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xlsx" ContentType="application/vnd.openxmlformats-officedocument.spreadsheetml.sheet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4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5.xml" ContentType="application/vnd.openxmlformats-officedocument.theme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  <p:sldMasterId id="2147483678" r:id="rId3"/>
    <p:sldMasterId id="2147483695" r:id="rId4"/>
    <p:sldMasterId id="2147483714" r:id="rId5"/>
    <p:sldMasterId id="2147483730" r:id="rId6"/>
  </p:sldMasterIdLst>
  <p:notesMasterIdLst>
    <p:notesMasterId r:id="rId62"/>
  </p:notesMasterIdLst>
  <p:sldIdLst>
    <p:sldId id="1979" r:id="rId7"/>
    <p:sldId id="1980" r:id="rId8"/>
    <p:sldId id="1943" r:id="rId9"/>
    <p:sldId id="1944" r:id="rId10"/>
    <p:sldId id="1976" r:id="rId11"/>
    <p:sldId id="1977" r:id="rId12"/>
    <p:sldId id="1978" r:id="rId13"/>
    <p:sldId id="1945" r:id="rId14"/>
    <p:sldId id="2004" r:id="rId15"/>
    <p:sldId id="2006" r:id="rId16"/>
    <p:sldId id="2005" r:id="rId17"/>
    <p:sldId id="1914" r:id="rId18"/>
    <p:sldId id="1825" r:id="rId19"/>
    <p:sldId id="1951" r:id="rId20"/>
    <p:sldId id="1949" r:id="rId21"/>
    <p:sldId id="1900" r:id="rId22"/>
    <p:sldId id="1987" r:id="rId23"/>
    <p:sldId id="1996" r:id="rId24"/>
    <p:sldId id="1952" r:id="rId25"/>
    <p:sldId id="2003" r:id="rId26"/>
    <p:sldId id="1984" r:id="rId27"/>
    <p:sldId id="1985" r:id="rId28"/>
    <p:sldId id="1953" r:id="rId29"/>
    <p:sldId id="1917" r:id="rId30"/>
    <p:sldId id="1847" r:id="rId31"/>
    <p:sldId id="1856" r:id="rId32"/>
    <p:sldId id="1857" r:id="rId33"/>
    <p:sldId id="1858" r:id="rId34"/>
    <p:sldId id="1860" r:id="rId35"/>
    <p:sldId id="1859" r:id="rId36"/>
    <p:sldId id="1919" r:id="rId37"/>
    <p:sldId id="2002" r:id="rId38"/>
    <p:sldId id="1811" r:id="rId39"/>
    <p:sldId id="1876" r:id="rId40"/>
    <p:sldId id="1997" r:id="rId41"/>
    <p:sldId id="1998" r:id="rId42"/>
    <p:sldId id="1999" r:id="rId43"/>
    <p:sldId id="2000" r:id="rId44"/>
    <p:sldId id="2001" r:id="rId45"/>
    <p:sldId id="1988" r:id="rId46"/>
    <p:sldId id="1869" r:id="rId47"/>
    <p:sldId id="1880" r:id="rId48"/>
    <p:sldId id="1982" r:id="rId49"/>
    <p:sldId id="1965" r:id="rId50"/>
    <p:sldId id="1967" r:id="rId51"/>
    <p:sldId id="1970" r:id="rId52"/>
    <p:sldId id="1966" r:id="rId53"/>
    <p:sldId id="1968" r:id="rId54"/>
    <p:sldId id="1983" r:id="rId55"/>
    <p:sldId id="1961" r:id="rId56"/>
    <p:sldId id="1962" r:id="rId57"/>
    <p:sldId id="1963" r:id="rId58"/>
    <p:sldId id="1926" r:id="rId59"/>
    <p:sldId id="2007" r:id="rId60"/>
    <p:sldId id="1981" r:id="rId61"/>
  </p:sldIdLst>
  <p:sldSz cx="12192000" cy="6858000"/>
  <p:notesSz cx="9926638" cy="6858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FBFBF"/>
    <a:srgbClr val="4272C4"/>
    <a:srgbClr val="012B86"/>
    <a:srgbClr val="FF5B5B"/>
    <a:srgbClr val="03174E"/>
    <a:srgbClr val="002060"/>
    <a:srgbClr val="EAF0F5"/>
    <a:srgbClr val="6A696E"/>
    <a:srgbClr val="002776"/>
    <a:srgbClr val="6B82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outlineView">
  <p:normalViewPr showOutlineIcons="0">
    <p:restoredLeft sz="34587" autoAdjust="0"/>
    <p:restoredTop sz="86385" autoAdjust="0"/>
  </p:normalViewPr>
  <p:slideViewPr>
    <p:cSldViewPr snapToGrid="0">
      <p:cViewPr varScale="1">
        <p:scale>
          <a:sx n="94" d="100"/>
          <a:sy n="94" d="100"/>
        </p:scale>
        <p:origin x="144" y="13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279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63" Type="http://schemas.openxmlformats.org/officeDocument/2006/relationships/presProps" Target="presProps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66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61" Type="http://schemas.openxmlformats.org/officeDocument/2006/relationships/slide" Target="slides/slide55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viewProps" Target="viewProps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1543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5622798" y="1"/>
            <a:ext cx="4301543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608876-7794-4591-90F7-130D26464ABF}" type="datetimeFigureOut">
              <a:rPr lang="en-GB" smtClean="0"/>
              <a:t>07/04/2025</a:t>
            </a:fld>
            <a:endParaRPr lang="en-GB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905125" y="857250"/>
            <a:ext cx="4116388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992664" y="3300412"/>
            <a:ext cx="794131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4301543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5622798" y="6513910"/>
            <a:ext cx="4301543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27FBC8-2E5F-4557-BFF1-3F30D50E1472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39902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27FBC8-2E5F-4557-BFF1-3F30D50E147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87856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27FBC8-2E5F-4557-BFF1-3F30D50E1472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72309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27FBC8-2E5F-4557-BFF1-3F30D50E1472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70956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27FBC8-2E5F-4557-BFF1-3F30D50E147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87856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E7841E-E97E-56B2-CC92-D9C909A4CF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1AEAAE26-D1AE-4BDB-7AA1-7C66FF3CBF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8B5967F1-BDBD-68A5-1C53-57E4D726CA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8A5A378C-59EE-54F9-7F8A-8347F0AD57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27FBC8-2E5F-4557-BFF1-3F30D50E1472}" type="slidenum">
              <a:rPr lang="en-GB" smtClean="0"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41634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6C0F09-3C1D-E1AC-0FD7-A1D913DDC9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3E9F6A2E-C214-CAE4-EFF7-E8C13F90B6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4248B852-165C-078F-6AE4-103BA661DC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E0D96E2-234B-9052-AC66-1A56CFB7D1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27FBC8-2E5F-4557-BFF1-3F30D50E1472}" type="slidenum">
              <a:rPr lang="en-GB" smtClean="0"/>
              <a:t>40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15298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546984-9215-6A73-3186-3893E5AC4A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E4051029-2B86-530D-9107-B4FE31485C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5D27B104-285E-1E01-E367-4101E2FF6C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E55806EB-E22F-F1EA-522C-9875B0C493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27FBC8-2E5F-4557-BFF1-3F30D50E1472}" type="slidenum">
              <a:rPr lang="en-GB" smtClean="0"/>
              <a:t>42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06764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39F17C-E08C-8B21-A346-3BCEBEFDC1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5096126D-0AF2-6E37-4325-FC783B82BC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4C3DAEEE-7BF0-EB4A-3EAF-F9AF2AFE4A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3ED85487-DF03-B440-AE2B-0966BCDBBA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27FBC8-2E5F-4557-BFF1-3F30D50E147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7025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97E44B-459B-BE4B-CE48-ADF9433FE0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55A16282-E094-F0BB-D79F-18B2B37769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8E62BE7A-5E6F-2ACF-2070-91D88CA141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F5C0E26-6369-7BCF-1E1C-4C544C67CC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27FBC8-2E5F-4557-BFF1-3F30D50E147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409213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8F9808-A0B0-E743-3FAE-03B1FFC17D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B18BD020-087B-FC52-8795-5370562702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05AFCCE5-6CA9-FCBD-57B3-C1A88C8C58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F7E1759A-A2AB-5E87-D384-ED206A4B24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27FBC8-2E5F-4557-BFF1-3F30D50E147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278184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27FBC8-2E5F-4557-BFF1-3F30D50E1472}" type="slidenum">
              <a:rPr lang="en-GB" smtClean="0"/>
              <a:t>46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11173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Con 1999 </a:t>
            </a:r>
            <a:r>
              <a:rPr lang="en-GB" dirty="0" err="1"/>
              <a:t>parte</a:t>
            </a:r>
            <a:r>
              <a:rPr lang="en-GB" dirty="0"/>
              <a:t> </a:t>
            </a:r>
            <a:r>
              <a:rPr lang="en-GB" dirty="0" err="1"/>
              <a:t>animazione</a:t>
            </a:r>
            <a:r>
              <a:rPr lang="en-GB" dirty="0"/>
              <a:t> per telex</a:t>
            </a:r>
          </a:p>
          <a:p>
            <a:endParaRPr lang="en-GB" dirty="0"/>
          </a:p>
          <a:p>
            <a:r>
              <a:rPr lang="en-GB" dirty="0" err="1"/>
              <a:t>Alla</a:t>
            </a:r>
            <a:r>
              <a:rPr lang="en-GB" dirty="0"/>
              <a:t> fine </a:t>
            </a:r>
            <a:r>
              <a:rPr lang="en-GB" dirty="0" err="1"/>
              <a:t>scompaiono</a:t>
            </a:r>
            <a:r>
              <a:rPr lang="en-GB" dirty="0"/>
              <a:t> le </a:t>
            </a:r>
            <a:r>
              <a:rPr lang="en-GB" dirty="0" err="1"/>
              <a:t>descrizione</a:t>
            </a:r>
            <a:r>
              <a:rPr lang="en-GB" dirty="0"/>
              <a:t> </a:t>
            </a:r>
            <a:r>
              <a:rPr lang="en-GB" dirty="0" err="1"/>
              <a:t>delle</a:t>
            </a:r>
            <a:r>
              <a:rPr lang="en-GB" dirty="0"/>
              <a:t> </a:t>
            </a:r>
            <a:r>
              <a:rPr lang="en-GB" dirty="0" err="1"/>
              <a:t>attività</a:t>
            </a:r>
            <a:r>
              <a:rPr lang="en-GB" dirty="0"/>
              <a:t> e </a:t>
            </a:r>
            <a:r>
              <a:rPr lang="en-GB" dirty="0" err="1"/>
              <a:t>appare</a:t>
            </a:r>
            <a:r>
              <a:rPr lang="en-GB" dirty="0"/>
              <a:t> </a:t>
            </a:r>
            <a:r>
              <a:rPr lang="en-GB" dirty="0" err="1"/>
              <a:t>simbolo</a:t>
            </a:r>
            <a:r>
              <a:rPr lang="en-GB" dirty="0"/>
              <a:t> OCSE meetings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27FBC8-2E5F-4557-BFF1-3F30D50E147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152931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9C6D43-E3ED-422B-20F4-34C32845BB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A5EBADC3-3F69-9371-E3A7-6FA1F5B710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F65B8F36-9AA2-2E48-80D5-521C186C8C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1A62B7F-287B-5BF3-2253-B447EB87B8F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27FBC8-2E5F-4557-BFF1-3F30D50E147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958598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1994FC-8B61-BD3D-F73D-4AEF9CF8E4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361CA040-FD50-059C-29A7-4CE9BA8792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0EDB49A1-F1DD-A037-865E-49DC32349A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C75BC70-49C9-5247-7FD2-FF2E9B6D55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27FBC8-2E5F-4557-BFF1-3F30D50E147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723243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27FBC8-2E5F-4557-BFF1-3F30D50E147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878566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31A6B9-C55A-DE56-F051-E74097A9C8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827BCDD8-7D87-BE3F-91EC-61E5ABD134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723E1234-713A-9565-17C3-E91EFBE52B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92C7B40-F6C2-27C0-7D33-A80DF72153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27FBC8-2E5F-4557-BFF1-3F30D50E147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492973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D2F6D5-C90A-FAB8-2C31-67F811D12F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F06D2955-7B7D-A6E2-36D6-5F5FE90334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29650FB3-9A94-6781-CC9C-79DED000B0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88132C7D-C3FF-5376-44DF-0D00C28697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27FBC8-2E5F-4557-BFF1-3F30D50E147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222136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4784D9-246D-0D6B-F588-DFBECD7509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0643A703-A431-B887-5302-CDD90CC735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9BA44E23-6AB0-2E85-03D2-715AF5F08B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BFFDFC-9BA8-D41D-067D-5F61EF206E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27FBC8-2E5F-4557-BFF1-3F30D50E147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91191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27FBC8-2E5F-4557-BFF1-3F30D50E147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35998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Con 1999 </a:t>
            </a:r>
            <a:r>
              <a:rPr lang="en-GB" dirty="0" err="1"/>
              <a:t>parte</a:t>
            </a:r>
            <a:r>
              <a:rPr lang="en-GB" dirty="0"/>
              <a:t> </a:t>
            </a:r>
            <a:r>
              <a:rPr lang="en-GB" dirty="0" err="1"/>
              <a:t>animazione</a:t>
            </a:r>
            <a:r>
              <a:rPr lang="en-GB" dirty="0"/>
              <a:t> per telex</a:t>
            </a:r>
          </a:p>
          <a:p>
            <a:endParaRPr lang="en-GB" dirty="0"/>
          </a:p>
          <a:p>
            <a:r>
              <a:rPr lang="en-GB" dirty="0" err="1"/>
              <a:t>Alla</a:t>
            </a:r>
            <a:r>
              <a:rPr lang="en-GB" dirty="0"/>
              <a:t> fine </a:t>
            </a:r>
            <a:r>
              <a:rPr lang="en-GB" dirty="0" err="1"/>
              <a:t>scompaiono</a:t>
            </a:r>
            <a:r>
              <a:rPr lang="en-GB" dirty="0"/>
              <a:t> le </a:t>
            </a:r>
            <a:r>
              <a:rPr lang="en-GB" dirty="0" err="1"/>
              <a:t>descrizione</a:t>
            </a:r>
            <a:r>
              <a:rPr lang="en-GB" dirty="0"/>
              <a:t> </a:t>
            </a:r>
            <a:r>
              <a:rPr lang="en-GB" dirty="0" err="1"/>
              <a:t>delle</a:t>
            </a:r>
            <a:r>
              <a:rPr lang="en-GB" dirty="0"/>
              <a:t> </a:t>
            </a:r>
            <a:r>
              <a:rPr lang="en-GB" dirty="0" err="1"/>
              <a:t>attività</a:t>
            </a:r>
            <a:r>
              <a:rPr lang="en-GB" dirty="0"/>
              <a:t> e </a:t>
            </a:r>
            <a:r>
              <a:rPr lang="en-GB" dirty="0" err="1"/>
              <a:t>appare</a:t>
            </a:r>
            <a:r>
              <a:rPr lang="en-GB" dirty="0"/>
              <a:t> </a:t>
            </a:r>
            <a:r>
              <a:rPr lang="en-GB" dirty="0" err="1"/>
              <a:t>simbolo</a:t>
            </a:r>
            <a:r>
              <a:rPr lang="en-GB" dirty="0"/>
              <a:t> OCSE meetings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27FBC8-2E5F-4557-BFF1-3F30D50E1472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34387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Con 1999 </a:t>
            </a:r>
            <a:r>
              <a:rPr lang="en-GB" dirty="0" err="1"/>
              <a:t>parte</a:t>
            </a:r>
            <a:r>
              <a:rPr lang="en-GB" dirty="0"/>
              <a:t> </a:t>
            </a:r>
            <a:r>
              <a:rPr lang="en-GB" dirty="0" err="1"/>
              <a:t>animazione</a:t>
            </a:r>
            <a:r>
              <a:rPr lang="en-GB" dirty="0"/>
              <a:t> per telex</a:t>
            </a:r>
          </a:p>
          <a:p>
            <a:endParaRPr lang="en-GB" dirty="0"/>
          </a:p>
          <a:p>
            <a:r>
              <a:rPr lang="en-GB" dirty="0" err="1"/>
              <a:t>Alla</a:t>
            </a:r>
            <a:r>
              <a:rPr lang="en-GB" dirty="0"/>
              <a:t> fine </a:t>
            </a:r>
            <a:r>
              <a:rPr lang="en-GB" dirty="0" err="1"/>
              <a:t>scompaiono</a:t>
            </a:r>
            <a:r>
              <a:rPr lang="en-GB" dirty="0"/>
              <a:t> le </a:t>
            </a:r>
            <a:r>
              <a:rPr lang="en-GB" dirty="0" err="1"/>
              <a:t>descrizione</a:t>
            </a:r>
            <a:r>
              <a:rPr lang="en-GB" dirty="0"/>
              <a:t> </a:t>
            </a:r>
            <a:r>
              <a:rPr lang="en-GB" dirty="0" err="1"/>
              <a:t>delle</a:t>
            </a:r>
            <a:r>
              <a:rPr lang="en-GB" dirty="0"/>
              <a:t> </a:t>
            </a:r>
            <a:r>
              <a:rPr lang="en-GB" dirty="0" err="1"/>
              <a:t>attività</a:t>
            </a:r>
            <a:r>
              <a:rPr lang="en-GB" dirty="0"/>
              <a:t> e </a:t>
            </a:r>
            <a:r>
              <a:rPr lang="en-GB" dirty="0" err="1"/>
              <a:t>appare</a:t>
            </a:r>
            <a:r>
              <a:rPr lang="en-GB" dirty="0"/>
              <a:t> </a:t>
            </a:r>
            <a:r>
              <a:rPr lang="en-GB" dirty="0" err="1"/>
              <a:t>simbolo</a:t>
            </a:r>
            <a:r>
              <a:rPr lang="en-GB" dirty="0"/>
              <a:t> OCSE meetings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27FBC8-2E5F-4557-BFF1-3F30D50E1472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0813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Con 1999 </a:t>
            </a:r>
            <a:r>
              <a:rPr lang="en-GB" dirty="0" err="1"/>
              <a:t>parte</a:t>
            </a:r>
            <a:r>
              <a:rPr lang="en-GB" dirty="0"/>
              <a:t> </a:t>
            </a:r>
            <a:r>
              <a:rPr lang="en-GB" dirty="0" err="1"/>
              <a:t>animazione</a:t>
            </a:r>
            <a:r>
              <a:rPr lang="en-GB" dirty="0"/>
              <a:t> per telex</a:t>
            </a:r>
          </a:p>
          <a:p>
            <a:endParaRPr lang="en-GB" dirty="0"/>
          </a:p>
          <a:p>
            <a:r>
              <a:rPr lang="en-GB" dirty="0" err="1"/>
              <a:t>Alla</a:t>
            </a:r>
            <a:r>
              <a:rPr lang="en-GB" dirty="0"/>
              <a:t> fine </a:t>
            </a:r>
            <a:r>
              <a:rPr lang="en-GB" dirty="0" err="1"/>
              <a:t>scompaiono</a:t>
            </a:r>
            <a:r>
              <a:rPr lang="en-GB" dirty="0"/>
              <a:t> le </a:t>
            </a:r>
            <a:r>
              <a:rPr lang="en-GB" dirty="0" err="1"/>
              <a:t>descrizione</a:t>
            </a:r>
            <a:r>
              <a:rPr lang="en-GB" dirty="0"/>
              <a:t> </a:t>
            </a:r>
            <a:r>
              <a:rPr lang="en-GB" dirty="0" err="1"/>
              <a:t>delle</a:t>
            </a:r>
            <a:r>
              <a:rPr lang="en-GB" dirty="0"/>
              <a:t> </a:t>
            </a:r>
            <a:r>
              <a:rPr lang="en-GB" dirty="0" err="1"/>
              <a:t>attività</a:t>
            </a:r>
            <a:r>
              <a:rPr lang="en-GB" dirty="0"/>
              <a:t> e </a:t>
            </a:r>
            <a:r>
              <a:rPr lang="en-GB" dirty="0" err="1"/>
              <a:t>appare</a:t>
            </a:r>
            <a:r>
              <a:rPr lang="en-GB" dirty="0"/>
              <a:t> </a:t>
            </a:r>
            <a:r>
              <a:rPr lang="en-GB" dirty="0" err="1"/>
              <a:t>simbolo</a:t>
            </a:r>
            <a:r>
              <a:rPr lang="en-GB" dirty="0"/>
              <a:t> OCSE meetings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27FBC8-2E5F-4557-BFF1-3F30D50E1472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92886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Con 1999 </a:t>
            </a:r>
            <a:r>
              <a:rPr lang="en-GB" dirty="0" err="1"/>
              <a:t>parte</a:t>
            </a:r>
            <a:r>
              <a:rPr lang="en-GB" dirty="0"/>
              <a:t> </a:t>
            </a:r>
            <a:r>
              <a:rPr lang="en-GB" dirty="0" err="1"/>
              <a:t>animazione</a:t>
            </a:r>
            <a:r>
              <a:rPr lang="en-GB" dirty="0"/>
              <a:t> per telex</a:t>
            </a:r>
          </a:p>
          <a:p>
            <a:endParaRPr lang="en-GB" dirty="0"/>
          </a:p>
          <a:p>
            <a:r>
              <a:rPr lang="en-GB" dirty="0" err="1"/>
              <a:t>Alla</a:t>
            </a:r>
            <a:r>
              <a:rPr lang="en-GB" dirty="0"/>
              <a:t> fine </a:t>
            </a:r>
            <a:r>
              <a:rPr lang="en-GB" dirty="0" err="1"/>
              <a:t>scompaiono</a:t>
            </a:r>
            <a:r>
              <a:rPr lang="en-GB" dirty="0"/>
              <a:t> le </a:t>
            </a:r>
            <a:r>
              <a:rPr lang="en-GB" dirty="0" err="1"/>
              <a:t>descrizione</a:t>
            </a:r>
            <a:r>
              <a:rPr lang="en-GB" dirty="0"/>
              <a:t> </a:t>
            </a:r>
            <a:r>
              <a:rPr lang="en-GB" dirty="0" err="1"/>
              <a:t>delle</a:t>
            </a:r>
            <a:r>
              <a:rPr lang="en-GB" dirty="0"/>
              <a:t> </a:t>
            </a:r>
            <a:r>
              <a:rPr lang="en-GB" dirty="0" err="1"/>
              <a:t>attività</a:t>
            </a:r>
            <a:r>
              <a:rPr lang="en-GB" dirty="0"/>
              <a:t> e </a:t>
            </a:r>
            <a:r>
              <a:rPr lang="en-GB" dirty="0" err="1"/>
              <a:t>appare</a:t>
            </a:r>
            <a:r>
              <a:rPr lang="en-GB" dirty="0"/>
              <a:t> </a:t>
            </a:r>
            <a:r>
              <a:rPr lang="en-GB" dirty="0" err="1"/>
              <a:t>simbolo</a:t>
            </a:r>
            <a:r>
              <a:rPr lang="en-GB" dirty="0"/>
              <a:t> OCSE meetings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27FBC8-2E5F-4557-BFF1-3F30D50E1472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14429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Con 1999 </a:t>
            </a:r>
            <a:r>
              <a:rPr lang="en-GB" dirty="0" err="1"/>
              <a:t>parte</a:t>
            </a:r>
            <a:r>
              <a:rPr lang="en-GB" dirty="0"/>
              <a:t> </a:t>
            </a:r>
            <a:r>
              <a:rPr lang="en-GB" dirty="0" err="1"/>
              <a:t>animazione</a:t>
            </a:r>
            <a:r>
              <a:rPr lang="en-GB" dirty="0"/>
              <a:t> per telex</a:t>
            </a:r>
          </a:p>
          <a:p>
            <a:endParaRPr lang="en-GB" dirty="0"/>
          </a:p>
          <a:p>
            <a:r>
              <a:rPr lang="en-GB" dirty="0" err="1"/>
              <a:t>Alla</a:t>
            </a:r>
            <a:r>
              <a:rPr lang="en-GB" dirty="0"/>
              <a:t> fine </a:t>
            </a:r>
            <a:r>
              <a:rPr lang="en-GB" dirty="0" err="1"/>
              <a:t>scompaiono</a:t>
            </a:r>
            <a:r>
              <a:rPr lang="en-GB" dirty="0"/>
              <a:t> le </a:t>
            </a:r>
            <a:r>
              <a:rPr lang="en-GB" dirty="0" err="1"/>
              <a:t>descrizione</a:t>
            </a:r>
            <a:r>
              <a:rPr lang="en-GB" dirty="0"/>
              <a:t> </a:t>
            </a:r>
            <a:r>
              <a:rPr lang="en-GB" dirty="0" err="1"/>
              <a:t>delle</a:t>
            </a:r>
            <a:r>
              <a:rPr lang="en-GB" dirty="0"/>
              <a:t> </a:t>
            </a:r>
            <a:r>
              <a:rPr lang="en-GB" dirty="0" err="1"/>
              <a:t>attività</a:t>
            </a:r>
            <a:r>
              <a:rPr lang="en-GB" dirty="0"/>
              <a:t> e </a:t>
            </a:r>
            <a:r>
              <a:rPr lang="en-GB" dirty="0" err="1"/>
              <a:t>appare</a:t>
            </a:r>
            <a:r>
              <a:rPr lang="en-GB" dirty="0"/>
              <a:t> </a:t>
            </a:r>
            <a:r>
              <a:rPr lang="en-GB" dirty="0" err="1"/>
              <a:t>simbolo</a:t>
            </a:r>
            <a:r>
              <a:rPr lang="en-GB" dirty="0"/>
              <a:t> OCSE meetings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27FBC8-2E5F-4557-BFF1-3F30D50E1472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85733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altLang="it-IT" sz="1200" kern="0" dirty="0">
                <a:solidFill>
                  <a:schemeClr val="accent1">
                    <a:lumMod val="50000"/>
                  </a:schemeClr>
                </a:solidFill>
                <a:ea typeface="ＭＳ Ｐゴシック"/>
              </a:rPr>
              <a:t>Nel 1986, l’IFAC istituì il </a:t>
            </a:r>
            <a:r>
              <a:rPr lang="it-IT" altLang="it-IT" sz="1200" b="1" kern="0" dirty="0">
                <a:solidFill>
                  <a:schemeClr val="accent1">
                    <a:lumMod val="50000"/>
                  </a:schemeClr>
                </a:solidFill>
                <a:ea typeface="ＭＳ Ｐゴシック"/>
              </a:rPr>
              <a:t>Comitato del settore pubblico </a:t>
            </a:r>
            <a:r>
              <a:rPr lang="it-IT" altLang="it-IT" sz="1200" kern="0" dirty="0">
                <a:solidFill>
                  <a:schemeClr val="accent1">
                    <a:lumMod val="50000"/>
                  </a:schemeClr>
                </a:solidFill>
                <a:ea typeface="ＭＳ Ｐゴシック"/>
              </a:rPr>
              <a:t>(</a:t>
            </a:r>
            <a:r>
              <a:rPr lang="it-IT" altLang="it-IT" sz="1200" b="1" kern="0" dirty="0">
                <a:solidFill>
                  <a:schemeClr val="accent1">
                    <a:lumMod val="50000"/>
                  </a:schemeClr>
                </a:solidFill>
                <a:ea typeface="ＭＳ Ｐゴシック"/>
              </a:rPr>
              <a:t>PSC</a:t>
            </a:r>
            <a:r>
              <a:rPr lang="it-IT" altLang="it-IT" sz="1200" kern="0" dirty="0">
                <a:solidFill>
                  <a:schemeClr val="accent1">
                    <a:lumMod val="50000"/>
                  </a:schemeClr>
                </a:solidFill>
                <a:ea typeface="ＭＳ Ｐゴシック"/>
              </a:rPr>
              <a:t>),  come comitato permanente con un ampio mandato per sviluppare programmi volti a migliorare la gestione e la responsabilità delle finanze pubbliche.</a:t>
            </a:r>
            <a:endParaRPr kumimoji="0" lang="it-IT" altLang="it-IT" sz="1200" b="0" i="0" u="none" strike="noStrike" kern="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ea typeface="ＭＳ Ｐゴシック"/>
              <a:cs typeface="+mn-cs"/>
            </a:endParaRPr>
          </a:p>
          <a:p>
            <a:endParaRPr lang="en-GB" dirty="0"/>
          </a:p>
          <a:p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altLang="it-IT" sz="1200" kern="0" dirty="0">
                <a:solidFill>
                  <a:schemeClr val="accent1">
                    <a:lumMod val="50000"/>
                  </a:schemeClr>
                </a:solidFill>
                <a:ea typeface="ＭＳ Ｐゴシック"/>
              </a:rPr>
              <a:t>Nei dieci anni successivi il PSC pubblicò studi su questioni contabili specialistiche nel settore pubblico. </a:t>
            </a:r>
          </a:p>
          <a:p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altLang="it-IT" sz="1200" kern="0" dirty="0">
                <a:solidFill>
                  <a:schemeClr val="accent1">
                    <a:lumMod val="50000"/>
                  </a:schemeClr>
                </a:solidFill>
                <a:ea typeface="ＭＳ Ｐゴシック"/>
              </a:rPr>
              <a:t>Nel 1996, il PSC ha cambiato il suo ruolo in un </a:t>
            </a:r>
            <a:r>
              <a:rPr lang="it-IT" altLang="it-IT" sz="1200" b="1" kern="0" dirty="0">
                <a:solidFill>
                  <a:schemeClr val="accent1">
                    <a:lumMod val="50000"/>
                  </a:schemeClr>
                </a:solidFill>
                <a:ea typeface="ＭＳ Ｐゴシック"/>
              </a:rPr>
              <a:t>ente di normazione contabile internazionale per il settore pubblico</a:t>
            </a:r>
            <a:r>
              <a:rPr lang="it-IT" altLang="it-IT" sz="1200" kern="0" dirty="0">
                <a:solidFill>
                  <a:schemeClr val="accent1">
                    <a:lumMod val="50000"/>
                  </a:schemeClr>
                </a:solidFill>
                <a:ea typeface="ＭＳ Ｐゴシック"/>
              </a:rPr>
              <a:t> con il lancio del suo </a:t>
            </a:r>
            <a:r>
              <a:rPr lang="it-IT" altLang="it-IT" sz="1200" u="sng" kern="0" dirty="0">
                <a:solidFill>
                  <a:schemeClr val="accent1">
                    <a:lumMod val="50000"/>
                  </a:schemeClr>
                </a:solidFill>
                <a:ea typeface="ＭＳ Ｐゴシック"/>
              </a:rPr>
              <a:t>Programma di standard</a:t>
            </a:r>
            <a:r>
              <a:rPr lang="it-IT" altLang="it-IT" sz="1200" kern="0" dirty="0">
                <a:solidFill>
                  <a:schemeClr val="accent1">
                    <a:lumMod val="50000"/>
                  </a:schemeClr>
                </a:solidFill>
                <a:ea typeface="ＭＳ Ｐゴシック"/>
              </a:rPr>
              <a:t>. </a:t>
            </a:r>
            <a:endParaRPr lang="en-GB" sz="1200" dirty="0">
              <a:solidFill>
                <a:schemeClr val="accent1">
                  <a:lumMod val="50000"/>
                </a:schemeClr>
              </a:solidFill>
              <a:ea typeface="ＭＳ Ｐゴシック" panose="020B0600070205080204" pitchFamily="34" charset="-128"/>
            </a:endParaRPr>
          </a:p>
          <a:p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altLang="it-IT" sz="1200" kern="0" dirty="0">
                <a:solidFill>
                  <a:schemeClr val="accent1">
                    <a:lumMod val="50000"/>
                  </a:schemeClr>
                </a:solidFill>
                <a:ea typeface="ＭＳ Ｐゴシック"/>
              </a:rPr>
              <a:t>Nel </a:t>
            </a:r>
            <a:r>
              <a:rPr lang="it-IT" altLang="it-IT" sz="1200" b="1" kern="0" dirty="0">
                <a:solidFill>
                  <a:schemeClr val="accent1">
                    <a:lumMod val="50000"/>
                  </a:schemeClr>
                </a:solidFill>
                <a:ea typeface="ＭＳ Ｐゴシック"/>
              </a:rPr>
              <a:t>2004</a:t>
            </a:r>
            <a:r>
              <a:rPr lang="it-IT" altLang="it-IT" sz="1200" kern="0" dirty="0">
                <a:solidFill>
                  <a:schemeClr val="accent1">
                    <a:lumMod val="50000"/>
                  </a:schemeClr>
                </a:solidFill>
                <a:ea typeface="ＭＳ Ｐゴシック"/>
              </a:rPr>
              <a:t>, il PSC è stato rilanciato come </a:t>
            </a:r>
            <a:r>
              <a:rPr lang="it-IT" altLang="it-IT" sz="1200" b="1" kern="0" dirty="0">
                <a:solidFill>
                  <a:schemeClr val="accent1">
                    <a:lumMod val="50000"/>
                  </a:schemeClr>
                </a:solidFill>
                <a:ea typeface="ＭＳ Ｐゴシック"/>
              </a:rPr>
              <a:t>IPSASB</a:t>
            </a:r>
            <a:r>
              <a:rPr lang="it-IT" altLang="it-IT" sz="1200" kern="0" dirty="0">
                <a:solidFill>
                  <a:schemeClr val="accent1">
                    <a:lumMod val="50000"/>
                  </a:schemeClr>
                </a:solidFill>
                <a:ea typeface="ＭＳ Ｐゴシック"/>
              </a:rPr>
              <a:t> con termini di riferimento rivisti per riflettere il mandato del Consiglio di concentrarsi sullo sviluppo e sull'emissione degli IPSAS.</a:t>
            </a:r>
            <a:endParaRPr lang="en-GB" sz="1200" dirty="0">
              <a:solidFill>
                <a:schemeClr val="accent1">
                  <a:lumMod val="50000"/>
                </a:schemeClr>
              </a:solidFill>
              <a:ea typeface="ＭＳ Ｐゴシック" panose="020B0600070205080204" pitchFamily="34" charset="-128"/>
            </a:endParaRPr>
          </a:p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27FBC8-2E5F-4557-BFF1-3F30D50E1472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84066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27FBC8-2E5F-4557-BFF1-3F30D50E1472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4566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jp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jp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7" Type="http://schemas.openxmlformats.org/officeDocument/2006/relationships/image" Target="../media/image4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3.jp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.jpg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5.xml"/><Relationship Id="rId7" Type="http://schemas.openxmlformats.org/officeDocument/2006/relationships/image" Target="../media/image4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3.jp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3.jpg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6.xml"/><Relationship Id="rId7" Type="http://schemas.openxmlformats.org/officeDocument/2006/relationships/image" Target="../media/image4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3.jp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3.jpg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66879BD-A330-F1AE-28E5-8547601E6A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9963AE8-2369-487F-E2D2-74F2F6482F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331F3DC-20C0-B183-08E5-4FBE4CFF0D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D9B88-0E66-4AC5-AF20-4CE00AAD8832}" type="datetimeFigureOut">
              <a:rPr lang="en-GB" smtClean="0"/>
              <a:t>07/04/2025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AB0265D-C4B9-FDD0-5F9D-D368D0C340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4AB1D3B-15A6-F40A-0B51-7BDD5B309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E5927-15C8-4B70-A8F5-8ED27E8FE6A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61631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4E7715D-5F40-F542-4955-A9F78D54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61A1A866-896E-5A2B-8F80-4BA0B482B5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CA56E0D-4B38-09F0-A9C8-DA7786D520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D9B88-0E66-4AC5-AF20-4CE00AAD8832}" type="datetimeFigureOut">
              <a:rPr lang="en-GB" smtClean="0"/>
              <a:t>07/04/2025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A801EC1-C7FF-5BF4-920B-8F145FD0B5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1796F40-616E-27D3-FC3E-A153271FBF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E5927-15C8-4B70-A8F5-8ED27E8FE6A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1100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953878E6-B433-ED6B-1E03-987E080CB1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E3C45D67-1FBE-495D-2A9B-D486AEE567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E2673AD-6972-033F-2871-F21B33D403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D9B88-0E66-4AC5-AF20-4CE00AAD8832}" type="datetimeFigureOut">
              <a:rPr lang="en-GB" smtClean="0"/>
              <a:t>07/04/2025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F845DE4-3B7C-8B50-A4D5-AED80D4A6F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B7E265A-422E-4A52-691A-1C69B075C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E5927-15C8-4B70-A8F5-8ED27E8FE6A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25569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1 14">
            <a:extLst>
              <a:ext uri="{FF2B5EF4-FFF2-40B4-BE49-F238E27FC236}">
                <a16:creationId xmlns:a16="http://schemas.microsoft.com/office/drawing/2014/main" id="{12DA78C9-856B-3B6F-7490-318F9F59EBF2}"/>
              </a:ext>
            </a:extLst>
          </p:cNvPr>
          <p:cNvCxnSpPr/>
          <p:nvPr userDrawn="1"/>
        </p:nvCxnSpPr>
        <p:spPr bwMode="auto">
          <a:xfrm flipV="1">
            <a:off x="3312584" y="2879726"/>
            <a:ext cx="0" cy="900113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8" name="Immagine 10">
            <a:extLst>
              <a:ext uri="{FF2B5EF4-FFF2-40B4-BE49-F238E27FC236}">
                <a16:creationId xmlns:a16="http://schemas.microsoft.com/office/drawing/2014/main" id="{ACA427D6-14C8-CC83-F2E5-CAC8CEACD24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6216649"/>
            <a:ext cx="1397000" cy="48894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magine 14">
            <a:extLst>
              <a:ext uri="{FF2B5EF4-FFF2-40B4-BE49-F238E27FC236}">
                <a16:creationId xmlns:a16="http://schemas.microsoft.com/office/drawing/2014/main" id="{6403FCB6-5B1B-6E56-D28D-FDD7D3C15E7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486" y="2879726"/>
            <a:ext cx="2491314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Connettore 1 13">
            <a:extLst>
              <a:ext uri="{FF2B5EF4-FFF2-40B4-BE49-F238E27FC236}">
                <a16:creationId xmlns:a16="http://schemas.microsoft.com/office/drawing/2014/main" id="{ED99D75E-D775-E8AC-8258-59E8DC7F2A59}"/>
              </a:ext>
            </a:extLst>
          </p:cNvPr>
          <p:cNvCxnSpPr/>
          <p:nvPr userDrawn="1"/>
        </p:nvCxnSpPr>
        <p:spPr bwMode="auto">
          <a:xfrm>
            <a:off x="416985" y="6240035"/>
            <a:ext cx="11231033" cy="0"/>
          </a:xfrm>
          <a:prstGeom prst="line">
            <a:avLst/>
          </a:prstGeom>
          <a:blipFill dpi="0" rotWithShape="0">
            <a:blip r:embed="rId6"/>
            <a:srcRect/>
            <a:stretch>
              <a:fillRect l="20000" t="-2000" r="-17000" b="-1000"/>
            </a:stretch>
          </a:blipFill>
          <a:ln>
            <a:noFill/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Connettore 12">
            <a:extLst>
              <a:ext uri="{FF2B5EF4-FFF2-40B4-BE49-F238E27FC236}">
                <a16:creationId xmlns:a16="http://schemas.microsoft.com/office/drawing/2014/main" id="{0E1FFD1E-E9BD-169A-0801-58CDC04C9A35}"/>
              </a:ext>
            </a:extLst>
          </p:cNvPr>
          <p:cNvSpPr/>
          <p:nvPr userDrawn="1"/>
        </p:nvSpPr>
        <p:spPr>
          <a:xfrm>
            <a:off x="7737200" y="326984"/>
            <a:ext cx="1800000" cy="1800000"/>
          </a:xfrm>
          <a:prstGeom prst="flowChartConnec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Connettore 13">
            <a:extLst>
              <a:ext uri="{FF2B5EF4-FFF2-40B4-BE49-F238E27FC236}">
                <a16:creationId xmlns:a16="http://schemas.microsoft.com/office/drawing/2014/main" id="{F321FF5B-E74D-6E40-233F-B0DBC4C92ED3}"/>
              </a:ext>
            </a:extLst>
          </p:cNvPr>
          <p:cNvSpPr/>
          <p:nvPr userDrawn="1"/>
        </p:nvSpPr>
        <p:spPr>
          <a:xfrm>
            <a:off x="9652000" y="629808"/>
            <a:ext cx="720000" cy="720000"/>
          </a:xfrm>
          <a:prstGeom prst="flowChartConnec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Connettore 14">
            <a:extLst>
              <a:ext uri="{FF2B5EF4-FFF2-40B4-BE49-F238E27FC236}">
                <a16:creationId xmlns:a16="http://schemas.microsoft.com/office/drawing/2014/main" id="{D861DD0D-F534-5A6E-F26B-45A65E7C8C48}"/>
              </a:ext>
            </a:extLst>
          </p:cNvPr>
          <p:cNvSpPr/>
          <p:nvPr userDrawn="1"/>
        </p:nvSpPr>
        <p:spPr>
          <a:xfrm>
            <a:off x="10022000" y="1446643"/>
            <a:ext cx="1440000" cy="1440000"/>
          </a:xfrm>
          <a:prstGeom prst="flowChartConnec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Connettore 15">
            <a:extLst>
              <a:ext uri="{FF2B5EF4-FFF2-40B4-BE49-F238E27FC236}">
                <a16:creationId xmlns:a16="http://schemas.microsoft.com/office/drawing/2014/main" id="{A9220AC3-BA61-42F0-6F05-F9CE686E1F43}"/>
              </a:ext>
            </a:extLst>
          </p:cNvPr>
          <p:cNvSpPr/>
          <p:nvPr userDrawn="1"/>
        </p:nvSpPr>
        <p:spPr>
          <a:xfrm>
            <a:off x="11260500" y="2999948"/>
            <a:ext cx="720000" cy="720000"/>
          </a:xfrm>
          <a:prstGeom prst="flowChartConnec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Connettore 16">
            <a:extLst>
              <a:ext uri="{FF2B5EF4-FFF2-40B4-BE49-F238E27FC236}">
                <a16:creationId xmlns:a16="http://schemas.microsoft.com/office/drawing/2014/main" id="{1B0E85D5-8B85-C43E-7329-3D1111489E8D}"/>
              </a:ext>
            </a:extLst>
          </p:cNvPr>
          <p:cNvSpPr/>
          <p:nvPr userDrawn="1"/>
        </p:nvSpPr>
        <p:spPr>
          <a:xfrm>
            <a:off x="9662000" y="3426617"/>
            <a:ext cx="1800000" cy="1800000"/>
          </a:xfrm>
          <a:prstGeom prst="flowChartConnec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Connettore 17">
            <a:extLst>
              <a:ext uri="{FF2B5EF4-FFF2-40B4-BE49-F238E27FC236}">
                <a16:creationId xmlns:a16="http://schemas.microsoft.com/office/drawing/2014/main" id="{1D913CFE-7469-234B-F909-B3332415698F}"/>
              </a:ext>
            </a:extLst>
          </p:cNvPr>
          <p:cNvSpPr/>
          <p:nvPr userDrawn="1"/>
        </p:nvSpPr>
        <p:spPr>
          <a:xfrm>
            <a:off x="8572000" y="5197543"/>
            <a:ext cx="1080000" cy="1080000"/>
          </a:xfrm>
          <a:prstGeom prst="flowChartConnec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Connettore 18">
            <a:extLst>
              <a:ext uri="{FF2B5EF4-FFF2-40B4-BE49-F238E27FC236}">
                <a16:creationId xmlns:a16="http://schemas.microsoft.com/office/drawing/2014/main" id="{F9A9D0AE-5C93-B86B-2ED4-264A383EE1F9}"/>
              </a:ext>
            </a:extLst>
          </p:cNvPr>
          <p:cNvSpPr/>
          <p:nvPr userDrawn="1"/>
        </p:nvSpPr>
        <p:spPr>
          <a:xfrm>
            <a:off x="9688250" y="1877902"/>
            <a:ext cx="720000" cy="720000"/>
          </a:xfrm>
          <a:prstGeom prst="flowChartConnec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Connettore 19">
            <a:extLst>
              <a:ext uri="{FF2B5EF4-FFF2-40B4-BE49-F238E27FC236}">
                <a16:creationId xmlns:a16="http://schemas.microsoft.com/office/drawing/2014/main" id="{7A0C3872-7588-5249-B660-BBB06202A238}"/>
              </a:ext>
            </a:extLst>
          </p:cNvPr>
          <p:cNvSpPr/>
          <p:nvPr userDrawn="1"/>
        </p:nvSpPr>
        <p:spPr>
          <a:xfrm>
            <a:off x="10012000" y="5063200"/>
            <a:ext cx="1080000" cy="1080000"/>
          </a:xfrm>
          <a:prstGeom prst="flowChartConnec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Connettore 20">
            <a:extLst>
              <a:ext uri="{FF2B5EF4-FFF2-40B4-BE49-F238E27FC236}">
                <a16:creationId xmlns:a16="http://schemas.microsoft.com/office/drawing/2014/main" id="{D1731C5C-5ECB-4B50-62F8-14DD7239BB75}"/>
              </a:ext>
            </a:extLst>
          </p:cNvPr>
          <p:cNvSpPr/>
          <p:nvPr userDrawn="1"/>
        </p:nvSpPr>
        <p:spPr>
          <a:xfrm>
            <a:off x="10752000" y="3929135"/>
            <a:ext cx="1440000" cy="1440000"/>
          </a:xfrm>
          <a:prstGeom prst="flowChartConnec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Connettore 21">
            <a:extLst>
              <a:ext uri="{FF2B5EF4-FFF2-40B4-BE49-F238E27FC236}">
                <a16:creationId xmlns:a16="http://schemas.microsoft.com/office/drawing/2014/main" id="{321F1FBE-49D4-D45E-1A69-38870120C84C}"/>
              </a:ext>
            </a:extLst>
          </p:cNvPr>
          <p:cNvSpPr/>
          <p:nvPr userDrawn="1"/>
        </p:nvSpPr>
        <p:spPr>
          <a:xfrm>
            <a:off x="9572123" y="4703200"/>
            <a:ext cx="720000" cy="720000"/>
          </a:xfrm>
          <a:prstGeom prst="flowChartConnec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Connettore 22">
            <a:extLst>
              <a:ext uri="{FF2B5EF4-FFF2-40B4-BE49-F238E27FC236}">
                <a16:creationId xmlns:a16="http://schemas.microsoft.com/office/drawing/2014/main" id="{E3CB31B1-E8EB-9334-064B-C7BF76D8AE00}"/>
              </a:ext>
            </a:extLst>
          </p:cNvPr>
          <p:cNvSpPr/>
          <p:nvPr userDrawn="1"/>
        </p:nvSpPr>
        <p:spPr>
          <a:xfrm>
            <a:off x="10882400" y="2129733"/>
            <a:ext cx="1080000" cy="1080000"/>
          </a:xfrm>
          <a:prstGeom prst="flowChartConnec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Connettore 23">
            <a:extLst>
              <a:ext uri="{FF2B5EF4-FFF2-40B4-BE49-F238E27FC236}">
                <a16:creationId xmlns:a16="http://schemas.microsoft.com/office/drawing/2014/main" id="{AA58B588-B00C-8645-80D7-B16DCA60DFD7}"/>
              </a:ext>
            </a:extLst>
          </p:cNvPr>
          <p:cNvSpPr/>
          <p:nvPr userDrawn="1"/>
        </p:nvSpPr>
        <p:spPr>
          <a:xfrm>
            <a:off x="10584700" y="341544"/>
            <a:ext cx="1080000" cy="1080000"/>
          </a:xfrm>
          <a:prstGeom prst="flowChartConnec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5" name="Connettore 24">
            <a:extLst>
              <a:ext uri="{FF2B5EF4-FFF2-40B4-BE49-F238E27FC236}">
                <a16:creationId xmlns:a16="http://schemas.microsoft.com/office/drawing/2014/main" id="{41D7823A-5FE6-C3AD-8F06-CB8D5E4C01FF}"/>
              </a:ext>
            </a:extLst>
          </p:cNvPr>
          <p:cNvSpPr/>
          <p:nvPr userDrawn="1"/>
        </p:nvSpPr>
        <p:spPr>
          <a:xfrm>
            <a:off x="7952400" y="5861343"/>
            <a:ext cx="720000" cy="720000"/>
          </a:xfrm>
          <a:prstGeom prst="flowChartConnec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Connettore 25">
            <a:extLst>
              <a:ext uri="{FF2B5EF4-FFF2-40B4-BE49-F238E27FC236}">
                <a16:creationId xmlns:a16="http://schemas.microsoft.com/office/drawing/2014/main" id="{94E4DDF7-1C46-AEA1-D8F7-6BD4747EE5F9}"/>
              </a:ext>
            </a:extLst>
          </p:cNvPr>
          <p:cNvSpPr/>
          <p:nvPr userDrawn="1"/>
        </p:nvSpPr>
        <p:spPr>
          <a:xfrm>
            <a:off x="10142400" y="276656"/>
            <a:ext cx="360000" cy="360000"/>
          </a:xfrm>
          <a:prstGeom prst="flowChartConnec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2" name="Video 31" title="Particelle sfocate ciano blu">
            <a:hlinkClick r:id="" action="ppaction://media"/>
            <a:extLst>
              <a:ext uri="{FF2B5EF4-FFF2-40B4-BE49-F238E27FC236}">
                <a16:creationId xmlns:a16="http://schemas.microsoft.com/office/drawing/2014/main" id="{1EDABB31-9551-9286-556F-A1A2B7AFA36E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3062110" y="465280"/>
            <a:ext cx="11324310" cy="636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946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99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3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</p:childTnLst>
        </p:cTn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1 14">
            <a:extLst>
              <a:ext uri="{FF2B5EF4-FFF2-40B4-BE49-F238E27FC236}">
                <a16:creationId xmlns:a16="http://schemas.microsoft.com/office/drawing/2014/main" id="{12DA78C9-856B-3B6F-7490-318F9F59EBF2}"/>
              </a:ext>
            </a:extLst>
          </p:cNvPr>
          <p:cNvCxnSpPr/>
          <p:nvPr userDrawn="1"/>
        </p:nvCxnSpPr>
        <p:spPr bwMode="auto">
          <a:xfrm flipV="1">
            <a:off x="3312584" y="2879726"/>
            <a:ext cx="0" cy="900113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8" name="Immagine 10">
            <a:extLst>
              <a:ext uri="{FF2B5EF4-FFF2-40B4-BE49-F238E27FC236}">
                <a16:creationId xmlns:a16="http://schemas.microsoft.com/office/drawing/2014/main" id="{ACA427D6-14C8-CC83-F2E5-CAC8CEACD2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6216649"/>
            <a:ext cx="1397000" cy="48894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magine 14">
            <a:extLst>
              <a:ext uri="{FF2B5EF4-FFF2-40B4-BE49-F238E27FC236}">
                <a16:creationId xmlns:a16="http://schemas.microsoft.com/office/drawing/2014/main" id="{6403FCB6-5B1B-6E56-D28D-FDD7D3C15E7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486" y="2879726"/>
            <a:ext cx="2491314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Connettore 1 13">
            <a:extLst>
              <a:ext uri="{FF2B5EF4-FFF2-40B4-BE49-F238E27FC236}">
                <a16:creationId xmlns:a16="http://schemas.microsoft.com/office/drawing/2014/main" id="{ED99D75E-D775-E8AC-8258-59E8DC7F2A59}"/>
              </a:ext>
            </a:extLst>
          </p:cNvPr>
          <p:cNvCxnSpPr/>
          <p:nvPr userDrawn="1"/>
        </p:nvCxnSpPr>
        <p:spPr bwMode="auto">
          <a:xfrm>
            <a:off x="416985" y="6240035"/>
            <a:ext cx="11231033" cy="0"/>
          </a:xfrm>
          <a:prstGeom prst="line">
            <a:avLst/>
          </a:prstGeom>
          <a:blipFill dpi="0" rotWithShape="0">
            <a:blip r:embed="rId4"/>
            <a:srcRect/>
            <a:stretch>
              <a:fillRect l="20000" t="-2000" r="-17000" b="-1000"/>
            </a:stretch>
          </a:blipFill>
          <a:ln>
            <a:noFill/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18780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8">
            <a:extLst>
              <a:ext uri="{FF2B5EF4-FFF2-40B4-BE49-F238E27FC236}">
                <a16:creationId xmlns:a16="http://schemas.microsoft.com/office/drawing/2014/main" id="{77FDB6B9-FC00-E927-113F-A8B4CF890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47"/>
          <a:stretch/>
        </p:blipFill>
        <p:spPr bwMode="auto">
          <a:xfrm>
            <a:off x="959675" y="-1"/>
            <a:ext cx="11231033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4">
            <a:extLst>
              <a:ext uri="{FF2B5EF4-FFF2-40B4-BE49-F238E27FC236}">
                <a16:creationId xmlns:a16="http://schemas.microsoft.com/office/drawing/2014/main" id="{DF887A54-31A7-82FF-32A1-884DE5DFA27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1127538" y="5761513"/>
            <a:ext cx="2743200" cy="365125"/>
          </a:xfrm>
        </p:spPr>
        <p:txBody>
          <a:bodyPr/>
          <a:lstStyle>
            <a:lvl1pPr algn="r">
              <a:spcBef>
                <a:spcPct val="0"/>
              </a:spcBef>
              <a:defRPr sz="1000">
                <a:solidFill>
                  <a:srgbClr val="0B3066"/>
                </a:solidFill>
                <a:latin typeface="+mj-lt"/>
                <a:ea typeface="ＭＳ Ｐゴシック" charset="-128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DA400D1F-79D8-D525-F31E-68025EB4573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r">
              <a:spcBef>
                <a:spcPct val="0"/>
              </a:spcBef>
              <a:defRPr sz="1000">
                <a:solidFill>
                  <a:srgbClr val="0B3066"/>
                </a:solidFill>
                <a:latin typeface="+mj-lt"/>
                <a:ea typeface="ＭＳ Ｐゴシック" charset="-128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9D3C4A1F-0443-FDD9-476E-C92165EB110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AE5B13-D8E1-4CF3-97A6-6C7B3FCA7C3E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  <p:cxnSp>
        <p:nvCxnSpPr>
          <p:cNvPr id="6" name="Connettore 1 13">
            <a:extLst>
              <a:ext uri="{FF2B5EF4-FFF2-40B4-BE49-F238E27FC236}">
                <a16:creationId xmlns:a16="http://schemas.microsoft.com/office/drawing/2014/main" id="{52E4559D-7B10-2B4A-25C1-DB174A4A8588}"/>
              </a:ext>
            </a:extLst>
          </p:cNvPr>
          <p:cNvCxnSpPr/>
          <p:nvPr userDrawn="1"/>
        </p:nvCxnSpPr>
        <p:spPr bwMode="auto">
          <a:xfrm>
            <a:off x="480485" y="6119813"/>
            <a:ext cx="11231033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4CC05FA1-92EE-448F-33E2-B02BFB18B42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656461" y="6330158"/>
            <a:ext cx="2015067" cy="26193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9pPr>
          </a:lstStyle>
          <a:p>
            <a:pPr>
              <a:defRPr/>
            </a:pPr>
            <a:r>
              <a:rPr lang="it-IT" altLang="it-IT" sz="1100" i="1" dirty="0">
                <a:solidFill>
                  <a:srgbClr val="002776">
                    <a:alpha val="65000"/>
                  </a:srgbClr>
                </a:solidFill>
                <a:latin typeface="Tahoma" charset="0"/>
              </a:rPr>
              <a:t>MEF – RGS – SeSD</a:t>
            </a:r>
          </a:p>
        </p:txBody>
      </p:sp>
      <p:pic>
        <p:nvPicPr>
          <p:cNvPr id="14" name="Immagine 10">
            <a:extLst>
              <a:ext uri="{FF2B5EF4-FFF2-40B4-BE49-F238E27FC236}">
                <a16:creationId xmlns:a16="http://schemas.microsoft.com/office/drawing/2014/main" id="{DF238E4C-0BD8-BB13-2F32-E66D0431DB1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185" y="6216655"/>
            <a:ext cx="1310216" cy="488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49506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nettore 1 13">
            <a:extLst>
              <a:ext uri="{FF2B5EF4-FFF2-40B4-BE49-F238E27FC236}">
                <a16:creationId xmlns:a16="http://schemas.microsoft.com/office/drawing/2014/main" id="{D49D8CD3-0700-FEB8-9AB2-70FE7B0AA036}"/>
              </a:ext>
            </a:extLst>
          </p:cNvPr>
          <p:cNvCxnSpPr/>
          <p:nvPr userDrawn="1"/>
        </p:nvCxnSpPr>
        <p:spPr bwMode="auto">
          <a:xfrm>
            <a:off x="480485" y="6119813"/>
            <a:ext cx="11231033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B0BC338D-9546-EFE7-0F24-353F767EBD2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656461" y="6330158"/>
            <a:ext cx="2015067" cy="26193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9pPr>
          </a:lstStyle>
          <a:p>
            <a:pPr>
              <a:defRPr/>
            </a:pPr>
            <a:r>
              <a:rPr lang="it-IT" altLang="it-IT" sz="1100" i="1" dirty="0">
                <a:solidFill>
                  <a:srgbClr val="002776">
                    <a:alpha val="65000"/>
                  </a:srgbClr>
                </a:solidFill>
                <a:latin typeface="Tahoma" charset="0"/>
              </a:rPr>
              <a:t>MEF – RGS – SeSD</a:t>
            </a:r>
          </a:p>
        </p:txBody>
      </p:sp>
      <p:pic>
        <p:nvPicPr>
          <p:cNvPr id="9" name="Immagine 10">
            <a:extLst>
              <a:ext uri="{FF2B5EF4-FFF2-40B4-BE49-F238E27FC236}">
                <a16:creationId xmlns:a16="http://schemas.microsoft.com/office/drawing/2014/main" id="{B47D8E52-803F-00B1-0DD0-51648BDA42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185" y="6216655"/>
            <a:ext cx="1310216" cy="488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93027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CD6758C-36DE-7069-93F3-9E3E4035B4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2F3BBEE3-7613-BFDE-C004-1253237E95E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656461" y="6330158"/>
            <a:ext cx="2015067" cy="26193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9pPr>
          </a:lstStyle>
          <a:p>
            <a:pPr>
              <a:defRPr/>
            </a:pPr>
            <a:r>
              <a:rPr lang="it-IT" altLang="it-IT" sz="1100" i="1" dirty="0">
                <a:solidFill>
                  <a:srgbClr val="002776">
                    <a:alpha val="65000"/>
                  </a:srgbClr>
                </a:solidFill>
                <a:latin typeface="Tahoma" charset="0"/>
              </a:rPr>
              <a:t>MEF – RGS – SeSD</a:t>
            </a:r>
          </a:p>
        </p:txBody>
      </p:sp>
      <p:pic>
        <p:nvPicPr>
          <p:cNvPr id="9" name="Immagine 10">
            <a:extLst>
              <a:ext uri="{FF2B5EF4-FFF2-40B4-BE49-F238E27FC236}">
                <a16:creationId xmlns:a16="http://schemas.microsoft.com/office/drawing/2014/main" id="{5758C3A4-168E-67CA-9010-7BBE0A02F13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185" y="6216655"/>
            <a:ext cx="1310216" cy="488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6" descr="Blue glitter wave abstract illustration. Blue star dust trail sparkling ...">
            <a:extLst>
              <a:ext uri="{FF2B5EF4-FFF2-40B4-BE49-F238E27FC236}">
                <a16:creationId xmlns:a16="http://schemas.microsoft.com/office/drawing/2014/main" id="{0147888B-4BB0-D18D-AD0A-B0B6EAC4CD7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alphaModFix amt="35000"/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603089">
            <a:off x="3763994" y="2331426"/>
            <a:ext cx="10256932" cy="5673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19871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E2E349D-1D70-6BD7-B783-BB4DC7BB5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B3D7DC8-AD3F-A408-A017-CCCAAFD6E8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2E1CA1D-B761-3E93-CB79-8CAF5C235B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E532F-7783-44DA-A371-83FE9037D312}" type="datetimeFigureOut">
              <a:rPr lang="en-GB" smtClean="0"/>
              <a:t>07/04/2025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659C8B5-6281-98A1-B9A9-CC91B2C51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3B7DD01-FF64-7857-8264-0BD280C25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DF32C-FC11-4E8B-930E-AE539F399AFC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3605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D2B4189-9A62-2521-0BE1-030FAB9A37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9D8DBF7-1D0E-97F5-CAF5-550D57B000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EFC5534-C75B-EF14-2F17-E690EBCCBB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E1771F6-BBA4-1D32-7D3A-6390AC01A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E532F-7783-44DA-A371-83FE9037D312}" type="datetimeFigureOut">
              <a:rPr lang="en-GB" smtClean="0"/>
              <a:t>07/04/2025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285D4A0-43B1-9223-1111-EF0630F262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6BDE1C0-3A9E-C267-0BD6-01D4B949A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DF32C-FC11-4E8B-930E-AE539F399AFC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61393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95F3149-DBC0-61C7-682F-9CF99F8975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F37E10C-7D12-283F-3843-B4BC3BB4C0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FBC71329-5751-3651-DA79-F7B22773DF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D079A094-AC29-C35E-2772-AFE2259C41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8662A7E3-AD4F-2AD1-42FB-8F27D60C28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ABA04F9D-3601-8D15-CDE3-788FD916E3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E532F-7783-44DA-A371-83FE9037D312}" type="datetimeFigureOut">
              <a:rPr lang="en-GB" smtClean="0"/>
              <a:t>07/04/2025</a:t>
            </a:fld>
            <a:endParaRPr lang="en-GB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85FC820C-8173-A61D-32CF-5C53579A9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0720FEFB-D6F7-25AD-E510-0F1570797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DF32C-FC11-4E8B-930E-AE539F399AFC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77569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01A90EE-11A6-20CF-892B-2CDB45DDF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8D303EF-4DBB-4490-9A40-78F744D946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406C187-5E22-70FB-63EE-7518C2F810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D9B88-0E66-4AC5-AF20-4CE00AAD8832}" type="datetimeFigureOut">
              <a:rPr lang="en-GB" smtClean="0"/>
              <a:t>07/04/2025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5545FDC-21A3-7DF6-C0E8-5A093B01C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A5037F2-FB96-B2B7-9E8F-BB50D7D7E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E5927-15C8-4B70-A8F5-8ED27E8FE6A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01106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776F0E2-6C0D-AA89-4AB1-C30F966565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C492BCF8-59E2-0E68-105C-85281203BC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E532F-7783-44DA-A371-83FE9037D312}" type="datetimeFigureOut">
              <a:rPr lang="en-GB" smtClean="0"/>
              <a:t>07/04/2025</a:t>
            </a:fld>
            <a:endParaRPr lang="en-GB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A2143CC-10CB-CC8B-09B3-C9EFED0C9A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B2FCF32E-54BD-6F13-5876-041554F85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DF32C-FC11-4E8B-930E-AE539F399AFC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11411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88560178-6CEC-67F3-BB54-6203D5B1C7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E532F-7783-44DA-A371-83FE9037D312}" type="datetimeFigureOut">
              <a:rPr lang="en-GB" smtClean="0"/>
              <a:t>07/04/2025</a:t>
            </a:fld>
            <a:endParaRPr lang="en-GB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E544F926-0437-C6D8-366E-631B0ECA1F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F776A974-E438-4C7B-1FD2-5CFA8D01B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DF32C-FC11-4E8B-930E-AE539F399AFC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8023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503F181-55C0-C384-4482-1AC9165A56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77EE38D-698E-11DB-12CA-324D0B01C1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8292A8F-44FD-2BED-C5EE-8AD4E17C02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62019A1-EE3C-E654-6342-088B0C54D9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E532F-7783-44DA-A371-83FE9037D312}" type="datetimeFigureOut">
              <a:rPr lang="en-GB" smtClean="0"/>
              <a:t>07/04/2025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26CAEC0-29EE-555E-ED25-5E3DAB1B87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809B26D-8BDB-AB20-0075-362FA08088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DF32C-FC11-4E8B-930E-AE539F399AFC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75110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1B8D78B-4FF1-72F1-7144-47FA135EFA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8CFB3CEE-729A-BFD1-B279-FB5CE17ECE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5718894-C11F-3CD3-89A3-78CE0B6128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5758BA1-FB13-FAFA-61F8-91465110AE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E532F-7783-44DA-A371-83FE9037D312}" type="datetimeFigureOut">
              <a:rPr lang="en-GB" smtClean="0"/>
              <a:t>07/04/2025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553CE1F-7E6A-58CC-081F-7BE9BDB3F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7F7A263-0CBB-E61D-E9D5-0CFADE13D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DF32C-FC11-4E8B-930E-AE539F399AFC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42790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791407B-45B9-7D2B-6987-0B86AAB92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6E6607E-676B-08EB-78D4-B913B49EEF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03C1F34-4035-E7F4-6DF3-A4885301BF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E532F-7783-44DA-A371-83FE9037D312}" type="datetimeFigureOut">
              <a:rPr lang="en-GB" smtClean="0"/>
              <a:t>07/04/2025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345ADB8-F89E-8203-9824-C3A9D41640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90CE936-8C09-F575-D212-8125527A1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DF32C-FC11-4E8B-930E-AE539F399AFC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2496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BBE9373C-F5CB-8516-169D-4D998D65745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35127BD3-A645-BBE6-3B92-149C36DB0B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3265528-9340-8D66-1409-E2A2908B5A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E532F-7783-44DA-A371-83FE9037D312}" type="datetimeFigureOut">
              <a:rPr lang="en-GB" smtClean="0"/>
              <a:t>07/04/2025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05F1AF3-5C99-F3A9-6741-98E1C63886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5B87DC2-CE42-2492-8DDC-C3E28DC98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DF32C-FC11-4E8B-930E-AE539F399AFC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103728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8">
            <a:extLst>
              <a:ext uri="{FF2B5EF4-FFF2-40B4-BE49-F238E27FC236}">
                <a16:creationId xmlns:a16="http://schemas.microsoft.com/office/drawing/2014/main" id="{0A717350-3AC8-70F7-09E2-2797F57C2C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47"/>
          <a:stretch/>
        </p:blipFill>
        <p:spPr bwMode="auto">
          <a:xfrm>
            <a:off x="959675" y="-1"/>
            <a:ext cx="11231033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551240" y="2880000"/>
            <a:ext cx="8160277" cy="540000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tx1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it-IT" dirty="0"/>
              <a:t>Fare clic per modificare lo stile del titolo</a:t>
            </a:r>
          </a:p>
        </p:txBody>
      </p:sp>
      <p:sp>
        <p:nvSpPr>
          <p:cNvPr id="11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3551240" y="3501010"/>
            <a:ext cx="8160277" cy="360039"/>
          </a:xfrm>
          <a:prstGeom prst="rect">
            <a:avLst/>
          </a:prstGeom>
        </p:spPr>
        <p:txBody>
          <a:bodyPr/>
          <a:lstStyle>
            <a:lvl1pPr marL="0" indent="0" algn="l">
              <a:defRPr sz="1500">
                <a:solidFill>
                  <a:schemeClr val="bg1">
                    <a:lumMod val="50000"/>
                  </a:schemeClr>
                </a:solidFill>
                <a:latin typeface="Frutiger LT 45 Light" pitchFamily="34" charset="0"/>
              </a:defRPr>
            </a:lvl1pPr>
          </a:lstStyle>
          <a:p>
            <a:r>
              <a:rPr lang="it-IT" dirty="0"/>
              <a:t>Fare clic per modificare lo stile del sottotitolo dello schema</a:t>
            </a:r>
          </a:p>
        </p:txBody>
      </p:sp>
      <p:cxnSp>
        <p:nvCxnSpPr>
          <p:cNvPr id="2" name="Connettore 1 13">
            <a:extLst>
              <a:ext uri="{FF2B5EF4-FFF2-40B4-BE49-F238E27FC236}">
                <a16:creationId xmlns:a16="http://schemas.microsoft.com/office/drawing/2014/main" id="{553CB5B9-C865-D0EF-ED9E-4F26620122D1}"/>
              </a:ext>
            </a:extLst>
          </p:cNvPr>
          <p:cNvCxnSpPr/>
          <p:nvPr userDrawn="1"/>
        </p:nvCxnSpPr>
        <p:spPr bwMode="auto">
          <a:xfrm>
            <a:off x="480485" y="6119813"/>
            <a:ext cx="11231033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D1D7A6D4-1AFF-2B97-CC2A-87EFAE3B959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656461" y="6330158"/>
            <a:ext cx="2015067" cy="26193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9pPr>
          </a:lstStyle>
          <a:p>
            <a:pPr>
              <a:defRPr/>
            </a:pPr>
            <a:r>
              <a:rPr lang="it-IT" altLang="it-IT" sz="1100" i="1" dirty="0">
                <a:solidFill>
                  <a:srgbClr val="002776">
                    <a:alpha val="65000"/>
                  </a:srgbClr>
                </a:solidFill>
                <a:latin typeface="Tahoma" charset="0"/>
              </a:rPr>
              <a:t>MEF – RGS – SeSD</a:t>
            </a:r>
          </a:p>
        </p:txBody>
      </p:sp>
      <p:pic>
        <p:nvPicPr>
          <p:cNvPr id="4" name="Immagine 10">
            <a:extLst>
              <a:ext uri="{FF2B5EF4-FFF2-40B4-BE49-F238E27FC236}">
                <a16:creationId xmlns:a16="http://schemas.microsoft.com/office/drawing/2014/main" id="{9CA92561-2F57-0272-BE6E-4B7CF3D578B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185" y="6216655"/>
            <a:ext cx="1310216" cy="488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35007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01A90EE-11A6-20CF-892B-2CDB45DDF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8D303EF-4DBB-4490-9A40-78F744D946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406C187-5E22-70FB-63EE-7518C2F810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AD9B88-0E66-4AC5-AF20-4CE00AAD8832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07/04/2025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5545FDC-21A3-7DF6-C0E8-5A093B01C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A5037F2-FB96-B2B7-9E8F-BB50D7D7E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5E5927-15C8-4B70-A8F5-8ED27E8FE6A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67880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8">
            <a:extLst>
              <a:ext uri="{FF2B5EF4-FFF2-40B4-BE49-F238E27FC236}">
                <a16:creationId xmlns:a16="http://schemas.microsoft.com/office/drawing/2014/main" id="{388D99D5-8029-3AC2-651A-4F81A54D1AF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47"/>
          <a:stretch/>
        </p:blipFill>
        <p:spPr bwMode="auto">
          <a:xfrm>
            <a:off x="959675" y="-1"/>
            <a:ext cx="11231033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Connettore 1 13">
            <a:extLst>
              <a:ext uri="{FF2B5EF4-FFF2-40B4-BE49-F238E27FC236}">
                <a16:creationId xmlns:a16="http://schemas.microsoft.com/office/drawing/2014/main" id="{ED99D75E-D775-E8AC-8258-59E8DC7F2A59}"/>
              </a:ext>
            </a:extLst>
          </p:cNvPr>
          <p:cNvCxnSpPr/>
          <p:nvPr userDrawn="1"/>
        </p:nvCxnSpPr>
        <p:spPr bwMode="auto">
          <a:xfrm>
            <a:off x="480485" y="6119813"/>
            <a:ext cx="11231033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" name="Connettore 1 14">
            <a:extLst>
              <a:ext uri="{FF2B5EF4-FFF2-40B4-BE49-F238E27FC236}">
                <a16:creationId xmlns:a16="http://schemas.microsoft.com/office/drawing/2014/main" id="{12DA78C9-856B-3B6F-7490-318F9F59EBF2}"/>
              </a:ext>
            </a:extLst>
          </p:cNvPr>
          <p:cNvCxnSpPr/>
          <p:nvPr userDrawn="1"/>
        </p:nvCxnSpPr>
        <p:spPr bwMode="auto">
          <a:xfrm flipV="1">
            <a:off x="3312584" y="2879726"/>
            <a:ext cx="0" cy="900113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8" name="Immagine 10">
            <a:extLst>
              <a:ext uri="{FF2B5EF4-FFF2-40B4-BE49-F238E27FC236}">
                <a16:creationId xmlns:a16="http://schemas.microsoft.com/office/drawing/2014/main" id="{ACA427D6-14C8-CC83-F2E5-CAC8CEACD24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6216649"/>
            <a:ext cx="1397000" cy="488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magine 14">
            <a:extLst>
              <a:ext uri="{FF2B5EF4-FFF2-40B4-BE49-F238E27FC236}">
                <a16:creationId xmlns:a16="http://schemas.microsoft.com/office/drawing/2014/main" id="{6403FCB6-5B1B-6E56-D28D-FDD7D3C15E7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486" y="2879726"/>
            <a:ext cx="2491314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67504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>
            <a:extLst>
              <a:ext uri="{FF2B5EF4-FFF2-40B4-BE49-F238E27FC236}">
                <a16:creationId xmlns:a16="http://schemas.microsoft.com/office/drawing/2014/main" id="{DF887A54-31A7-82FF-32A1-884DE5DFA27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1127538" y="5761513"/>
            <a:ext cx="2743200" cy="365125"/>
          </a:xfrm>
        </p:spPr>
        <p:txBody>
          <a:bodyPr/>
          <a:lstStyle>
            <a:lvl1pPr algn="r">
              <a:spcBef>
                <a:spcPct val="0"/>
              </a:spcBef>
              <a:defRPr sz="1000">
                <a:solidFill>
                  <a:srgbClr val="0B3066"/>
                </a:solidFill>
                <a:latin typeface="+mj-lt"/>
                <a:ea typeface="ＭＳ Ｐゴシック" charset="-128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DA400D1F-79D8-D525-F31E-68025EB4573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r">
              <a:spcBef>
                <a:spcPct val="0"/>
              </a:spcBef>
              <a:defRPr sz="1000">
                <a:solidFill>
                  <a:srgbClr val="0B3066"/>
                </a:solidFill>
                <a:latin typeface="+mj-lt"/>
                <a:ea typeface="ＭＳ Ｐゴシック" charset="-128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9D3C4A1F-0443-FDD9-476E-C92165EB110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AE5B13-D8E1-4CF3-97A6-6C7B3FCA7C3E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  <p:pic>
        <p:nvPicPr>
          <p:cNvPr id="3" name="Immagine 8">
            <a:extLst>
              <a:ext uri="{FF2B5EF4-FFF2-40B4-BE49-F238E27FC236}">
                <a16:creationId xmlns:a16="http://schemas.microsoft.com/office/drawing/2014/main" id="{64A443E6-3A5E-9A7C-B0DC-2F2C24EFE8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47"/>
          <a:stretch/>
        </p:blipFill>
        <p:spPr bwMode="auto">
          <a:xfrm>
            <a:off x="959675" y="-1"/>
            <a:ext cx="11231033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Connettore 1 13">
            <a:extLst>
              <a:ext uri="{FF2B5EF4-FFF2-40B4-BE49-F238E27FC236}">
                <a16:creationId xmlns:a16="http://schemas.microsoft.com/office/drawing/2014/main" id="{52E4559D-7B10-2B4A-25C1-DB174A4A8588}"/>
              </a:ext>
            </a:extLst>
          </p:cNvPr>
          <p:cNvCxnSpPr/>
          <p:nvPr userDrawn="1"/>
        </p:nvCxnSpPr>
        <p:spPr bwMode="auto">
          <a:xfrm>
            <a:off x="480485" y="6119813"/>
            <a:ext cx="11231033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4CC05FA1-92EE-448F-33E2-B02BFB18B42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656461" y="6330158"/>
            <a:ext cx="2015067" cy="26193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9pPr>
          </a:lstStyle>
          <a:p>
            <a:pPr>
              <a:defRPr/>
            </a:pPr>
            <a:r>
              <a:rPr lang="it-IT" altLang="it-IT" sz="1100" i="1" dirty="0">
                <a:solidFill>
                  <a:srgbClr val="002776">
                    <a:alpha val="65000"/>
                  </a:srgbClr>
                </a:solidFill>
                <a:latin typeface="Tahoma" charset="0"/>
              </a:rPr>
              <a:t>MEF – RGS – SeSD</a:t>
            </a:r>
          </a:p>
        </p:txBody>
      </p:sp>
      <p:pic>
        <p:nvPicPr>
          <p:cNvPr id="14" name="Immagine 10">
            <a:extLst>
              <a:ext uri="{FF2B5EF4-FFF2-40B4-BE49-F238E27FC236}">
                <a16:creationId xmlns:a16="http://schemas.microsoft.com/office/drawing/2014/main" id="{DF238E4C-0BD8-BB13-2F32-E66D0431DB1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185" y="6216655"/>
            <a:ext cx="1310216" cy="488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95673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D7B2A48-90D1-BDA7-9C0F-1B7B04E571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0EB6B59-2400-F3D3-F2A5-0AC8E39E6D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33A39FD-E5B0-15A8-441D-8D661032ED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D9B88-0E66-4AC5-AF20-4CE00AAD8832}" type="datetimeFigureOut">
              <a:rPr lang="en-GB" smtClean="0"/>
              <a:t>07/04/2025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5236612-1AF2-827B-E236-C4032B6099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F7D0078-9CE4-2911-850A-2B0059FB34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E5927-15C8-4B70-A8F5-8ED27E8FE6A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430076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1DF0FA0-98EE-56A8-53AA-881D6ECDCD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9A8BAC3-0A71-CD56-F125-8BEECE9085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9071498-1F30-18B2-A07F-4B2425EA4E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E532F-7783-44DA-A371-83FE9037D312}" type="datetimeFigureOut">
              <a:rPr lang="en-GB" smtClean="0"/>
              <a:t>07/04/2025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9711C5D-D22A-150F-2E56-9B1BFC4B89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1657CDD-146F-EDBE-7893-AEECFE1B7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DF32C-FC11-4E8B-930E-AE539F399AFC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986953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CD6758C-36DE-7069-93F3-9E3E4035B4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7E8ECC9-EFA7-7ED2-B722-1E794A096C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BDC4DA9-F252-DF5F-AC68-C60DC5AD34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E532F-7783-44DA-A371-83FE9037D312}" type="datetimeFigureOut">
              <a:rPr lang="en-GB" smtClean="0"/>
              <a:t>07/04/2025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10AD9DD-8736-6925-CA73-BC7C81F78D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399F08D-FD22-F6B6-26CD-BFD264F375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DF32C-FC11-4E8B-930E-AE539F399AFC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875943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E2E349D-1D70-6BD7-B783-BB4DC7BB5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B3D7DC8-AD3F-A408-A017-CCCAAFD6E8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2E1CA1D-B761-3E93-CB79-8CAF5C235B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E532F-7783-44DA-A371-83FE9037D312}" type="datetimeFigureOut">
              <a:rPr lang="en-GB" smtClean="0"/>
              <a:t>07/04/2025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659C8B5-6281-98A1-B9A9-CC91B2C51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3B7DD01-FF64-7857-8264-0BD280C25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DF32C-FC11-4E8B-930E-AE539F399AFC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939901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D2B4189-9A62-2521-0BE1-030FAB9A37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9D8DBF7-1D0E-97F5-CAF5-550D57B000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EFC5534-C75B-EF14-2F17-E690EBCCBB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E1771F6-BBA4-1D32-7D3A-6390AC01A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E532F-7783-44DA-A371-83FE9037D312}" type="datetimeFigureOut">
              <a:rPr lang="en-GB" smtClean="0"/>
              <a:t>07/04/2025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285D4A0-43B1-9223-1111-EF0630F262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6BDE1C0-3A9E-C267-0BD6-01D4B949A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DF32C-FC11-4E8B-930E-AE539F399AFC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916021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95F3149-DBC0-61C7-682F-9CF99F8975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F37E10C-7D12-283F-3843-B4BC3BB4C0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FBC71329-5751-3651-DA79-F7B22773DF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D079A094-AC29-C35E-2772-AFE2259C41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8662A7E3-AD4F-2AD1-42FB-8F27D60C28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ABA04F9D-3601-8D15-CDE3-788FD916E3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E532F-7783-44DA-A371-83FE9037D312}" type="datetimeFigureOut">
              <a:rPr lang="en-GB" smtClean="0"/>
              <a:t>07/04/2025</a:t>
            </a:fld>
            <a:endParaRPr lang="en-GB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85FC820C-8173-A61D-32CF-5C53579A9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0720FEFB-D6F7-25AD-E510-0F1570797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DF32C-FC11-4E8B-930E-AE539F399AFC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043593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776F0E2-6C0D-AA89-4AB1-C30F966565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C492BCF8-59E2-0E68-105C-85281203BC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E532F-7783-44DA-A371-83FE9037D312}" type="datetimeFigureOut">
              <a:rPr lang="en-GB" smtClean="0"/>
              <a:t>07/04/2025</a:t>
            </a:fld>
            <a:endParaRPr lang="en-GB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A2143CC-10CB-CC8B-09B3-C9EFED0C9A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B2FCF32E-54BD-6F13-5876-041554F85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DF32C-FC11-4E8B-930E-AE539F399AFC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793153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88560178-6CEC-67F3-BB54-6203D5B1C7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E532F-7783-44DA-A371-83FE9037D312}" type="datetimeFigureOut">
              <a:rPr lang="en-GB" smtClean="0"/>
              <a:t>07/04/2025</a:t>
            </a:fld>
            <a:endParaRPr lang="en-GB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E544F926-0437-C6D8-366E-631B0ECA1F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F776A974-E438-4C7B-1FD2-5CFA8D01B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DF32C-FC11-4E8B-930E-AE539F399AFC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044057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503F181-55C0-C384-4482-1AC9165A56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77EE38D-698E-11DB-12CA-324D0B01C1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8292A8F-44FD-2BED-C5EE-8AD4E17C02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62019A1-EE3C-E654-6342-088B0C54D9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E532F-7783-44DA-A371-83FE9037D312}" type="datetimeFigureOut">
              <a:rPr lang="en-GB" smtClean="0"/>
              <a:t>07/04/2025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26CAEC0-29EE-555E-ED25-5E3DAB1B87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809B26D-8BDB-AB20-0075-362FA08088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DF32C-FC11-4E8B-930E-AE539F399AFC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70059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1B8D78B-4FF1-72F1-7144-47FA135EFA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8CFB3CEE-729A-BFD1-B279-FB5CE17ECE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5718894-C11F-3CD3-89A3-78CE0B6128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5758BA1-FB13-FAFA-61F8-91465110AE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E532F-7783-44DA-A371-83FE9037D312}" type="datetimeFigureOut">
              <a:rPr lang="en-GB" smtClean="0"/>
              <a:t>07/04/2025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553CE1F-7E6A-58CC-081F-7BE9BDB3F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7F7A263-0CBB-E61D-E9D5-0CFADE13D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DF32C-FC11-4E8B-930E-AE539F399AFC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561964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791407B-45B9-7D2B-6987-0B86AAB92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6E6607E-676B-08EB-78D4-B913B49EEF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03C1F34-4035-E7F4-6DF3-A4885301BF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E532F-7783-44DA-A371-83FE9037D312}" type="datetimeFigureOut">
              <a:rPr lang="en-GB" smtClean="0"/>
              <a:t>07/04/2025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345ADB8-F89E-8203-9824-C3A9D41640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90CE936-8C09-F575-D212-8125527A1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DF32C-FC11-4E8B-930E-AE539F399AFC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24717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0DD868D-32C7-7E75-176E-A621FA544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271156B-22F8-E817-E6CF-2E0DA3F203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AD4DE85-3EB4-C249-9854-A36C1E6531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118762A-7536-C098-0D60-1C9726C8FA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D9B88-0E66-4AC5-AF20-4CE00AAD8832}" type="datetimeFigureOut">
              <a:rPr lang="en-GB" smtClean="0"/>
              <a:t>07/04/2025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ECFFAF4-D1FF-D54B-FB56-CBCCAE7E7F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4B17DEB-0172-125C-C57A-E55BA55A74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E5927-15C8-4B70-A8F5-8ED27E8FE6A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89880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BBE9373C-F5CB-8516-169D-4D998D65745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35127BD3-A645-BBE6-3B92-149C36DB0B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3265528-9340-8D66-1409-E2A2908B5A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E532F-7783-44DA-A371-83FE9037D312}" type="datetimeFigureOut">
              <a:rPr lang="en-GB" smtClean="0"/>
              <a:t>07/04/2025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05F1AF3-5C99-F3A9-6741-98E1C63886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5B87DC2-CE42-2492-8DDC-C3E28DC98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DF32C-FC11-4E8B-930E-AE539F399AFC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142377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8">
            <a:extLst>
              <a:ext uri="{FF2B5EF4-FFF2-40B4-BE49-F238E27FC236}">
                <a16:creationId xmlns:a16="http://schemas.microsoft.com/office/drawing/2014/main" id="{0A717350-3AC8-70F7-09E2-2797F57C2C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47"/>
          <a:stretch/>
        </p:blipFill>
        <p:spPr bwMode="auto">
          <a:xfrm>
            <a:off x="959675" y="-1"/>
            <a:ext cx="11231033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551240" y="2880000"/>
            <a:ext cx="8160277" cy="540000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tx1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it-IT" dirty="0"/>
              <a:t>Fare clic per modificare lo stile del titolo</a:t>
            </a:r>
          </a:p>
        </p:txBody>
      </p:sp>
      <p:sp>
        <p:nvSpPr>
          <p:cNvPr id="11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3551240" y="3501010"/>
            <a:ext cx="8160277" cy="360039"/>
          </a:xfrm>
          <a:prstGeom prst="rect">
            <a:avLst/>
          </a:prstGeom>
        </p:spPr>
        <p:txBody>
          <a:bodyPr/>
          <a:lstStyle>
            <a:lvl1pPr marL="0" indent="0" algn="l">
              <a:defRPr sz="1500">
                <a:solidFill>
                  <a:schemeClr val="bg1">
                    <a:lumMod val="50000"/>
                  </a:schemeClr>
                </a:solidFill>
                <a:latin typeface="Frutiger LT 45 Light" pitchFamily="34" charset="0"/>
              </a:defRPr>
            </a:lvl1pPr>
          </a:lstStyle>
          <a:p>
            <a:r>
              <a:rPr lang="it-IT" dirty="0"/>
              <a:t>Fare clic per modificare lo stile del sottotitolo dello schema</a:t>
            </a:r>
          </a:p>
        </p:txBody>
      </p:sp>
      <p:cxnSp>
        <p:nvCxnSpPr>
          <p:cNvPr id="2" name="Connettore 1 13">
            <a:extLst>
              <a:ext uri="{FF2B5EF4-FFF2-40B4-BE49-F238E27FC236}">
                <a16:creationId xmlns:a16="http://schemas.microsoft.com/office/drawing/2014/main" id="{553CB5B9-C865-D0EF-ED9E-4F26620122D1}"/>
              </a:ext>
            </a:extLst>
          </p:cNvPr>
          <p:cNvCxnSpPr/>
          <p:nvPr userDrawn="1"/>
        </p:nvCxnSpPr>
        <p:spPr bwMode="auto">
          <a:xfrm>
            <a:off x="480485" y="6119813"/>
            <a:ext cx="11231033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D1D7A6D4-1AFF-2B97-CC2A-87EFAE3B959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656461" y="6330158"/>
            <a:ext cx="2015067" cy="26193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9pPr>
          </a:lstStyle>
          <a:p>
            <a:pPr>
              <a:defRPr/>
            </a:pPr>
            <a:r>
              <a:rPr lang="it-IT" altLang="it-IT" sz="1100" i="1" dirty="0">
                <a:solidFill>
                  <a:srgbClr val="002776">
                    <a:alpha val="65000"/>
                  </a:srgbClr>
                </a:solidFill>
                <a:latin typeface="Tahoma" charset="0"/>
              </a:rPr>
              <a:t>MEF – RGS – SeSD</a:t>
            </a:r>
          </a:p>
        </p:txBody>
      </p:sp>
      <p:pic>
        <p:nvPicPr>
          <p:cNvPr id="4" name="Immagine 10">
            <a:extLst>
              <a:ext uri="{FF2B5EF4-FFF2-40B4-BE49-F238E27FC236}">
                <a16:creationId xmlns:a16="http://schemas.microsoft.com/office/drawing/2014/main" id="{9CA92561-2F57-0272-BE6E-4B7CF3D578B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185" y="6216655"/>
            <a:ext cx="1310216" cy="488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75930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magine 8">
            <a:extLst>
              <a:ext uri="{FF2B5EF4-FFF2-40B4-BE49-F238E27FC236}">
                <a16:creationId xmlns:a16="http://schemas.microsoft.com/office/drawing/2014/main" id="{19C4B529-8F24-E6ED-2CB2-39ACBFA7A6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47"/>
          <a:stretch/>
        </p:blipFill>
        <p:spPr bwMode="auto">
          <a:xfrm>
            <a:off x="959675" y="-1"/>
            <a:ext cx="11231033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Connettore 1 13">
            <a:extLst>
              <a:ext uri="{FF2B5EF4-FFF2-40B4-BE49-F238E27FC236}">
                <a16:creationId xmlns:a16="http://schemas.microsoft.com/office/drawing/2014/main" id="{FDCEA88E-E5C6-650D-8273-933FACE7C81B}"/>
              </a:ext>
            </a:extLst>
          </p:cNvPr>
          <p:cNvCxnSpPr/>
          <p:nvPr userDrawn="1"/>
        </p:nvCxnSpPr>
        <p:spPr bwMode="auto">
          <a:xfrm>
            <a:off x="480485" y="6119813"/>
            <a:ext cx="11231033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0C6D67B4-6FF9-A992-321C-D896516172E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656461" y="6330158"/>
            <a:ext cx="2015067" cy="26193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9pPr>
          </a:lstStyle>
          <a:p>
            <a:pPr>
              <a:defRPr/>
            </a:pPr>
            <a:r>
              <a:rPr lang="it-IT" altLang="it-IT" sz="1100" i="1" dirty="0">
                <a:solidFill>
                  <a:srgbClr val="002776">
                    <a:alpha val="65000"/>
                  </a:srgbClr>
                </a:solidFill>
                <a:latin typeface="Tahoma" charset="0"/>
              </a:rPr>
              <a:t>MEF – RGS – SeSD</a:t>
            </a:r>
          </a:p>
        </p:txBody>
      </p:sp>
      <p:sp>
        <p:nvSpPr>
          <p:cNvPr id="10" name="Rectangle 3"/>
          <p:cNvSpPr>
            <a:spLocks noGrp="1" noChangeArrowheads="1"/>
          </p:cNvSpPr>
          <p:nvPr>
            <p:ph type="ctrTitle"/>
          </p:nvPr>
        </p:nvSpPr>
        <p:spPr>
          <a:xfrm>
            <a:off x="849348" y="2880000"/>
            <a:ext cx="8160277" cy="540000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tx1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it-IT" dirty="0"/>
              <a:t>Fare clic per modificare lo stile del titolo</a:t>
            </a:r>
          </a:p>
        </p:txBody>
      </p:sp>
      <p:sp>
        <p:nvSpPr>
          <p:cNvPr id="11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48" y="3501010"/>
            <a:ext cx="8160277" cy="360039"/>
          </a:xfrm>
          <a:prstGeom prst="rect">
            <a:avLst/>
          </a:prstGeom>
        </p:spPr>
        <p:txBody>
          <a:bodyPr/>
          <a:lstStyle>
            <a:lvl1pPr marL="0" indent="0" algn="l">
              <a:defRPr sz="1500">
                <a:solidFill>
                  <a:schemeClr val="bg1">
                    <a:lumMod val="50000"/>
                  </a:schemeClr>
                </a:solidFill>
                <a:latin typeface="Frutiger LT 45 Light" pitchFamily="34" charset="0"/>
              </a:defRPr>
            </a:lvl1pPr>
          </a:lstStyle>
          <a:p>
            <a:r>
              <a:rPr lang="it-IT" dirty="0"/>
              <a:t>Fare clic per modificare lo stile del sottotitolo dello schema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DF887A54-31A7-82FF-32A1-884DE5DFA27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1127538" y="5761513"/>
            <a:ext cx="2743200" cy="365125"/>
          </a:xfrm>
        </p:spPr>
        <p:txBody>
          <a:bodyPr/>
          <a:lstStyle>
            <a:lvl1pPr algn="r">
              <a:spcBef>
                <a:spcPct val="0"/>
              </a:spcBef>
              <a:defRPr sz="1000">
                <a:solidFill>
                  <a:srgbClr val="0B3066"/>
                </a:solidFill>
                <a:latin typeface="+mj-lt"/>
                <a:ea typeface="ＭＳ Ｐゴシック" charset="-128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DA400D1F-79D8-D525-F31E-68025EB4573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r">
              <a:spcBef>
                <a:spcPct val="0"/>
              </a:spcBef>
              <a:defRPr sz="1000">
                <a:solidFill>
                  <a:srgbClr val="0B3066"/>
                </a:solidFill>
                <a:latin typeface="+mj-lt"/>
                <a:ea typeface="ＭＳ Ｐゴシック" charset="-128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9D3C4A1F-0443-FDD9-476E-C92165EB110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AE5B13-D8E1-4CF3-97A6-6C7B3FCA7C3E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  <p:pic>
        <p:nvPicPr>
          <p:cNvPr id="12" name="Immagine 10">
            <a:extLst>
              <a:ext uri="{FF2B5EF4-FFF2-40B4-BE49-F238E27FC236}">
                <a16:creationId xmlns:a16="http://schemas.microsoft.com/office/drawing/2014/main" id="{C090D62A-800A-F0CC-EE0F-4E91A752C6D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185" y="6216655"/>
            <a:ext cx="1310216" cy="488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027551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1 14">
            <a:extLst>
              <a:ext uri="{FF2B5EF4-FFF2-40B4-BE49-F238E27FC236}">
                <a16:creationId xmlns:a16="http://schemas.microsoft.com/office/drawing/2014/main" id="{12DA78C9-856B-3B6F-7490-318F9F59EBF2}"/>
              </a:ext>
            </a:extLst>
          </p:cNvPr>
          <p:cNvCxnSpPr/>
          <p:nvPr userDrawn="1"/>
        </p:nvCxnSpPr>
        <p:spPr bwMode="auto">
          <a:xfrm flipV="1">
            <a:off x="3312584" y="2879726"/>
            <a:ext cx="0" cy="900113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8" name="Immagine 10">
            <a:extLst>
              <a:ext uri="{FF2B5EF4-FFF2-40B4-BE49-F238E27FC236}">
                <a16:creationId xmlns:a16="http://schemas.microsoft.com/office/drawing/2014/main" id="{ACA427D6-14C8-CC83-F2E5-CAC8CEACD24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6216649"/>
            <a:ext cx="1397000" cy="48894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magine 14">
            <a:extLst>
              <a:ext uri="{FF2B5EF4-FFF2-40B4-BE49-F238E27FC236}">
                <a16:creationId xmlns:a16="http://schemas.microsoft.com/office/drawing/2014/main" id="{6403FCB6-5B1B-6E56-D28D-FDD7D3C15E7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486" y="2879726"/>
            <a:ext cx="2491314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Connettore 1 13">
            <a:extLst>
              <a:ext uri="{FF2B5EF4-FFF2-40B4-BE49-F238E27FC236}">
                <a16:creationId xmlns:a16="http://schemas.microsoft.com/office/drawing/2014/main" id="{ED99D75E-D775-E8AC-8258-59E8DC7F2A59}"/>
              </a:ext>
            </a:extLst>
          </p:cNvPr>
          <p:cNvCxnSpPr/>
          <p:nvPr userDrawn="1"/>
        </p:nvCxnSpPr>
        <p:spPr bwMode="auto">
          <a:xfrm>
            <a:off x="416985" y="6240035"/>
            <a:ext cx="11231033" cy="0"/>
          </a:xfrm>
          <a:prstGeom prst="line">
            <a:avLst/>
          </a:prstGeom>
          <a:blipFill dpi="0" rotWithShape="0">
            <a:blip r:embed="rId6"/>
            <a:srcRect/>
            <a:stretch>
              <a:fillRect l="20000" t="-2000" r="-17000" b="-1000"/>
            </a:stretch>
          </a:blipFill>
          <a:ln>
            <a:noFill/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Connettore 12">
            <a:extLst>
              <a:ext uri="{FF2B5EF4-FFF2-40B4-BE49-F238E27FC236}">
                <a16:creationId xmlns:a16="http://schemas.microsoft.com/office/drawing/2014/main" id="{0E1FFD1E-E9BD-169A-0801-58CDC04C9A35}"/>
              </a:ext>
            </a:extLst>
          </p:cNvPr>
          <p:cNvSpPr/>
          <p:nvPr userDrawn="1"/>
        </p:nvSpPr>
        <p:spPr>
          <a:xfrm>
            <a:off x="7737200" y="326984"/>
            <a:ext cx="1800000" cy="1800000"/>
          </a:xfrm>
          <a:prstGeom prst="flowChartConnec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Connettore 13">
            <a:extLst>
              <a:ext uri="{FF2B5EF4-FFF2-40B4-BE49-F238E27FC236}">
                <a16:creationId xmlns:a16="http://schemas.microsoft.com/office/drawing/2014/main" id="{F321FF5B-E74D-6E40-233F-B0DBC4C92ED3}"/>
              </a:ext>
            </a:extLst>
          </p:cNvPr>
          <p:cNvSpPr/>
          <p:nvPr userDrawn="1"/>
        </p:nvSpPr>
        <p:spPr>
          <a:xfrm>
            <a:off x="9652000" y="629808"/>
            <a:ext cx="720000" cy="720000"/>
          </a:xfrm>
          <a:prstGeom prst="flowChartConnec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Connettore 14">
            <a:extLst>
              <a:ext uri="{FF2B5EF4-FFF2-40B4-BE49-F238E27FC236}">
                <a16:creationId xmlns:a16="http://schemas.microsoft.com/office/drawing/2014/main" id="{D861DD0D-F534-5A6E-F26B-45A65E7C8C48}"/>
              </a:ext>
            </a:extLst>
          </p:cNvPr>
          <p:cNvSpPr/>
          <p:nvPr userDrawn="1"/>
        </p:nvSpPr>
        <p:spPr>
          <a:xfrm>
            <a:off x="10022000" y="1446643"/>
            <a:ext cx="1440000" cy="1440000"/>
          </a:xfrm>
          <a:prstGeom prst="flowChartConnec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Connettore 15">
            <a:extLst>
              <a:ext uri="{FF2B5EF4-FFF2-40B4-BE49-F238E27FC236}">
                <a16:creationId xmlns:a16="http://schemas.microsoft.com/office/drawing/2014/main" id="{A9220AC3-BA61-42F0-6F05-F9CE686E1F43}"/>
              </a:ext>
            </a:extLst>
          </p:cNvPr>
          <p:cNvSpPr/>
          <p:nvPr userDrawn="1"/>
        </p:nvSpPr>
        <p:spPr>
          <a:xfrm>
            <a:off x="11260500" y="2999948"/>
            <a:ext cx="720000" cy="720000"/>
          </a:xfrm>
          <a:prstGeom prst="flowChartConnec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Connettore 16">
            <a:extLst>
              <a:ext uri="{FF2B5EF4-FFF2-40B4-BE49-F238E27FC236}">
                <a16:creationId xmlns:a16="http://schemas.microsoft.com/office/drawing/2014/main" id="{1B0E85D5-8B85-C43E-7329-3D1111489E8D}"/>
              </a:ext>
            </a:extLst>
          </p:cNvPr>
          <p:cNvSpPr/>
          <p:nvPr userDrawn="1"/>
        </p:nvSpPr>
        <p:spPr>
          <a:xfrm>
            <a:off x="9662000" y="3426617"/>
            <a:ext cx="1800000" cy="1800000"/>
          </a:xfrm>
          <a:prstGeom prst="flowChartConnec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Connettore 17">
            <a:extLst>
              <a:ext uri="{FF2B5EF4-FFF2-40B4-BE49-F238E27FC236}">
                <a16:creationId xmlns:a16="http://schemas.microsoft.com/office/drawing/2014/main" id="{1D913CFE-7469-234B-F909-B3332415698F}"/>
              </a:ext>
            </a:extLst>
          </p:cNvPr>
          <p:cNvSpPr/>
          <p:nvPr userDrawn="1"/>
        </p:nvSpPr>
        <p:spPr>
          <a:xfrm>
            <a:off x="8572000" y="5197543"/>
            <a:ext cx="1080000" cy="1080000"/>
          </a:xfrm>
          <a:prstGeom prst="flowChartConnec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Connettore 18">
            <a:extLst>
              <a:ext uri="{FF2B5EF4-FFF2-40B4-BE49-F238E27FC236}">
                <a16:creationId xmlns:a16="http://schemas.microsoft.com/office/drawing/2014/main" id="{F9A9D0AE-5C93-B86B-2ED4-264A383EE1F9}"/>
              </a:ext>
            </a:extLst>
          </p:cNvPr>
          <p:cNvSpPr/>
          <p:nvPr userDrawn="1"/>
        </p:nvSpPr>
        <p:spPr>
          <a:xfrm>
            <a:off x="9688250" y="1877902"/>
            <a:ext cx="720000" cy="720000"/>
          </a:xfrm>
          <a:prstGeom prst="flowChartConnec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Connettore 19">
            <a:extLst>
              <a:ext uri="{FF2B5EF4-FFF2-40B4-BE49-F238E27FC236}">
                <a16:creationId xmlns:a16="http://schemas.microsoft.com/office/drawing/2014/main" id="{7A0C3872-7588-5249-B660-BBB06202A238}"/>
              </a:ext>
            </a:extLst>
          </p:cNvPr>
          <p:cNvSpPr/>
          <p:nvPr userDrawn="1"/>
        </p:nvSpPr>
        <p:spPr>
          <a:xfrm>
            <a:off x="10012000" y="5063200"/>
            <a:ext cx="1080000" cy="1080000"/>
          </a:xfrm>
          <a:prstGeom prst="flowChartConnec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Connettore 20">
            <a:extLst>
              <a:ext uri="{FF2B5EF4-FFF2-40B4-BE49-F238E27FC236}">
                <a16:creationId xmlns:a16="http://schemas.microsoft.com/office/drawing/2014/main" id="{D1731C5C-5ECB-4B50-62F8-14DD7239BB75}"/>
              </a:ext>
            </a:extLst>
          </p:cNvPr>
          <p:cNvSpPr/>
          <p:nvPr userDrawn="1"/>
        </p:nvSpPr>
        <p:spPr>
          <a:xfrm>
            <a:off x="10752000" y="3929135"/>
            <a:ext cx="1440000" cy="1440000"/>
          </a:xfrm>
          <a:prstGeom prst="flowChartConnec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Connettore 21">
            <a:extLst>
              <a:ext uri="{FF2B5EF4-FFF2-40B4-BE49-F238E27FC236}">
                <a16:creationId xmlns:a16="http://schemas.microsoft.com/office/drawing/2014/main" id="{321F1FBE-49D4-D45E-1A69-38870120C84C}"/>
              </a:ext>
            </a:extLst>
          </p:cNvPr>
          <p:cNvSpPr/>
          <p:nvPr userDrawn="1"/>
        </p:nvSpPr>
        <p:spPr>
          <a:xfrm>
            <a:off x="9572123" y="4703200"/>
            <a:ext cx="720000" cy="720000"/>
          </a:xfrm>
          <a:prstGeom prst="flowChartConnec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Connettore 22">
            <a:extLst>
              <a:ext uri="{FF2B5EF4-FFF2-40B4-BE49-F238E27FC236}">
                <a16:creationId xmlns:a16="http://schemas.microsoft.com/office/drawing/2014/main" id="{E3CB31B1-E8EB-9334-064B-C7BF76D8AE00}"/>
              </a:ext>
            </a:extLst>
          </p:cNvPr>
          <p:cNvSpPr/>
          <p:nvPr userDrawn="1"/>
        </p:nvSpPr>
        <p:spPr>
          <a:xfrm>
            <a:off x="10882400" y="2129733"/>
            <a:ext cx="1080000" cy="1080000"/>
          </a:xfrm>
          <a:prstGeom prst="flowChartConnec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Connettore 23">
            <a:extLst>
              <a:ext uri="{FF2B5EF4-FFF2-40B4-BE49-F238E27FC236}">
                <a16:creationId xmlns:a16="http://schemas.microsoft.com/office/drawing/2014/main" id="{AA58B588-B00C-8645-80D7-B16DCA60DFD7}"/>
              </a:ext>
            </a:extLst>
          </p:cNvPr>
          <p:cNvSpPr/>
          <p:nvPr userDrawn="1"/>
        </p:nvSpPr>
        <p:spPr>
          <a:xfrm>
            <a:off x="10584700" y="341544"/>
            <a:ext cx="1080000" cy="1080000"/>
          </a:xfrm>
          <a:prstGeom prst="flowChartConnec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5" name="Connettore 24">
            <a:extLst>
              <a:ext uri="{FF2B5EF4-FFF2-40B4-BE49-F238E27FC236}">
                <a16:creationId xmlns:a16="http://schemas.microsoft.com/office/drawing/2014/main" id="{41D7823A-5FE6-C3AD-8F06-CB8D5E4C01FF}"/>
              </a:ext>
            </a:extLst>
          </p:cNvPr>
          <p:cNvSpPr/>
          <p:nvPr userDrawn="1"/>
        </p:nvSpPr>
        <p:spPr>
          <a:xfrm>
            <a:off x="7952400" y="5861343"/>
            <a:ext cx="720000" cy="720000"/>
          </a:xfrm>
          <a:prstGeom prst="flowChartConnec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Connettore 25">
            <a:extLst>
              <a:ext uri="{FF2B5EF4-FFF2-40B4-BE49-F238E27FC236}">
                <a16:creationId xmlns:a16="http://schemas.microsoft.com/office/drawing/2014/main" id="{94E4DDF7-1C46-AEA1-D8F7-6BD4747EE5F9}"/>
              </a:ext>
            </a:extLst>
          </p:cNvPr>
          <p:cNvSpPr/>
          <p:nvPr userDrawn="1"/>
        </p:nvSpPr>
        <p:spPr>
          <a:xfrm>
            <a:off x="10142400" y="276656"/>
            <a:ext cx="360000" cy="360000"/>
          </a:xfrm>
          <a:prstGeom prst="flowChartConnec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2" name="Video 31" title="Particelle sfocate ciano blu">
            <a:hlinkClick r:id="" action="ppaction://media"/>
            <a:extLst>
              <a:ext uri="{FF2B5EF4-FFF2-40B4-BE49-F238E27FC236}">
                <a16:creationId xmlns:a16="http://schemas.microsoft.com/office/drawing/2014/main" id="{1EDABB31-9551-9286-556F-A1A2B7AFA36E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3062110" y="465280"/>
            <a:ext cx="11324310" cy="636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906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99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3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</p:childTnLst>
        </p:cTn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1 14">
            <a:extLst>
              <a:ext uri="{FF2B5EF4-FFF2-40B4-BE49-F238E27FC236}">
                <a16:creationId xmlns:a16="http://schemas.microsoft.com/office/drawing/2014/main" id="{12DA78C9-856B-3B6F-7490-318F9F59EBF2}"/>
              </a:ext>
            </a:extLst>
          </p:cNvPr>
          <p:cNvCxnSpPr/>
          <p:nvPr userDrawn="1"/>
        </p:nvCxnSpPr>
        <p:spPr bwMode="auto">
          <a:xfrm flipV="1">
            <a:off x="3312584" y="2879726"/>
            <a:ext cx="0" cy="900113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8" name="Immagine 10">
            <a:extLst>
              <a:ext uri="{FF2B5EF4-FFF2-40B4-BE49-F238E27FC236}">
                <a16:creationId xmlns:a16="http://schemas.microsoft.com/office/drawing/2014/main" id="{ACA427D6-14C8-CC83-F2E5-CAC8CEACD2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6216649"/>
            <a:ext cx="1397000" cy="48894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magine 14">
            <a:extLst>
              <a:ext uri="{FF2B5EF4-FFF2-40B4-BE49-F238E27FC236}">
                <a16:creationId xmlns:a16="http://schemas.microsoft.com/office/drawing/2014/main" id="{6403FCB6-5B1B-6E56-D28D-FDD7D3C15E7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486" y="2879726"/>
            <a:ext cx="2491314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Connettore 1 13">
            <a:extLst>
              <a:ext uri="{FF2B5EF4-FFF2-40B4-BE49-F238E27FC236}">
                <a16:creationId xmlns:a16="http://schemas.microsoft.com/office/drawing/2014/main" id="{ED99D75E-D775-E8AC-8258-59E8DC7F2A59}"/>
              </a:ext>
            </a:extLst>
          </p:cNvPr>
          <p:cNvCxnSpPr/>
          <p:nvPr userDrawn="1"/>
        </p:nvCxnSpPr>
        <p:spPr bwMode="auto">
          <a:xfrm>
            <a:off x="416985" y="6240035"/>
            <a:ext cx="11231033" cy="0"/>
          </a:xfrm>
          <a:prstGeom prst="line">
            <a:avLst/>
          </a:prstGeom>
          <a:blipFill dpi="0" rotWithShape="0">
            <a:blip r:embed="rId4"/>
            <a:srcRect/>
            <a:stretch>
              <a:fillRect l="20000" t="-2000" r="-17000" b="-1000"/>
            </a:stretch>
          </a:blipFill>
          <a:ln>
            <a:noFill/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633750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>
            <a:extLst>
              <a:ext uri="{FF2B5EF4-FFF2-40B4-BE49-F238E27FC236}">
                <a16:creationId xmlns:a16="http://schemas.microsoft.com/office/drawing/2014/main" id="{DF887A54-31A7-82FF-32A1-884DE5DFA27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1127538" y="5761513"/>
            <a:ext cx="2743200" cy="365125"/>
          </a:xfrm>
        </p:spPr>
        <p:txBody>
          <a:bodyPr/>
          <a:lstStyle>
            <a:lvl1pPr algn="r">
              <a:spcBef>
                <a:spcPct val="0"/>
              </a:spcBef>
              <a:defRPr sz="1000">
                <a:solidFill>
                  <a:srgbClr val="0B3066"/>
                </a:solidFill>
                <a:latin typeface="+mj-lt"/>
                <a:ea typeface="ＭＳ Ｐゴシック" charset="-128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DA400D1F-79D8-D525-F31E-68025EB4573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r">
              <a:spcBef>
                <a:spcPct val="0"/>
              </a:spcBef>
              <a:defRPr sz="1000">
                <a:solidFill>
                  <a:srgbClr val="0B3066"/>
                </a:solidFill>
                <a:latin typeface="+mj-lt"/>
                <a:ea typeface="ＭＳ Ｐゴシック" charset="-128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9D3C4A1F-0443-FDD9-476E-C92165EB110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848809" y="6356350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AE5B13-D8E1-4CF3-97A6-6C7B3FCA7C3E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1B48C403-6AB3-D74D-1027-86E239BF176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656461" y="6330158"/>
            <a:ext cx="2015067" cy="26193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9pPr>
          </a:lstStyle>
          <a:p>
            <a:pPr>
              <a:defRPr/>
            </a:pPr>
            <a:r>
              <a:rPr lang="it-IT" altLang="it-IT" sz="1100" i="1" dirty="0">
                <a:solidFill>
                  <a:srgbClr val="002776">
                    <a:alpha val="65000"/>
                  </a:srgbClr>
                </a:solidFill>
                <a:latin typeface="Tahoma" charset="0"/>
              </a:rPr>
              <a:t>MEF – RGS – SeSD</a:t>
            </a: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E8B102DF-145F-378F-2465-902E8A0D8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185" y="6216655"/>
            <a:ext cx="1310216" cy="488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6" descr="Blue glitter wave abstract illustration. Blue star dust trail sparkling ...">
            <a:extLst>
              <a:ext uri="{FF2B5EF4-FFF2-40B4-BE49-F238E27FC236}">
                <a16:creationId xmlns:a16="http://schemas.microsoft.com/office/drawing/2014/main" id="{F016054D-43D6-BC37-2185-C19A98355B9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alphaModFix amt="35000"/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603089">
            <a:off x="3763994" y="2331426"/>
            <a:ext cx="10256932" cy="5673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03210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nettore 1 13">
            <a:extLst>
              <a:ext uri="{FF2B5EF4-FFF2-40B4-BE49-F238E27FC236}">
                <a16:creationId xmlns:a16="http://schemas.microsoft.com/office/drawing/2014/main" id="{D49D8CD3-0700-FEB8-9AB2-70FE7B0AA036}"/>
              </a:ext>
            </a:extLst>
          </p:cNvPr>
          <p:cNvCxnSpPr/>
          <p:nvPr userDrawn="1"/>
        </p:nvCxnSpPr>
        <p:spPr bwMode="auto">
          <a:xfrm>
            <a:off x="480485" y="6119813"/>
            <a:ext cx="11231033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B0BC338D-9546-EFE7-0F24-353F767EBD2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656461" y="6330158"/>
            <a:ext cx="2015067" cy="26193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9pPr>
          </a:lstStyle>
          <a:p>
            <a:pPr>
              <a:defRPr/>
            </a:pPr>
            <a:r>
              <a:rPr lang="it-IT" altLang="it-IT" sz="1100" i="1" dirty="0">
                <a:solidFill>
                  <a:srgbClr val="002776">
                    <a:alpha val="65000"/>
                  </a:srgbClr>
                </a:solidFill>
                <a:latin typeface="Tahoma" charset="0"/>
              </a:rPr>
              <a:t>MEF – RGS – SeSD</a:t>
            </a:r>
          </a:p>
        </p:txBody>
      </p:sp>
      <p:pic>
        <p:nvPicPr>
          <p:cNvPr id="9" name="Immagine 10">
            <a:extLst>
              <a:ext uri="{FF2B5EF4-FFF2-40B4-BE49-F238E27FC236}">
                <a16:creationId xmlns:a16="http://schemas.microsoft.com/office/drawing/2014/main" id="{B47D8E52-803F-00B1-0DD0-51648BDA42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185" y="6216655"/>
            <a:ext cx="1310216" cy="488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850381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CD6758C-36DE-7069-93F3-9E3E4035B4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2F3BBEE3-7613-BFDE-C004-1253237E95E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656461" y="6330158"/>
            <a:ext cx="2015067" cy="26193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9pPr>
          </a:lstStyle>
          <a:p>
            <a:pPr>
              <a:defRPr/>
            </a:pPr>
            <a:r>
              <a:rPr lang="it-IT" altLang="it-IT" sz="1100" i="1" dirty="0">
                <a:solidFill>
                  <a:srgbClr val="002776">
                    <a:alpha val="65000"/>
                  </a:srgbClr>
                </a:solidFill>
                <a:latin typeface="Tahoma" charset="0"/>
              </a:rPr>
              <a:t>MEF – RGS – SeSD</a:t>
            </a:r>
          </a:p>
        </p:txBody>
      </p:sp>
      <p:pic>
        <p:nvPicPr>
          <p:cNvPr id="9" name="Immagine 10">
            <a:extLst>
              <a:ext uri="{FF2B5EF4-FFF2-40B4-BE49-F238E27FC236}">
                <a16:creationId xmlns:a16="http://schemas.microsoft.com/office/drawing/2014/main" id="{5758C3A4-168E-67CA-9010-7BBE0A02F13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185" y="6216655"/>
            <a:ext cx="1310216" cy="488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6" descr="Blue glitter wave abstract illustration. Blue star dust trail sparkling ...">
            <a:extLst>
              <a:ext uri="{FF2B5EF4-FFF2-40B4-BE49-F238E27FC236}">
                <a16:creationId xmlns:a16="http://schemas.microsoft.com/office/drawing/2014/main" id="{0147888B-4BB0-D18D-AD0A-B0B6EAC4CD7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alphaModFix amt="35000"/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603089">
            <a:off x="3763994" y="2331426"/>
            <a:ext cx="10256932" cy="5673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522369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E2E349D-1D70-6BD7-B783-BB4DC7BB5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B3D7DC8-AD3F-A408-A017-CCCAAFD6E8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2E1CA1D-B761-3E93-CB79-8CAF5C235B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E532F-7783-44DA-A371-83FE9037D312}" type="datetimeFigureOut">
              <a:rPr lang="en-GB" smtClean="0"/>
              <a:t>07/04/2025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659C8B5-6281-98A1-B9A9-CC91B2C51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3B7DD01-FF64-7857-8264-0BD280C25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DF32C-FC11-4E8B-930E-AE539F399AFC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201754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D2B4189-9A62-2521-0BE1-030FAB9A37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9D8DBF7-1D0E-97F5-CAF5-550D57B000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EFC5534-C75B-EF14-2F17-E690EBCCBB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E1771F6-BBA4-1D32-7D3A-6390AC01A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E532F-7783-44DA-A371-83FE9037D312}" type="datetimeFigureOut">
              <a:rPr lang="en-GB" smtClean="0"/>
              <a:t>07/04/2025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285D4A0-43B1-9223-1111-EF0630F262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6BDE1C0-3A9E-C267-0BD6-01D4B949A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DF32C-FC11-4E8B-930E-AE539F399AFC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3583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6BE662F-1B11-56B5-191E-691418509C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F20B8A2-AA31-19CE-69F6-087A5A8ADB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B2562DE-B3B4-33B2-C5B6-9B1DCD6E3C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0BDF858-48BE-1216-3A9A-E80B95E767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D9269FCF-0F5D-832A-A030-D9D4927605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D0E84ED0-732C-F0DB-FB9D-A11334E959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D9B88-0E66-4AC5-AF20-4CE00AAD8832}" type="datetimeFigureOut">
              <a:rPr lang="en-GB" smtClean="0"/>
              <a:t>07/04/2025</a:t>
            </a:fld>
            <a:endParaRPr lang="en-GB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17E66BDD-6C55-9F95-12B8-368243E88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A72C178A-9C83-09D1-4CF3-16D2AD8842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E5927-15C8-4B70-A8F5-8ED27E8FE6A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590633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95F3149-DBC0-61C7-682F-9CF99F8975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F37E10C-7D12-283F-3843-B4BC3BB4C0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FBC71329-5751-3651-DA79-F7B22773DF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D079A094-AC29-C35E-2772-AFE2259C41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8662A7E3-AD4F-2AD1-42FB-8F27D60C28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ABA04F9D-3601-8D15-CDE3-788FD916E3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E532F-7783-44DA-A371-83FE9037D312}" type="datetimeFigureOut">
              <a:rPr lang="en-GB" smtClean="0"/>
              <a:t>07/04/2025</a:t>
            </a:fld>
            <a:endParaRPr lang="en-GB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85FC820C-8173-A61D-32CF-5C53579A9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0720FEFB-D6F7-25AD-E510-0F1570797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DF32C-FC11-4E8B-930E-AE539F399AFC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555428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776F0E2-6C0D-AA89-4AB1-C30F966565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C492BCF8-59E2-0E68-105C-85281203BC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E532F-7783-44DA-A371-83FE9037D312}" type="datetimeFigureOut">
              <a:rPr lang="en-GB" smtClean="0"/>
              <a:t>07/04/2025</a:t>
            </a:fld>
            <a:endParaRPr lang="en-GB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A2143CC-10CB-CC8B-09B3-C9EFED0C9A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B2FCF32E-54BD-6F13-5876-041554F85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DF32C-FC11-4E8B-930E-AE539F399AFC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564897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88560178-6CEC-67F3-BB54-6203D5B1C7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E532F-7783-44DA-A371-83FE9037D312}" type="datetimeFigureOut">
              <a:rPr lang="en-GB" smtClean="0"/>
              <a:t>07/04/2025</a:t>
            </a:fld>
            <a:endParaRPr lang="en-GB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E544F926-0437-C6D8-366E-631B0ECA1F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F776A974-E438-4C7B-1FD2-5CFA8D01B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DF32C-FC11-4E8B-930E-AE539F399AFC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826501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503F181-55C0-C384-4482-1AC9165A56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77EE38D-698E-11DB-12CA-324D0B01C1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8292A8F-44FD-2BED-C5EE-8AD4E17C02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62019A1-EE3C-E654-6342-088B0C54D9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E532F-7783-44DA-A371-83FE9037D312}" type="datetimeFigureOut">
              <a:rPr lang="en-GB" smtClean="0"/>
              <a:t>07/04/2025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26CAEC0-29EE-555E-ED25-5E3DAB1B87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809B26D-8BDB-AB20-0075-362FA08088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DF32C-FC11-4E8B-930E-AE539F399AFC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978481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1B8D78B-4FF1-72F1-7144-47FA135EFA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8CFB3CEE-729A-BFD1-B279-FB5CE17ECE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5718894-C11F-3CD3-89A3-78CE0B6128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5758BA1-FB13-FAFA-61F8-91465110AE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E532F-7783-44DA-A371-83FE9037D312}" type="datetimeFigureOut">
              <a:rPr lang="en-GB" smtClean="0"/>
              <a:t>07/04/2025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553CE1F-7E6A-58CC-081F-7BE9BDB3F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7F7A263-0CBB-E61D-E9D5-0CFADE13D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DF32C-FC11-4E8B-930E-AE539F399AFC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880812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791407B-45B9-7D2B-6987-0B86AAB92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6E6607E-676B-08EB-78D4-B913B49EEF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03C1F34-4035-E7F4-6DF3-A4885301BF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E532F-7783-44DA-A371-83FE9037D312}" type="datetimeFigureOut">
              <a:rPr lang="en-GB" smtClean="0"/>
              <a:t>07/04/2025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345ADB8-F89E-8203-9824-C3A9D41640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90CE936-8C09-F575-D212-8125527A1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DF32C-FC11-4E8B-930E-AE539F399AFC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39908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BBE9373C-F5CB-8516-169D-4D998D65745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35127BD3-A645-BBE6-3B92-149C36DB0B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3265528-9340-8D66-1409-E2A2908B5A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E532F-7783-44DA-A371-83FE9037D312}" type="datetimeFigureOut">
              <a:rPr lang="en-GB" smtClean="0"/>
              <a:t>07/04/2025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05F1AF3-5C99-F3A9-6741-98E1C63886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5B87DC2-CE42-2492-8DDC-C3E28DC98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DF32C-FC11-4E8B-930E-AE539F399AFC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551931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8">
            <a:extLst>
              <a:ext uri="{FF2B5EF4-FFF2-40B4-BE49-F238E27FC236}">
                <a16:creationId xmlns:a16="http://schemas.microsoft.com/office/drawing/2014/main" id="{0A717350-3AC8-70F7-09E2-2797F57C2C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47"/>
          <a:stretch/>
        </p:blipFill>
        <p:spPr bwMode="auto">
          <a:xfrm>
            <a:off x="959675" y="-1"/>
            <a:ext cx="11231033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551240" y="2880000"/>
            <a:ext cx="8160277" cy="540000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tx1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it-IT" dirty="0"/>
              <a:t>Fare clic per modificare lo stile del titolo</a:t>
            </a:r>
          </a:p>
        </p:txBody>
      </p:sp>
      <p:sp>
        <p:nvSpPr>
          <p:cNvPr id="11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3551240" y="3501010"/>
            <a:ext cx="8160277" cy="360039"/>
          </a:xfrm>
          <a:prstGeom prst="rect">
            <a:avLst/>
          </a:prstGeom>
        </p:spPr>
        <p:txBody>
          <a:bodyPr/>
          <a:lstStyle>
            <a:lvl1pPr marL="0" indent="0" algn="l">
              <a:defRPr sz="1500">
                <a:solidFill>
                  <a:schemeClr val="bg1">
                    <a:lumMod val="50000"/>
                  </a:schemeClr>
                </a:solidFill>
                <a:latin typeface="Frutiger LT 45 Light" pitchFamily="34" charset="0"/>
              </a:defRPr>
            </a:lvl1pPr>
          </a:lstStyle>
          <a:p>
            <a:r>
              <a:rPr lang="it-IT" dirty="0"/>
              <a:t>Fare clic per modificare lo stile del sottotitolo dello schema</a:t>
            </a:r>
          </a:p>
        </p:txBody>
      </p:sp>
      <p:cxnSp>
        <p:nvCxnSpPr>
          <p:cNvPr id="2" name="Connettore 1 13">
            <a:extLst>
              <a:ext uri="{FF2B5EF4-FFF2-40B4-BE49-F238E27FC236}">
                <a16:creationId xmlns:a16="http://schemas.microsoft.com/office/drawing/2014/main" id="{553CB5B9-C865-D0EF-ED9E-4F26620122D1}"/>
              </a:ext>
            </a:extLst>
          </p:cNvPr>
          <p:cNvCxnSpPr/>
          <p:nvPr userDrawn="1"/>
        </p:nvCxnSpPr>
        <p:spPr bwMode="auto">
          <a:xfrm>
            <a:off x="480485" y="6119813"/>
            <a:ext cx="11231033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D1D7A6D4-1AFF-2B97-CC2A-87EFAE3B959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656461" y="6330158"/>
            <a:ext cx="2015067" cy="26193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9pPr>
          </a:lstStyle>
          <a:p>
            <a:pPr>
              <a:defRPr/>
            </a:pPr>
            <a:r>
              <a:rPr lang="it-IT" altLang="it-IT" sz="1100" i="1" dirty="0">
                <a:solidFill>
                  <a:srgbClr val="002776">
                    <a:alpha val="65000"/>
                  </a:srgbClr>
                </a:solidFill>
                <a:latin typeface="Tahoma" charset="0"/>
              </a:rPr>
              <a:t>MEF – RGS – SeSD</a:t>
            </a:r>
          </a:p>
        </p:txBody>
      </p:sp>
      <p:pic>
        <p:nvPicPr>
          <p:cNvPr id="4" name="Immagine 10">
            <a:extLst>
              <a:ext uri="{FF2B5EF4-FFF2-40B4-BE49-F238E27FC236}">
                <a16:creationId xmlns:a16="http://schemas.microsoft.com/office/drawing/2014/main" id="{9CA92561-2F57-0272-BE6E-4B7CF3D578B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185" y="6216655"/>
            <a:ext cx="1310216" cy="488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71404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5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66879BD-A330-F1AE-28E5-8547601E6A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9963AE8-2369-487F-E2D2-74F2F6482F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331F3DC-20C0-B183-08E5-4FBE4CFF0D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D9B88-0E66-4AC5-AF20-4CE00AAD8832}" type="datetimeFigureOut">
              <a:rPr lang="en-GB" smtClean="0"/>
              <a:t>07/04/2025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AB0265D-C4B9-FDD0-5F9D-D368D0C340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4AB1D3B-15A6-F40A-0B51-7BDD5B309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E5927-15C8-4B70-A8F5-8ED27E8FE6A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300468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01A90EE-11A6-20CF-892B-2CDB45DDF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8D303EF-4DBB-4490-9A40-78F744D946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406C187-5E22-70FB-63EE-7518C2F810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AD9B88-0E66-4AC5-AF20-4CE00AAD8832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07/04/2025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5545FDC-21A3-7DF6-C0E8-5A093B01C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A5037F2-FB96-B2B7-9E8F-BB50D7D7E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5E5927-15C8-4B70-A8F5-8ED27E8FE6A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1443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2FD8FEB-4CB7-E9F5-F46E-C03C3CECB3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CF6E6166-73A6-27F3-BEFB-5F566E9CBD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D9B88-0E66-4AC5-AF20-4CE00AAD8832}" type="datetimeFigureOut">
              <a:rPr lang="en-GB" smtClean="0"/>
              <a:t>07/04/2025</a:t>
            </a:fld>
            <a:endParaRPr lang="en-GB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E929DC0-E90C-BCA5-3B6F-82394B19F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390C617-253D-A578-2EE0-37FC58846E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E5927-15C8-4B70-A8F5-8ED27E8FE6A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893466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1 14">
            <a:extLst>
              <a:ext uri="{FF2B5EF4-FFF2-40B4-BE49-F238E27FC236}">
                <a16:creationId xmlns:a16="http://schemas.microsoft.com/office/drawing/2014/main" id="{12DA78C9-856B-3B6F-7490-318F9F59EBF2}"/>
              </a:ext>
            </a:extLst>
          </p:cNvPr>
          <p:cNvCxnSpPr/>
          <p:nvPr userDrawn="1"/>
        </p:nvCxnSpPr>
        <p:spPr bwMode="auto">
          <a:xfrm flipV="1">
            <a:off x="3312584" y="2879730"/>
            <a:ext cx="0" cy="900113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8" name="Immagine 10">
            <a:extLst>
              <a:ext uri="{FF2B5EF4-FFF2-40B4-BE49-F238E27FC236}">
                <a16:creationId xmlns:a16="http://schemas.microsoft.com/office/drawing/2014/main" id="{ACA427D6-14C8-CC83-F2E5-CAC8CEACD24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6216653"/>
            <a:ext cx="1397000" cy="48894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magine 14">
            <a:extLst>
              <a:ext uri="{FF2B5EF4-FFF2-40B4-BE49-F238E27FC236}">
                <a16:creationId xmlns:a16="http://schemas.microsoft.com/office/drawing/2014/main" id="{6403FCB6-5B1B-6E56-D28D-FDD7D3C15E7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486" y="2879730"/>
            <a:ext cx="2491314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Connettore 1 13">
            <a:extLst>
              <a:ext uri="{FF2B5EF4-FFF2-40B4-BE49-F238E27FC236}">
                <a16:creationId xmlns:a16="http://schemas.microsoft.com/office/drawing/2014/main" id="{ED99D75E-D775-E8AC-8258-59E8DC7F2A59}"/>
              </a:ext>
            </a:extLst>
          </p:cNvPr>
          <p:cNvCxnSpPr/>
          <p:nvPr userDrawn="1"/>
        </p:nvCxnSpPr>
        <p:spPr bwMode="auto">
          <a:xfrm>
            <a:off x="416987" y="6240035"/>
            <a:ext cx="11231033" cy="0"/>
          </a:xfrm>
          <a:prstGeom prst="line">
            <a:avLst/>
          </a:prstGeom>
          <a:blipFill dpi="0" rotWithShape="0">
            <a:blip r:embed="rId6"/>
            <a:srcRect/>
            <a:stretch>
              <a:fillRect l="20000" t="-2000" r="-17000" b="-1000"/>
            </a:stretch>
          </a:blipFill>
          <a:ln>
            <a:noFill/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Connettore 12">
            <a:extLst>
              <a:ext uri="{FF2B5EF4-FFF2-40B4-BE49-F238E27FC236}">
                <a16:creationId xmlns:a16="http://schemas.microsoft.com/office/drawing/2014/main" id="{0E1FFD1E-E9BD-169A-0801-58CDC04C9A35}"/>
              </a:ext>
            </a:extLst>
          </p:cNvPr>
          <p:cNvSpPr/>
          <p:nvPr userDrawn="1"/>
        </p:nvSpPr>
        <p:spPr>
          <a:xfrm>
            <a:off x="7737200" y="326984"/>
            <a:ext cx="1800000" cy="1800000"/>
          </a:xfrm>
          <a:prstGeom prst="flowChartConnec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14" name="Connettore 13">
            <a:extLst>
              <a:ext uri="{FF2B5EF4-FFF2-40B4-BE49-F238E27FC236}">
                <a16:creationId xmlns:a16="http://schemas.microsoft.com/office/drawing/2014/main" id="{F321FF5B-E74D-6E40-233F-B0DBC4C92ED3}"/>
              </a:ext>
            </a:extLst>
          </p:cNvPr>
          <p:cNvSpPr/>
          <p:nvPr userDrawn="1"/>
        </p:nvSpPr>
        <p:spPr>
          <a:xfrm>
            <a:off x="9652000" y="629808"/>
            <a:ext cx="720000" cy="720000"/>
          </a:xfrm>
          <a:prstGeom prst="flowChartConnec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15" name="Connettore 14">
            <a:extLst>
              <a:ext uri="{FF2B5EF4-FFF2-40B4-BE49-F238E27FC236}">
                <a16:creationId xmlns:a16="http://schemas.microsoft.com/office/drawing/2014/main" id="{D861DD0D-F534-5A6E-F26B-45A65E7C8C48}"/>
              </a:ext>
            </a:extLst>
          </p:cNvPr>
          <p:cNvSpPr/>
          <p:nvPr userDrawn="1"/>
        </p:nvSpPr>
        <p:spPr>
          <a:xfrm>
            <a:off x="10022001" y="1446643"/>
            <a:ext cx="1440000" cy="1440000"/>
          </a:xfrm>
          <a:prstGeom prst="flowChartConnec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16" name="Connettore 15">
            <a:extLst>
              <a:ext uri="{FF2B5EF4-FFF2-40B4-BE49-F238E27FC236}">
                <a16:creationId xmlns:a16="http://schemas.microsoft.com/office/drawing/2014/main" id="{A9220AC3-BA61-42F0-6F05-F9CE686E1F43}"/>
              </a:ext>
            </a:extLst>
          </p:cNvPr>
          <p:cNvSpPr/>
          <p:nvPr userDrawn="1"/>
        </p:nvSpPr>
        <p:spPr>
          <a:xfrm>
            <a:off x="11260500" y="2999948"/>
            <a:ext cx="720000" cy="720000"/>
          </a:xfrm>
          <a:prstGeom prst="flowChartConnec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17" name="Connettore 16">
            <a:extLst>
              <a:ext uri="{FF2B5EF4-FFF2-40B4-BE49-F238E27FC236}">
                <a16:creationId xmlns:a16="http://schemas.microsoft.com/office/drawing/2014/main" id="{1B0E85D5-8B85-C43E-7329-3D1111489E8D}"/>
              </a:ext>
            </a:extLst>
          </p:cNvPr>
          <p:cNvSpPr/>
          <p:nvPr userDrawn="1"/>
        </p:nvSpPr>
        <p:spPr>
          <a:xfrm>
            <a:off x="9662000" y="3426617"/>
            <a:ext cx="1800000" cy="1800000"/>
          </a:xfrm>
          <a:prstGeom prst="flowChartConnec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18" name="Connettore 17">
            <a:extLst>
              <a:ext uri="{FF2B5EF4-FFF2-40B4-BE49-F238E27FC236}">
                <a16:creationId xmlns:a16="http://schemas.microsoft.com/office/drawing/2014/main" id="{1D913CFE-7469-234B-F909-B3332415698F}"/>
              </a:ext>
            </a:extLst>
          </p:cNvPr>
          <p:cNvSpPr/>
          <p:nvPr userDrawn="1"/>
        </p:nvSpPr>
        <p:spPr>
          <a:xfrm>
            <a:off x="8572000" y="5197543"/>
            <a:ext cx="1080000" cy="1080000"/>
          </a:xfrm>
          <a:prstGeom prst="flowChartConnec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19" name="Connettore 18">
            <a:extLst>
              <a:ext uri="{FF2B5EF4-FFF2-40B4-BE49-F238E27FC236}">
                <a16:creationId xmlns:a16="http://schemas.microsoft.com/office/drawing/2014/main" id="{F9A9D0AE-5C93-B86B-2ED4-264A383EE1F9}"/>
              </a:ext>
            </a:extLst>
          </p:cNvPr>
          <p:cNvSpPr/>
          <p:nvPr userDrawn="1"/>
        </p:nvSpPr>
        <p:spPr>
          <a:xfrm>
            <a:off x="9688250" y="1877902"/>
            <a:ext cx="720000" cy="720000"/>
          </a:xfrm>
          <a:prstGeom prst="flowChartConnec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20" name="Connettore 19">
            <a:extLst>
              <a:ext uri="{FF2B5EF4-FFF2-40B4-BE49-F238E27FC236}">
                <a16:creationId xmlns:a16="http://schemas.microsoft.com/office/drawing/2014/main" id="{7A0C3872-7588-5249-B660-BBB06202A238}"/>
              </a:ext>
            </a:extLst>
          </p:cNvPr>
          <p:cNvSpPr/>
          <p:nvPr userDrawn="1"/>
        </p:nvSpPr>
        <p:spPr>
          <a:xfrm>
            <a:off x="10012000" y="5063200"/>
            <a:ext cx="1080000" cy="1080000"/>
          </a:xfrm>
          <a:prstGeom prst="flowChartConnec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21" name="Connettore 20">
            <a:extLst>
              <a:ext uri="{FF2B5EF4-FFF2-40B4-BE49-F238E27FC236}">
                <a16:creationId xmlns:a16="http://schemas.microsoft.com/office/drawing/2014/main" id="{D1731C5C-5ECB-4B50-62F8-14DD7239BB75}"/>
              </a:ext>
            </a:extLst>
          </p:cNvPr>
          <p:cNvSpPr/>
          <p:nvPr userDrawn="1"/>
        </p:nvSpPr>
        <p:spPr>
          <a:xfrm>
            <a:off x="10752000" y="3929135"/>
            <a:ext cx="1440000" cy="1440000"/>
          </a:xfrm>
          <a:prstGeom prst="flowChartConnec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22" name="Connettore 21">
            <a:extLst>
              <a:ext uri="{FF2B5EF4-FFF2-40B4-BE49-F238E27FC236}">
                <a16:creationId xmlns:a16="http://schemas.microsoft.com/office/drawing/2014/main" id="{321F1FBE-49D4-D45E-1A69-38870120C84C}"/>
              </a:ext>
            </a:extLst>
          </p:cNvPr>
          <p:cNvSpPr/>
          <p:nvPr userDrawn="1"/>
        </p:nvSpPr>
        <p:spPr>
          <a:xfrm>
            <a:off x="9572123" y="4703200"/>
            <a:ext cx="720000" cy="720000"/>
          </a:xfrm>
          <a:prstGeom prst="flowChartConnec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23" name="Connettore 22">
            <a:extLst>
              <a:ext uri="{FF2B5EF4-FFF2-40B4-BE49-F238E27FC236}">
                <a16:creationId xmlns:a16="http://schemas.microsoft.com/office/drawing/2014/main" id="{E3CB31B1-E8EB-9334-064B-C7BF76D8AE00}"/>
              </a:ext>
            </a:extLst>
          </p:cNvPr>
          <p:cNvSpPr/>
          <p:nvPr userDrawn="1"/>
        </p:nvSpPr>
        <p:spPr>
          <a:xfrm>
            <a:off x="10882402" y="2129733"/>
            <a:ext cx="1080000" cy="1080000"/>
          </a:xfrm>
          <a:prstGeom prst="flowChartConnec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24" name="Connettore 23">
            <a:extLst>
              <a:ext uri="{FF2B5EF4-FFF2-40B4-BE49-F238E27FC236}">
                <a16:creationId xmlns:a16="http://schemas.microsoft.com/office/drawing/2014/main" id="{AA58B588-B00C-8645-80D7-B16DCA60DFD7}"/>
              </a:ext>
            </a:extLst>
          </p:cNvPr>
          <p:cNvSpPr/>
          <p:nvPr userDrawn="1"/>
        </p:nvSpPr>
        <p:spPr>
          <a:xfrm>
            <a:off x="10584700" y="341544"/>
            <a:ext cx="1080000" cy="1080000"/>
          </a:xfrm>
          <a:prstGeom prst="flowChartConnec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dirty="0"/>
          </a:p>
        </p:txBody>
      </p:sp>
      <p:sp>
        <p:nvSpPr>
          <p:cNvPr id="25" name="Connettore 24">
            <a:extLst>
              <a:ext uri="{FF2B5EF4-FFF2-40B4-BE49-F238E27FC236}">
                <a16:creationId xmlns:a16="http://schemas.microsoft.com/office/drawing/2014/main" id="{41D7823A-5FE6-C3AD-8F06-CB8D5E4C01FF}"/>
              </a:ext>
            </a:extLst>
          </p:cNvPr>
          <p:cNvSpPr/>
          <p:nvPr userDrawn="1"/>
        </p:nvSpPr>
        <p:spPr>
          <a:xfrm>
            <a:off x="7952400" y="5861343"/>
            <a:ext cx="720000" cy="720000"/>
          </a:xfrm>
          <a:prstGeom prst="flowChartConnec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26" name="Connettore 25">
            <a:extLst>
              <a:ext uri="{FF2B5EF4-FFF2-40B4-BE49-F238E27FC236}">
                <a16:creationId xmlns:a16="http://schemas.microsoft.com/office/drawing/2014/main" id="{94E4DDF7-1C46-AEA1-D8F7-6BD4747EE5F9}"/>
              </a:ext>
            </a:extLst>
          </p:cNvPr>
          <p:cNvSpPr/>
          <p:nvPr userDrawn="1"/>
        </p:nvSpPr>
        <p:spPr>
          <a:xfrm>
            <a:off x="10142401" y="276656"/>
            <a:ext cx="360000" cy="360000"/>
          </a:xfrm>
          <a:prstGeom prst="flowChartConnec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pic>
        <p:nvPicPr>
          <p:cNvPr id="32" name="Video 31" title="Particelle sfocate ciano blu">
            <a:hlinkClick r:id="" action="ppaction://media"/>
            <a:extLst>
              <a:ext uri="{FF2B5EF4-FFF2-40B4-BE49-F238E27FC236}">
                <a16:creationId xmlns:a16="http://schemas.microsoft.com/office/drawing/2014/main" id="{1EDABB31-9551-9286-556F-A1A2B7AFA36E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3062110" y="465280"/>
            <a:ext cx="11324310" cy="636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605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99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3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1 14">
            <a:extLst>
              <a:ext uri="{FF2B5EF4-FFF2-40B4-BE49-F238E27FC236}">
                <a16:creationId xmlns:a16="http://schemas.microsoft.com/office/drawing/2014/main" id="{12DA78C9-856B-3B6F-7490-318F9F59EBF2}"/>
              </a:ext>
            </a:extLst>
          </p:cNvPr>
          <p:cNvCxnSpPr/>
          <p:nvPr userDrawn="1"/>
        </p:nvCxnSpPr>
        <p:spPr bwMode="auto">
          <a:xfrm flipV="1">
            <a:off x="3312584" y="2879730"/>
            <a:ext cx="0" cy="900113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8" name="Immagine 10">
            <a:extLst>
              <a:ext uri="{FF2B5EF4-FFF2-40B4-BE49-F238E27FC236}">
                <a16:creationId xmlns:a16="http://schemas.microsoft.com/office/drawing/2014/main" id="{ACA427D6-14C8-CC83-F2E5-CAC8CEACD2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6216653"/>
            <a:ext cx="1397000" cy="48894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magine 14">
            <a:extLst>
              <a:ext uri="{FF2B5EF4-FFF2-40B4-BE49-F238E27FC236}">
                <a16:creationId xmlns:a16="http://schemas.microsoft.com/office/drawing/2014/main" id="{6403FCB6-5B1B-6E56-D28D-FDD7D3C15E7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486" y="2879730"/>
            <a:ext cx="2491314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Connettore 1 13">
            <a:extLst>
              <a:ext uri="{FF2B5EF4-FFF2-40B4-BE49-F238E27FC236}">
                <a16:creationId xmlns:a16="http://schemas.microsoft.com/office/drawing/2014/main" id="{ED99D75E-D775-E8AC-8258-59E8DC7F2A59}"/>
              </a:ext>
            </a:extLst>
          </p:cNvPr>
          <p:cNvCxnSpPr/>
          <p:nvPr userDrawn="1"/>
        </p:nvCxnSpPr>
        <p:spPr bwMode="auto">
          <a:xfrm>
            <a:off x="416987" y="6240035"/>
            <a:ext cx="11231033" cy="0"/>
          </a:xfrm>
          <a:prstGeom prst="line">
            <a:avLst/>
          </a:prstGeom>
          <a:blipFill dpi="0" rotWithShape="0">
            <a:blip r:embed="rId4"/>
            <a:srcRect/>
            <a:stretch>
              <a:fillRect l="20000" t="-2000" r="-17000" b="-1000"/>
            </a:stretch>
          </a:blipFill>
          <a:ln>
            <a:noFill/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274212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>
            <a:extLst>
              <a:ext uri="{FF2B5EF4-FFF2-40B4-BE49-F238E27FC236}">
                <a16:creationId xmlns:a16="http://schemas.microsoft.com/office/drawing/2014/main" id="{DF887A54-31A7-82FF-32A1-884DE5DFA27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1127538" y="5761517"/>
            <a:ext cx="2743200" cy="365125"/>
          </a:xfrm>
        </p:spPr>
        <p:txBody>
          <a:bodyPr/>
          <a:lstStyle>
            <a:lvl1pPr algn="r">
              <a:spcBef>
                <a:spcPct val="0"/>
              </a:spcBef>
              <a:defRPr sz="1000">
                <a:solidFill>
                  <a:srgbClr val="0B3066"/>
                </a:solidFill>
                <a:latin typeface="+mj-lt"/>
                <a:ea typeface="ＭＳ Ｐゴシック" charset="-128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DA400D1F-79D8-D525-F31E-68025EB4573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r">
              <a:spcBef>
                <a:spcPct val="0"/>
              </a:spcBef>
              <a:defRPr sz="1000">
                <a:solidFill>
                  <a:srgbClr val="0B3066"/>
                </a:solidFill>
                <a:latin typeface="+mj-lt"/>
                <a:ea typeface="ＭＳ Ｐゴシック" charset="-128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9D3C4A1F-0443-FDD9-476E-C92165EB110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AE5B13-D8E1-4CF3-97A6-6C7B3FCA7C3E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  <p:cxnSp>
        <p:nvCxnSpPr>
          <p:cNvPr id="6" name="Connettore 1 13">
            <a:extLst>
              <a:ext uri="{FF2B5EF4-FFF2-40B4-BE49-F238E27FC236}">
                <a16:creationId xmlns:a16="http://schemas.microsoft.com/office/drawing/2014/main" id="{52E4559D-7B10-2B4A-25C1-DB174A4A8588}"/>
              </a:ext>
            </a:extLst>
          </p:cNvPr>
          <p:cNvCxnSpPr/>
          <p:nvPr userDrawn="1"/>
        </p:nvCxnSpPr>
        <p:spPr bwMode="auto">
          <a:xfrm>
            <a:off x="480486" y="6119813"/>
            <a:ext cx="11231033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4CC05FA1-92EE-448F-33E2-B02BFB18B42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656461" y="6330158"/>
            <a:ext cx="2015067" cy="26193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9pPr>
          </a:lstStyle>
          <a:p>
            <a:pPr>
              <a:defRPr/>
            </a:pPr>
            <a:r>
              <a:rPr lang="it-IT" altLang="it-IT" sz="1100" i="1" dirty="0">
                <a:solidFill>
                  <a:srgbClr val="002776">
                    <a:alpha val="65000"/>
                  </a:srgbClr>
                </a:solidFill>
                <a:latin typeface="Tahoma" charset="0"/>
              </a:rPr>
              <a:t>MEF – RGS – SeSD</a:t>
            </a:r>
          </a:p>
        </p:txBody>
      </p:sp>
      <p:pic>
        <p:nvPicPr>
          <p:cNvPr id="14" name="Immagine 10">
            <a:extLst>
              <a:ext uri="{FF2B5EF4-FFF2-40B4-BE49-F238E27FC236}">
                <a16:creationId xmlns:a16="http://schemas.microsoft.com/office/drawing/2014/main" id="{DF238E4C-0BD8-BB13-2F32-E66D0431DB1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185" y="6216659"/>
            <a:ext cx="1310216" cy="488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6" descr="Blue glitter wave abstract illustration. Blue star dust trail sparkling ...">
            <a:extLst>
              <a:ext uri="{FF2B5EF4-FFF2-40B4-BE49-F238E27FC236}">
                <a16:creationId xmlns:a16="http://schemas.microsoft.com/office/drawing/2014/main" id="{972A7B6C-2DF2-9F5A-6384-F2BF1371F1E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alphaModFix amt="35000"/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603089">
            <a:off x="3763994" y="2331428"/>
            <a:ext cx="10256932" cy="5673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417721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nettore 1 13">
            <a:extLst>
              <a:ext uri="{FF2B5EF4-FFF2-40B4-BE49-F238E27FC236}">
                <a16:creationId xmlns:a16="http://schemas.microsoft.com/office/drawing/2014/main" id="{D49D8CD3-0700-FEB8-9AB2-70FE7B0AA036}"/>
              </a:ext>
            </a:extLst>
          </p:cNvPr>
          <p:cNvCxnSpPr/>
          <p:nvPr userDrawn="1"/>
        </p:nvCxnSpPr>
        <p:spPr bwMode="auto">
          <a:xfrm>
            <a:off x="480486" y="6119813"/>
            <a:ext cx="11231033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B0BC338D-9546-EFE7-0F24-353F767EBD2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656461" y="6330158"/>
            <a:ext cx="2015067" cy="26193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9pPr>
          </a:lstStyle>
          <a:p>
            <a:pPr>
              <a:defRPr/>
            </a:pPr>
            <a:r>
              <a:rPr lang="it-IT" altLang="it-IT" sz="1100" i="1" dirty="0">
                <a:solidFill>
                  <a:srgbClr val="002776">
                    <a:alpha val="65000"/>
                  </a:srgbClr>
                </a:solidFill>
                <a:latin typeface="Tahoma" charset="0"/>
              </a:rPr>
              <a:t>MEF – RGS – SeSD</a:t>
            </a:r>
          </a:p>
        </p:txBody>
      </p:sp>
      <p:pic>
        <p:nvPicPr>
          <p:cNvPr id="9" name="Immagine 10">
            <a:extLst>
              <a:ext uri="{FF2B5EF4-FFF2-40B4-BE49-F238E27FC236}">
                <a16:creationId xmlns:a16="http://schemas.microsoft.com/office/drawing/2014/main" id="{B47D8E52-803F-00B1-0DD0-51648BDA42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185" y="6216659"/>
            <a:ext cx="1310216" cy="488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710705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CD6758C-36DE-7069-93F3-9E3E4035B4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2F3BBEE3-7613-BFDE-C004-1253237E95E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656461" y="6330158"/>
            <a:ext cx="2015067" cy="26193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9pPr>
          </a:lstStyle>
          <a:p>
            <a:pPr>
              <a:defRPr/>
            </a:pPr>
            <a:r>
              <a:rPr lang="it-IT" altLang="it-IT" sz="1100" i="1" dirty="0">
                <a:solidFill>
                  <a:srgbClr val="002776">
                    <a:alpha val="65000"/>
                  </a:srgbClr>
                </a:solidFill>
                <a:latin typeface="Tahoma" charset="0"/>
              </a:rPr>
              <a:t>MEF – RGS – SeSD</a:t>
            </a:r>
          </a:p>
        </p:txBody>
      </p:sp>
      <p:pic>
        <p:nvPicPr>
          <p:cNvPr id="9" name="Immagine 10">
            <a:extLst>
              <a:ext uri="{FF2B5EF4-FFF2-40B4-BE49-F238E27FC236}">
                <a16:creationId xmlns:a16="http://schemas.microsoft.com/office/drawing/2014/main" id="{5758C3A4-168E-67CA-9010-7BBE0A02F13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185" y="6216659"/>
            <a:ext cx="1310216" cy="488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6" descr="Blue glitter wave abstract illustration. Blue star dust trail sparkling ...">
            <a:extLst>
              <a:ext uri="{FF2B5EF4-FFF2-40B4-BE49-F238E27FC236}">
                <a16:creationId xmlns:a16="http://schemas.microsoft.com/office/drawing/2014/main" id="{0147888B-4BB0-D18D-AD0A-B0B6EAC4CD7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alphaModFix amt="35000"/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603089">
            <a:off x="3763994" y="2331428"/>
            <a:ext cx="10256932" cy="5673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594499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E2E349D-1D70-6BD7-B783-BB4DC7BB5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B3D7DC8-AD3F-A408-A017-CCCAAFD6E8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7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2E1CA1D-B761-3E93-CB79-8CAF5C235B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E532F-7783-44DA-A371-83FE9037D312}" type="datetimeFigureOut">
              <a:rPr lang="en-GB" smtClean="0"/>
              <a:t>07/04/2025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659C8B5-6281-98A1-B9A9-CC91B2C51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3B7DD01-FF64-7857-8264-0BD280C25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DF32C-FC11-4E8B-930E-AE539F399AFC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308677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D2B4189-9A62-2521-0BE1-030FAB9A37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9D8DBF7-1D0E-97F5-CAF5-550D57B000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EFC5534-C75B-EF14-2F17-E690EBCCBB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2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E1771F6-BBA4-1D32-7D3A-6390AC01A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E532F-7783-44DA-A371-83FE9037D312}" type="datetimeFigureOut">
              <a:rPr lang="en-GB" smtClean="0"/>
              <a:t>07/04/2025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285D4A0-43B1-9223-1111-EF0630F262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6BDE1C0-3A9E-C267-0BD6-01D4B949A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DF32C-FC11-4E8B-930E-AE539F399AFC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7914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95F3149-DBC0-61C7-682F-9CF99F8975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F37E10C-7D12-283F-3843-B4BC3BB4C0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90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FBC71329-5751-3651-DA79-F7B22773DF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90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D079A094-AC29-C35E-2772-AFE2259C41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8662A7E3-AD4F-2AD1-42FB-8F27D60C28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ABA04F9D-3601-8D15-CDE3-788FD916E3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E532F-7783-44DA-A371-83FE9037D312}" type="datetimeFigureOut">
              <a:rPr lang="en-GB" smtClean="0"/>
              <a:t>07/04/2025</a:t>
            </a:fld>
            <a:endParaRPr lang="en-GB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85FC820C-8173-A61D-32CF-5C53579A9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0720FEFB-D6F7-25AD-E510-0F1570797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DF32C-FC11-4E8B-930E-AE539F399AFC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395136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776F0E2-6C0D-AA89-4AB1-C30F966565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C492BCF8-59E2-0E68-105C-85281203BC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E532F-7783-44DA-A371-83FE9037D312}" type="datetimeFigureOut">
              <a:rPr lang="en-GB" smtClean="0"/>
              <a:t>07/04/2025</a:t>
            </a:fld>
            <a:endParaRPr lang="en-GB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A2143CC-10CB-CC8B-09B3-C9EFED0C9A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B2FCF32E-54BD-6F13-5876-041554F85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DF32C-FC11-4E8B-930E-AE539F399AFC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14495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88560178-6CEC-67F3-BB54-6203D5B1C7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E532F-7783-44DA-A371-83FE9037D312}" type="datetimeFigureOut">
              <a:rPr lang="en-GB" smtClean="0"/>
              <a:t>07/04/2025</a:t>
            </a:fld>
            <a:endParaRPr lang="en-GB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E544F926-0437-C6D8-366E-631B0ECA1F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F776A974-E438-4C7B-1FD2-5CFA8D01B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DF32C-FC11-4E8B-930E-AE539F399AFC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681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0CC99C77-8979-6215-2E42-3AA82CB90C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D9B88-0E66-4AC5-AF20-4CE00AAD8832}" type="datetimeFigureOut">
              <a:rPr lang="en-GB" smtClean="0"/>
              <a:t>07/04/2025</a:t>
            </a:fld>
            <a:endParaRPr lang="en-GB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21D067BD-99A2-03CC-86C7-1213722A9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C5790DF-7AC0-C18F-8DA6-AEAED53D6D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E5927-15C8-4B70-A8F5-8ED27E8FE6A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993524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503F181-55C0-C384-4482-1AC9165A56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77EE38D-698E-11DB-12CA-324D0B01C1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8292A8F-44FD-2BED-C5EE-8AD4E17C02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62019A1-EE3C-E654-6342-088B0C54D9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E532F-7783-44DA-A371-83FE9037D312}" type="datetimeFigureOut">
              <a:rPr lang="en-GB" smtClean="0"/>
              <a:t>07/04/2025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26CAEC0-29EE-555E-ED25-5E3DAB1B87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809B26D-8BDB-AB20-0075-362FA08088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DF32C-FC11-4E8B-930E-AE539F399AFC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815518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1B8D78B-4FF1-72F1-7144-47FA135EFA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8CFB3CEE-729A-BFD1-B279-FB5CE17ECE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5718894-C11F-3CD3-89A3-78CE0B6128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5758BA1-FB13-FAFA-61F8-91465110AE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E532F-7783-44DA-A371-83FE9037D312}" type="datetimeFigureOut">
              <a:rPr lang="en-GB" smtClean="0"/>
              <a:t>07/04/2025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553CE1F-7E6A-58CC-081F-7BE9BDB3F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7F7A263-0CBB-E61D-E9D5-0CFADE13D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DF32C-FC11-4E8B-930E-AE539F399AFC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773913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791407B-45B9-7D2B-6987-0B86AAB92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6E6607E-676B-08EB-78D4-B913B49EEF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03C1F34-4035-E7F4-6DF3-A4885301BF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E532F-7783-44DA-A371-83FE9037D312}" type="datetimeFigureOut">
              <a:rPr lang="en-GB" smtClean="0"/>
              <a:t>07/04/2025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345ADB8-F89E-8203-9824-C3A9D41640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90CE936-8C09-F575-D212-8125527A1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DF32C-FC11-4E8B-930E-AE539F399AFC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702233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BBE9373C-F5CB-8516-169D-4D998D65745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35127BD3-A645-BBE6-3B92-149C36DB0B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3265528-9340-8D66-1409-E2A2908B5A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E532F-7783-44DA-A371-83FE9037D312}" type="datetimeFigureOut">
              <a:rPr lang="en-GB" smtClean="0"/>
              <a:t>07/04/2025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05F1AF3-5C99-F3A9-6741-98E1C63886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5B87DC2-CE42-2492-8DDC-C3E28DC98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DF32C-FC11-4E8B-930E-AE539F399AFC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926194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8">
            <a:extLst>
              <a:ext uri="{FF2B5EF4-FFF2-40B4-BE49-F238E27FC236}">
                <a16:creationId xmlns:a16="http://schemas.microsoft.com/office/drawing/2014/main" id="{0A717350-3AC8-70F7-09E2-2797F57C2C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47"/>
          <a:stretch/>
        </p:blipFill>
        <p:spPr bwMode="auto">
          <a:xfrm>
            <a:off x="959677" y="-1"/>
            <a:ext cx="11231033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551242" y="2880000"/>
            <a:ext cx="8160277" cy="540000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tx1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it-IT" dirty="0"/>
              <a:t>Fare clic per modificare lo stile del titolo</a:t>
            </a:r>
          </a:p>
        </p:txBody>
      </p:sp>
      <p:sp>
        <p:nvSpPr>
          <p:cNvPr id="11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3551242" y="3501011"/>
            <a:ext cx="8160277" cy="360039"/>
          </a:xfrm>
          <a:prstGeom prst="rect">
            <a:avLst/>
          </a:prstGeom>
        </p:spPr>
        <p:txBody>
          <a:bodyPr/>
          <a:lstStyle>
            <a:lvl1pPr marL="0" indent="0" algn="l">
              <a:defRPr sz="1500">
                <a:solidFill>
                  <a:schemeClr val="bg1">
                    <a:lumMod val="50000"/>
                  </a:schemeClr>
                </a:solidFill>
                <a:latin typeface="Frutiger LT 45 Light" pitchFamily="34" charset="0"/>
              </a:defRPr>
            </a:lvl1pPr>
          </a:lstStyle>
          <a:p>
            <a:r>
              <a:rPr lang="it-IT" dirty="0"/>
              <a:t>Fare clic per modificare lo stile del sottotitolo dello schema</a:t>
            </a:r>
          </a:p>
        </p:txBody>
      </p:sp>
      <p:cxnSp>
        <p:nvCxnSpPr>
          <p:cNvPr id="2" name="Connettore 1 13">
            <a:extLst>
              <a:ext uri="{FF2B5EF4-FFF2-40B4-BE49-F238E27FC236}">
                <a16:creationId xmlns:a16="http://schemas.microsoft.com/office/drawing/2014/main" id="{553CB5B9-C865-D0EF-ED9E-4F26620122D1}"/>
              </a:ext>
            </a:extLst>
          </p:cNvPr>
          <p:cNvCxnSpPr/>
          <p:nvPr userDrawn="1"/>
        </p:nvCxnSpPr>
        <p:spPr bwMode="auto">
          <a:xfrm>
            <a:off x="480486" y="6119813"/>
            <a:ext cx="11231033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D1D7A6D4-1AFF-2B97-CC2A-87EFAE3B959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656461" y="6330158"/>
            <a:ext cx="2015067" cy="26193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9pPr>
          </a:lstStyle>
          <a:p>
            <a:pPr>
              <a:defRPr/>
            </a:pPr>
            <a:r>
              <a:rPr lang="it-IT" altLang="it-IT" sz="1100" i="1" dirty="0">
                <a:solidFill>
                  <a:srgbClr val="002776">
                    <a:alpha val="65000"/>
                  </a:srgbClr>
                </a:solidFill>
                <a:latin typeface="Tahoma" charset="0"/>
              </a:rPr>
              <a:t>MEF – RGS – SeSD</a:t>
            </a:r>
          </a:p>
        </p:txBody>
      </p:sp>
      <p:pic>
        <p:nvPicPr>
          <p:cNvPr id="4" name="Immagine 10">
            <a:extLst>
              <a:ext uri="{FF2B5EF4-FFF2-40B4-BE49-F238E27FC236}">
                <a16:creationId xmlns:a16="http://schemas.microsoft.com/office/drawing/2014/main" id="{9CA92561-2F57-0272-BE6E-4B7CF3D578B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185" y="6216659"/>
            <a:ext cx="1310216" cy="488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72556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1 14">
            <a:extLst>
              <a:ext uri="{FF2B5EF4-FFF2-40B4-BE49-F238E27FC236}">
                <a16:creationId xmlns:a16="http://schemas.microsoft.com/office/drawing/2014/main" id="{12DA78C9-856B-3B6F-7490-318F9F59EBF2}"/>
              </a:ext>
            </a:extLst>
          </p:cNvPr>
          <p:cNvCxnSpPr/>
          <p:nvPr userDrawn="1"/>
        </p:nvCxnSpPr>
        <p:spPr bwMode="auto">
          <a:xfrm flipV="1">
            <a:off x="3312584" y="2879726"/>
            <a:ext cx="0" cy="900113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8" name="Immagine 10">
            <a:extLst>
              <a:ext uri="{FF2B5EF4-FFF2-40B4-BE49-F238E27FC236}">
                <a16:creationId xmlns:a16="http://schemas.microsoft.com/office/drawing/2014/main" id="{ACA427D6-14C8-CC83-F2E5-CAC8CEACD24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6216649"/>
            <a:ext cx="1397000" cy="48894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magine 14">
            <a:extLst>
              <a:ext uri="{FF2B5EF4-FFF2-40B4-BE49-F238E27FC236}">
                <a16:creationId xmlns:a16="http://schemas.microsoft.com/office/drawing/2014/main" id="{6403FCB6-5B1B-6E56-D28D-FDD7D3C15E7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486" y="2879726"/>
            <a:ext cx="2491314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Connettore 1 13">
            <a:extLst>
              <a:ext uri="{FF2B5EF4-FFF2-40B4-BE49-F238E27FC236}">
                <a16:creationId xmlns:a16="http://schemas.microsoft.com/office/drawing/2014/main" id="{ED99D75E-D775-E8AC-8258-59E8DC7F2A59}"/>
              </a:ext>
            </a:extLst>
          </p:cNvPr>
          <p:cNvCxnSpPr/>
          <p:nvPr userDrawn="1"/>
        </p:nvCxnSpPr>
        <p:spPr bwMode="auto">
          <a:xfrm>
            <a:off x="416985" y="6240035"/>
            <a:ext cx="11231033" cy="0"/>
          </a:xfrm>
          <a:prstGeom prst="line">
            <a:avLst/>
          </a:prstGeom>
          <a:blipFill dpi="0" rotWithShape="0">
            <a:blip r:embed="rId6"/>
            <a:srcRect/>
            <a:stretch>
              <a:fillRect l="20000" t="-2000" r="-17000" b="-1000"/>
            </a:stretch>
          </a:blipFill>
          <a:ln>
            <a:noFill/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Connettore 12">
            <a:extLst>
              <a:ext uri="{FF2B5EF4-FFF2-40B4-BE49-F238E27FC236}">
                <a16:creationId xmlns:a16="http://schemas.microsoft.com/office/drawing/2014/main" id="{0E1FFD1E-E9BD-169A-0801-58CDC04C9A35}"/>
              </a:ext>
            </a:extLst>
          </p:cNvPr>
          <p:cNvSpPr/>
          <p:nvPr userDrawn="1"/>
        </p:nvSpPr>
        <p:spPr>
          <a:xfrm>
            <a:off x="7737200" y="326984"/>
            <a:ext cx="1800000" cy="1800000"/>
          </a:xfrm>
          <a:prstGeom prst="flowChartConnec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Connettore 13">
            <a:extLst>
              <a:ext uri="{FF2B5EF4-FFF2-40B4-BE49-F238E27FC236}">
                <a16:creationId xmlns:a16="http://schemas.microsoft.com/office/drawing/2014/main" id="{F321FF5B-E74D-6E40-233F-B0DBC4C92ED3}"/>
              </a:ext>
            </a:extLst>
          </p:cNvPr>
          <p:cNvSpPr/>
          <p:nvPr userDrawn="1"/>
        </p:nvSpPr>
        <p:spPr>
          <a:xfrm>
            <a:off x="9652000" y="629808"/>
            <a:ext cx="720000" cy="720000"/>
          </a:xfrm>
          <a:prstGeom prst="flowChartConnec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Connettore 14">
            <a:extLst>
              <a:ext uri="{FF2B5EF4-FFF2-40B4-BE49-F238E27FC236}">
                <a16:creationId xmlns:a16="http://schemas.microsoft.com/office/drawing/2014/main" id="{D861DD0D-F534-5A6E-F26B-45A65E7C8C48}"/>
              </a:ext>
            </a:extLst>
          </p:cNvPr>
          <p:cNvSpPr/>
          <p:nvPr userDrawn="1"/>
        </p:nvSpPr>
        <p:spPr>
          <a:xfrm>
            <a:off x="10022000" y="1446643"/>
            <a:ext cx="1440000" cy="1440000"/>
          </a:xfrm>
          <a:prstGeom prst="flowChartConnec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Connettore 15">
            <a:extLst>
              <a:ext uri="{FF2B5EF4-FFF2-40B4-BE49-F238E27FC236}">
                <a16:creationId xmlns:a16="http://schemas.microsoft.com/office/drawing/2014/main" id="{A9220AC3-BA61-42F0-6F05-F9CE686E1F43}"/>
              </a:ext>
            </a:extLst>
          </p:cNvPr>
          <p:cNvSpPr/>
          <p:nvPr userDrawn="1"/>
        </p:nvSpPr>
        <p:spPr>
          <a:xfrm>
            <a:off x="11260500" y="2999948"/>
            <a:ext cx="720000" cy="720000"/>
          </a:xfrm>
          <a:prstGeom prst="flowChartConnec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Connettore 16">
            <a:extLst>
              <a:ext uri="{FF2B5EF4-FFF2-40B4-BE49-F238E27FC236}">
                <a16:creationId xmlns:a16="http://schemas.microsoft.com/office/drawing/2014/main" id="{1B0E85D5-8B85-C43E-7329-3D1111489E8D}"/>
              </a:ext>
            </a:extLst>
          </p:cNvPr>
          <p:cNvSpPr/>
          <p:nvPr userDrawn="1"/>
        </p:nvSpPr>
        <p:spPr>
          <a:xfrm>
            <a:off x="9662000" y="3426617"/>
            <a:ext cx="1800000" cy="1800000"/>
          </a:xfrm>
          <a:prstGeom prst="flowChartConnec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Connettore 17">
            <a:extLst>
              <a:ext uri="{FF2B5EF4-FFF2-40B4-BE49-F238E27FC236}">
                <a16:creationId xmlns:a16="http://schemas.microsoft.com/office/drawing/2014/main" id="{1D913CFE-7469-234B-F909-B3332415698F}"/>
              </a:ext>
            </a:extLst>
          </p:cNvPr>
          <p:cNvSpPr/>
          <p:nvPr userDrawn="1"/>
        </p:nvSpPr>
        <p:spPr>
          <a:xfrm>
            <a:off x="8572000" y="5197543"/>
            <a:ext cx="1080000" cy="1080000"/>
          </a:xfrm>
          <a:prstGeom prst="flowChartConnec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Connettore 18">
            <a:extLst>
              <a:ext uri="{FF2B5EF4-FFF2-40B4-BE49-F238E27FC236}">
                <a16:creationId xmlns:a16="http://schemas.microsoft.com/office/drawing/2014/main" id="{F9A9D0AE-5C93-B86B-2ED4-264A383EE1F9}"/>
              </a:ext>
            </a:extLst>
          </p:cNvPr>
          <p:cNvSpPr/>
          <p:nvPr userDrawn="1"/>
        </p:nvSpPr>
        <p:spPr>
          <a:xfrm>
            <a:off x="9688250" y="1877902"/>
            <a:ext cx="720000" cy="720000"/>
          </a:xfrm>
          <a:prstGeom prst="flowChartConnec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Connettore 19">
            <a:extLst>
              <a:ext uri="{FF2B5EF4-FFF2-40B4-BE49-F238E27FC236}">
                <a16:creationId xmlns:a16="http://schemas.microsoft.com/office/drawing/2014/main" id="{7A0C3872-7588-5249-B660-BBB06202A238}"/>
              </a:ext>
            </a:extLst>
          </p:cNvPr>
          <p:cNvSpPr/>
          <p:nvPr userDrawn="1"/>
        </p:nvSpPr>
        <p:spPr>
          <a:xfrm>
            <a:off x="10012000" y="5063200"/>
            <a:ext cx="1080000" cy="1080000"/>
          </a:xfrm>
          <a:prstGeom prst="flowChartConnec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Connettore 20">
            <a:extLst>
              <a:ext uri="{FF2B5EF4-FFF2-40B4-BE49-F238E27FC236}">
                <a16:creationId xmlns:a16="http://schemas.microsoft.com/office/drawing/2014/main" id="{D1731C5C-5ECB-4B50-62F8-14DD7239BB75}"/>
              </a:ext>
            </a:extLst>
          </p:cNvPr>
          <p:cNvSpPr/>
          <p:nvPr userDrawn="1"/>
        </p:nvSpPr>
        <p:spPr>
          <a:xfrm>
            <a:off x="10752000" y="3929135"/>
            <a:ext cx="1440000" cy="1440000"/>
          </a:xfrm>
          <a:prstGeom prst="flowChartConnec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Connettore 21">
            <a:extLst>
              <a:ext uri="{FF2B5EF4-FFF2-40B4-BE49-F238E27FC236}">
                <a16:creationId xmlns:a16="http://schemas.microsoft.com/office/drawing/2014/main" id="{321F1FBE-49D4-D45E-1A69-38870120C84C}"/>
              </a:ext>
            </a:extLst>
          </p:cNvPr>
          <p:cNvSpPr/>
          <p:nvPr userDrawn="1"/>
        </p:nvSpPr>
        <p:spPr>
          <a:xfrm>
            <a:off x="9572123" y="4703200"/>
            <a:ext cx="720000" cy="720000"/>
          </a:xfrm>
          <a:prstGeom prst="flowChartConnec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Connettore 22">
            <a:extLst>
              <a:ext uri="{FF2B5EF4-FFF2-40B4-BE49-F238E27FC236}">
                <a16:creationId xmlns:a16="http://schemas.microsoft.com/office/drawing/2014/main" id="{E3CB31B1-E8EB-9334-064B-C7BF76D8AE00}"/>
              </a:ext>
            </a:extLst>
          </p:cNvPr>
          <p:cNvSpPr/>
          <p:nvPr userDrawn="1"/>
        </p:nvSpPr>
        <p:spPr>
          <a:xfrm>
            <a:off x="10882400" y="2129733"/>
            <a:ext cx="1080000" cy="1080000"/>
          </a:xfrm>
          <a:prstGeom prst="flowChartConnec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Connettore 23">
            <a:extLst>
              <a:ext uri="{FF2B5EF4-FFF2-40B4-BE49-F238E27FC236}">
                <a16:creationId xmlns:a16="http://schemas.microsoft.com/office/drawing/2014/main" id="{AA58B588-B00C-8645-80D7-B16DCA60DFD7}"/>
              </a:ext>
            </a:extLst>
          </p:cNvPr>
          <p:cNvSpPr/>
          <p:nvPr userDrawn="1"/>
        </p:nvSpPr>
        <p:spPr>
          <a:xfrm>
            <a:off x="10584700" y="341544"/>
            <a:ext cx="1080000" cy="1080000"/>
          </a:xfrm>
          <a:prstGeom prst="flowChartConnec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5" name="Connettore 24">
            <a:extLst>
              <a:ext uri="{FF2B5EF4-FFF2-40B4-BE49-F238E27FC236}">
                <a16:creationId xmlns:a16="http://schemas.microsoft.com/office/drawing/2014/main" id="{41D7823A-5FE6-C3AD-8F06-CB8D5E4C01FF}"/>
              </a:ext>
            </a:extLst>
          </p:cNvPr>
          <p:cNvSpPr/>
          <p:nvPr userDrawn="1"/>
        </p:nvSpPr>
        <p:spPr>
          <a:xfrm>
            <a:off x="7952400" y="5861343"/>
            <a:ext cx="720000" cy="720000"/>
          </a:xfrm>
          <a:prstGeom prst="flowChartConnec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Connettore 25">
            <a:extLst>
              <a:ext uri="{FF2B5EF4-FFF2-40B4-BE49-F238E27FC236}">
                <a16:creationId xmlns:a16="http://schemas.microsoft.com/office/drawing/2014/main" id="{94E4DDF7-1C46-AEA1-D8F7-6BD4747EE5F9}"/>
              </a:ext>
            </a:extLst>
          </p:cNvPr>
          <p:cNvSpPr/>
          <p:nvPr userDrawn="1"/>
        </p:nvSpPr>
        <p:spPr>
          <a:xfrm>
            <a:off x="10142400" y="276656"/>
            <a:ext cx="360000" cy="360000"/>
          </a:xfrm>
          <a:prstGeom prst="flowChartConnec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2" name="Video 31" title="Particelle sfocate ciano blu">
            <a:hlinkClick r:id="" action="ppaction://media"/>
            <a:extLst>
              <a:ext uri="{FF2B5EF4-FFF2-40B4-BE49-F238E27FC236}">
                <a16:creationId xmlns:a16="http://schemas.microsoft.com/office/drawing/2014/main" id="{1EDABB31-9551-9286-556F-A1A2B7AFA36E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3062110" y="465280"/>
            <a:ext cx="11324310" cy="636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947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99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3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</p:childTnLst>
        </p:cTn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1 14">
            <a:extLst>
              <a:ext uri="{FF2B5EF4-FFF2-40B4-BE49-F238E27FC236}">
                <a16:creationId xmlns:a16="http://schemas.microsoft.com/office/drawing/2014/main" id="{12DA78C9-856B-3B6F-7490-318F9F59EBF2}"/>
              </a:ext>
            </a:extLst>
          </p:cNvPr>
          <p:cNvCxnSpPr/>
          <p:nvPr userDrawn="1"/>
        </p:nvCxnSpPr>
        <p:spPr bwMode="auto">
          <a:xfrm flipV="1">
            <a:off x="3312584" y="2879726"/>
            <a:ext cx="0" cy="900113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8" name="Immagine 10">
            <a:extLst>
              <a:ext uri="{FF2B5EF4-FFF2-40B4-BE49-F238E27FC236}">
                <a16:creationId xmlns:a16="http://schemas.microsoft.com/office/drawing/2014/main" id="{ACA427D6-14C8-CC83-F2E5-CAC8CEACD2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6216649"/>
            <a:ext cx="1397000" cy="48894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magine 14">
            <a:extLst>
              <a:ext uri="{FF2B5EF4-FFF2-40B4-BE49-F238E27FC236}">
                <a16:creationId xmlns:a16="http://schemas.microsoft.com/office/drawing/2014/main" id="{6403FCB6-5B1B-6E56-D28D-FDD7D3C15E7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486" y="2879726"/>
            <a:ext cx="2491314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Connettore 1 13">
            <a:extLst>
              <a:ext uri="{FF2B5EF4-FFF2-40B4-BE49-F238E27FC236}">
                <a16:creationId xmlns:a16="http://schemas.microsoft.com/office/drawing/2014/main" id="{ED99D75E-D775-E8AC-8258-59E8DC7F2A59}"/>
              </a:ext>
            </a:extLst>
          </p:cNvPr>
          <p:cNvCxnSpPr/>
          <p:nvPr userDrawn="1"/>
        </p:nvCxnSpPr>
        <p:spPr bwMode="auto">
          <a:xfrm>
            <a:off x="416985" y="6240035"/>
            <a:ext cx="11231033" cy="0"/>
          </a:xfrm>
          <a:prstGeom prst="line">
            <a:avLst/>
          </a:prstGeom>
          <a:blipFill dpi="0" rotWithShape="0">
            <a:blip r:embed="rId4"/>
            <a:srcRect/>
            <a:stretch>
              <a:fillRect l="20000" t="-2000" r="-17000" b="-1000"/>
            </a:stretch>
          </a:blipFill>
          <a:ln>
            <a:noFill/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717933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8">
            <a:extLst>
              <a:ext uri="{FF2B5EF4-FFF2-40B4-BE49-F238E27FC236}">
                <a16:creationId xmlns:a16="http://schemas.microsoft.com/office/drawing/2014/main" id="{77FDB6B9-FC00-E927-113F-A8B4CF890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47"/>
          <a:stretch/>
        </p:blipFill>
        <p:spPr bwMode="auto">
          <a:xfrm>
            <a:off x="959675" y="-1"/>
            <a:ext cx="11231033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4">
            <a:extLst>
              <a:ext uri="{FF2B5EF4-FFF2-40B4-BE49-F238E27FC236}">
                <a16:creationId xmlns:a16="http://schemas.microsoft.com/office/drawing/2014/main" id="{DF887A54-31A7-82FF-32A1-884DE5DFA27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1127538" y="5761513"/>
            <a:ext cx="2743200" cy="365125"/>
          </a:xfrm>
        </p:spPr>
        <p:txBody>
          <a:bodyPr/>
          <a:lstStyle>
            <a:lvl1pPr algn="r">
              <a:spcBef>
                <a:spcPct val="0"/>
              </a:spcBef>
              <a:defRPr sz="1000">
                <a:solidFill>
                  <a:srgbClr val="0B3066"/>
                </a:solidFill>
                <a:latin typeface="+mj-lt"/>
                <a:ea typeface="ＭＳ Ｐゴシック" charset="-128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DA400D1F-79D8-D525-F31E-68025EB4573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r">
              <a:spcBef>
                <a:spcPct val="0"/>
              </a:spcBef>
              <a:defRPr sz="1000">
                <a:solidFill>
                  <a:srgbClr val="0B3066"/>
                </a:solidFill>
                <a:latin typeface="+mj-lt"/>
                <a:ea typeface="ＭＳ Ｐゴシック" charset="-128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9D3C4A1F-0443-FDD9-476E-C92165EB110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AE5B13-D8E1-4CF3-97A6-6C7B3FCA7C3E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  <p:cxnSp>
        <p:nvCxnSpPr>
          <p:cNvPr id="6" name="Connettore 1 13">
            <a:extLst>
              <a:ext uri="{FF2B5EF4-FFF2-40B4-BE49-F238E27FC236}">
                <a16:creationId xmlns:a16="http://schemas.microsoft.com/office/drawing/2014/main" id="{52E4559D-7B10-2B4A-25C1-DB174A4A8588}"/>
              </a:ext>
            </a:extLst>
          </p:cNvPr>
          <p:cNvCxnSpPr/>
          <p:nvPr userDrawn="1"/>
        </p:nvCxnSpPr>
        <p:spPr bwMode="auto">
          <a:xfrm>
            <a:off x="480485" y="6119813"/>
            <a:ext cx="11231033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4CC05FA1-92EE-448F-33E2-B02BFB18B42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656461" y="6330158"/>
            <a:ext cx="2015067" cy="26193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9pPr>
          </a:lstStyle>
          <a:p>
            <a:pPr>
              <a:defRPr/>
            </a:pPr>
            <a:r>
              <a:rPr lang="it-IT" altLang="it-IT" sz="1100" i="1" dirty="0">
                <a:solidFill>
                  <a:srgbClr val="002776">
                    <a:alpha val="65000"/>
                  </a:srgbClr>
                </a:solidFill>
                <a:latin typeface="Tahoma" charset="0"/>
              </a:rPr>
              <a:t>MEF – RGS – SeSD</a:t>
            </a:r>
          </a:p>
        </p:txBody>
      </p:sp>
      <p:pic>
        <p:nvPicPr>
          <p:cNvPr id="14" name="Immagine 10">
            <a:extLst>
              <a:ext uri="{FF2B5EF4-FFF2-40B4-BE49-F238E27FC236}">
                <a16:creationId xmlns:a16="http://schemas.microsoft.com/office/drawing/2014/main" id="{DF238E4C-0BD8-BB13-2F32-E66D0431DB1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185" y="6216655"/>
            <a:ext cx="1310216" cy="488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788872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nettore 1 13">
            <a:extLst>
              <a:ext uri="{FF2B5EF4-FFF2-40B4-BE49-F238E27FC236}">
                <a16:creationId xmlns:a16="http://schemas.microsoft.com/office/drawing/2014/main" id="{D49D8CD3-0700-FEB8-9AB2-70FE7B0AA036}"/>
              </a:ext>
            </a:extLst>
          </p:cNvPr>
          <p:cNvCxnSpPr/>
          <p:nvPr userDrawn="1"/>
        </p:nvCxnSpPr>
        <p:spPr bwMode="auto">
          <a:xfrm>
            <a:off x="480485" y="6119813"/>
            <a:ext cx="11231033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B0BC338D-9546-EFE7-0F24-353F767EBD2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656461" y="6330158"/>
            <a:ext cx="2015067" cy="26193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9pPr>
          </a:lstStyle>
          <a:p>
            <a:pPr>
              <a:defRPr/>
            </a:pPr>
            <a:r>
              <a:rPr lang="it-IT" altLang="it-IT" sz="1100" i="1" dirty="0">
                <a:solidFill>
                  <a:srgbClr val="002776">
                    <a:alpha val="65000"/>
                  </a:srgbClr>
                </a:solidFill>
                <a:latin typeface="Tahoma" charset="0"/>
              </a:rPr>
              <a:t>MEF – RGS – SeSD</a:t>
            </a:r>
          </a:p>
        </p:txBody>
      </p:sp>
      <p:pic>
        <p:nvPicPr>
          <p:cNvPr id="9" name="Immagine 10">
            <a:extLst>
              <a:ext uri="{FF2B5EF4-FFF2-40B4-BE49-F238E27FC236}">
                <a16:creationId xmlns:a16="http://schemas.microsoft.com/office/drawing/2014/main" id="{B47D8E52-803F-00B1-0DD0-51648BDA42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185" y="6216655"/>
            <a:ext cx="1310216" cy="488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911878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CD6758C-36DE-7069-93F3-9E3E4035B4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2F3BBEE3-7613-BFDE-C004-1253237E95E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656461" y="6330158"/>
            <a:ext cx="2015067" cy="26193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9pPr>
          </a:lstStyle>
          <a:p>
            <a:pPr>
              <a:defRPr/>
            </a:pPr>
            <a:r>
              <a:rPr lang="it-IT" altLang="it-IT" sz="1100" i="1" dirty="0">
                <a:solidFill>
                  <a:srgbClr val="002776">
                    <a:alpha val="65000"/>
                  </a:srgbClr>
                </a:solidFill>
                <a:latin typeface="Tahoma" charset="0"/>
              </a:rPr>
              <a:t>MEF – RGS – SeSD</a:t>
            </a:r>
          </a:p>
        </p:txBody>
      </p:sp>
      <p:pic>
        <p:nvPicPr>
          <p:cNvPr id="9" name="Immagine 10">
            <a:extLst>
              <a:ext uri="{FF2B5EF4-FFF2-40B4-BE49-F238E27FC236}">
                <a16:creationId xmlns:a16="http://schemas.microsoft.com/office/drawing/2014/main" id="{5758C3A4-168E-67CA-9010-7BBE0A02F13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185" y="6216655"/>
            <a:ext cx="1310216" cy="488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6" descr="Blue glitter wave abstract illustration. Blue star dust trail sparkling ...">
            <a:extLst>
              <a:ext uri="{FF2B5EF4-FFF2-40B4-BE49-F238E27FC236}">
                <a16:creationId xmlns:a16="http://schemas.microsoft.com/office/drawing/2014/main" id="{0147888B-4BB0-D18D-AD0A-B0B6EAC4CD7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alphaModFix amt="35000"/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603089">
            <a:off x="3763994" y="2331426"/>
            <a:ext cx="10256932" cy="5673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7080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EC59E5-FDBF-0F7C-B5FD-3622AC0451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A7E5BF3-981C-DC6F-319E-DA28BABC68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08BF9BE-211D-2F0A-F7E1-34C05BEAC6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1867A23-2678-516A-8421-8CCE56501D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D9B88-0E66-4AC5-AF20-4CE00AAD8832}" type="datetimeFigureOut">
              <a:rPr lang="en-GB" smtClean="0"/>
              <a:t>07/04/2025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0F03777-C7AC-90DE-4CF0-67A0C45132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A8BBCE0-2A4F-5E31-7512-9D14EA8DC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E5927-15C8-4B70-A8F5-8ED27E8FE6A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1598630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E2E349D-1D70-6BD7-B783-BB4DC7BB5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B3D7DC8-AD3F-A408-A017-CCCAAFD6E8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2E1CA1D-B761-3E93-CB79-8CAF5C235B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E532F-7783-44DA-A371-83FE9037D312}" type="datetimeFigureOut">
              <a:rPr lang="en-GB" smtClean="0"/>
              <a:t>07/04/2025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659C8B5-6281-98A1-B9A9-CC91B2C51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3B7DD01-FF64-7857-8264-0BD280C25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DF32C-FC11-4E8B-930E-AE539F399AFC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238451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D2B4189-9A62-2521-0BE1-030FAB9A37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9D8DBF7-1D0E-97F5-CAF5-550D57B000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EFC5534-C75B-EF14-2F17-E690EBCCBB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E1771F6-BBA4-1D32-7D3A-6390AC01A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E532F-7783-44DA-A371-83FE9037D312}" type="datetimeFigureOut">
              <a:rPr lang="en-GB" smtClean="0"/>
              <a:t>07/04/2025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285D4A0-43B1-9223-1111-EF0630F262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6BDE1C0-3A9E-C267-0BD6-01D4B949A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DF32C-FC11-4E8B-930E-AE539F399AFC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06303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95F3149-DBC0-61C7-682F-9CF99F8975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F37E10C-7D12-283F-3843-B4BC3BB4C0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FBC71329-5751-3651-DA79-F7B22773DF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D079A094-AC29-C35E-2772-AFE2259C41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8662A7E3-AD4F-2AD1-42FB-8F27D60C28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ABA04F9D-3601-8D15-CDE3-788FD916E3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E532F-7783-44DA-A371-83FE9037D312}" type="datetimeFigureOut">
              <a:rPr lang="en-GB" smtClean="0"/>
              <a:t>07/04/2025</a:t>
            </a:fld>
            <a:endParaRPr lang="en-GB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85FC820C-8173-A61D-32CF-5C53579A9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0720FEFB-D6F7-25AD-E510-0F1570797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DF32C-FC11-4E8B-930E-AE539F399AFC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192164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776F0E2-6C0D-AA89-4AB1-C30F966565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C492BCF8-59E2-0E68-105C-85281203BC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E532F-7783-44DA-A371-83FE9037D312}" type="datetimeFigureOut">
              <a:rPr lang="en-GB" smtClean="0"/>
              <a:t>07/04/2025</a:t>
            </a:fld>
            <a:endParaRPr lang="en-GB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A2143CC-10CB-CC8B-09B3-C9EFED0C9A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B2FCF32E-54BD-6F13-5876-041554F85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DF32C-FC11-4E8B-930E-AE539F399AFC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974698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88560178-6CEC-67F3-BB54-6203D5B1C7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E532F-7783-44DA-A371-83FE9037D312}" type="datetimeFigureOut">
              <a:rPr lang="en-GB" smtClean="0"/>
              <a:t>07/04/2025</a:t>
            </a:fld>
            <a:endParaRPr lang="en-GB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E544F926-0437-C6D8-366E-631B0ECA1F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F776A974-E438-4C7B-1FD2-5CFA8D01B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DF32C-FC11-4E8B-930E-AE539F399AFC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367012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503F181-55C0-C384-4482-1AC9165A56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77EE38D-698E-11DB-12CA-324D0B01C1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8292A8F-44FD-2BED-C5EE-8AD4E17C02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62019A1-EE3C-E654-6342-088B0C54D9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E532F-7783-44DA-A371-83FE9037D312}" type="datetimeFigureOut">
              <a:rPr lang="en-GB" smtClean="0"/>
              <a:t>07/04/2025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26CAEC0-29EE-555E-ED25-5E3DAB1B87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809B26D-8BDB-AB20-0075-362FA08088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DF32C-FC11-4E8B-930E-AE539F399AFC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883722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1B8D78B-4FF1-72F1-7144-47FA135EFA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8CFB3CEE-729A-BFD1-B279-FB5CE17ECE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5718894-C11F-3CD3-89A3-78CE0B6128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5758BA1-FB13-FAFA-61F8-91465110AE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E532F-7783-44DA-A371-83FE9037D312}" type="datetimeFigureOut">
              <a:rPr lang="en-GB" smtClean="0"/>
              <a:t>07/04/2025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553CE1F-7E6A-58CC-081F-7BE9BDB3F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7F7A263-0CBB-E61D-E9D5-0CFADE13D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DF32C-FC11-4E8B-930E-AE539F399AFC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931553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791407B-45B9-7D2B-6987-0B86AAB92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6E6607E-676B-08EB-78D4-B913B49EEF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03C1F34-4035-E7F4-6DF3-A4885301BF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E532F-7783-44DA-A371-83FE9037D312}" type="datetimeFigureOut">
              <a:rPr lang="en-GB" smtClean="0"/>
              <a:t>07/04/2025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345ADB8-F89E-8203-9824-C3A9D41640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90CE936-8C09-F575-D212-8125527A1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DF32C-FC11-4E8B-930E-AE539F399AFC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71303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BBE9373C-F5CB-8516-169D-4D998D65745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35127BD3-A645-BBE6-3B92-149C36DB0B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3265528-9340-8D66-1409-E2A2908B5A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E532F-7783-44DA-A371-83FE9037D312}" type="datetimeFigureOut">
              <a:rPr lang="en-GB" smtClean="0"/>
              <a:t>07/04/2025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05F1AF3-5C99-F3A9-6741-98E1C63886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5B87DC2-CE42-2492-8DDC-C3E28DC98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DF32C-FC11-4E8B-930E-AE539F399AFC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96863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8">
            <a:extLst>
              <a:ext uri="{FF2B5EF4-FFF2-40B4-BE49-F238E27FC236}">
                <a16:creationId xmlns:a16="http://schemas.microsoft.com/office/drawing/2014/main" id="{0A717350-3AC8-70F7-09E2-2797F57C2C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47"/>
          <a:stretch/>
        </p:blipFill>
        <p:spPr bwMode="auto">
          <a:xfrm>
            <a:off x="959675" y="-1"/>
            <a:ext cx="11231033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551240" y="2880000"/>
            <a:ext cx="8160277" cy="540000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tx1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it-IT" dirty="0"/>
              <a:t>Fare clic per modificare lo stile del titolo</a:t>
            </a:r>
          </a:p>
        </p:txBody>
      </p:sp>
      <p:sp>
        <p:nvSpPr>
          <p:cNvPr id="11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3551240" y="3501010"/>
            <a:ext cx="8160277" cy="360039"/>
          </a:xfrm>
          <a:prstGeom prst="rect">
            <a:avLst/>
          </a:prstGeom>
        </p:spPr>
        <p:txBody>
          <a:bodyPr/>
          <a:lstStyle>
            <a:lvl1pPr marL="0" indent="0" algn="l">
              <a:defRPr sz="1500">
                <a:solidFill>
                  <a:schemeClr val="bg1">
                    <a:lumMod val="50000"/>
                  </a:schemeClr>
                </a:solidFill>
                <a:latin typeface="Frutiger LT 45 Light" pitchFamily="34" charset="0"/>
              </a:defRPr>
            </a:lvl1pPr>
          </a:lstStyle>
          <a:p>
            <a:r>
              <a:rPr lang="it-IT" dirty="0"/>
              <a:t>Fare clic per modificare lo stile del sottotitolo dello schema</a:t>
            </a:r>
          </a:p>
        </p:txBody>
      </p:sp>
      <p:cxnSp>
        <p:nvCxnSpPr>
          <p:cNvPr id="2" name="Connettore 1 13">
            <a:extLst>
              <a:ext uri="{FF2B5EF4-FFF2-40B4-BE49-F238E27FC236}">
                <a16:creationId xmlns:a16="http://schemas.microsoft.com/office/drawing/2014/main" id="{553CB5B9-C865-D0EF-ED9E-4F26620122D1}"/>
              </a:ext>
            </a:extLst>
          </p:cNvPr>
          <p:cNvCxnSpPr/>
          <p:nvPr userDrawn="1"/>
        </p:nvCxnSpPr>
        <p:spPr bwMode="auto">
          <a:xfrm>
            <a:off x="480485" y="6119813"/>
            <a:ext cx="11231033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D1D7A6D4-1AFF-2B97-CC2A-87EFAE3B959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656461" y="6330158"/>
            <a:ext cx="2015067" cy="26193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92" charset="-128"/>
              </a:defRPr>
            </a:lvl9pPr>
          </a:lstStyle>
          <a:p>
            <a:pPr>
              <a:defRPr/>
            </a:pPr>
            <a:r>
              <a:rPr lang="it-IT" altLang="it-IT" sz="1100" i="1" dirty="0">
                <a:solidFill>
                  <a:srgbClr val="002776">
                    <a:alpha val="65000"/>
                  </a:srgbClr>
                </a:solidFill>
                <a:latin typeface="Tahoma" charset="0"/>
              </a:rPr>
              <a:t>MEF – RGS – SeSD</a:t>
            </a:r>
          </a:p>
        </p:txBody>
      </p:sp>
      <p:pic>
        <p:nvPicPr>
          <p:cNvPr id="4" name="Immagine 10">
            <a:extLst>
              <a:ext uri="{FF2B5EF4-FFF2-40B4-BE49-F238E27FC236}">
                <a16:creationId xmlns:a16="http://schemas.microsoft.com/office/drawing/2014/main" id="{9CA92561-2F57-0272-BE6E-4B7CF3D578B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185" y="6216655"/>
            <a:ext cx="1310216" cy="488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84881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0775CD5-02BA-EBF2-53C3-A8F972D90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24C1B853-5185-26F2-59F5-3283205CD8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1F44F83-5000-D7BC-5DE1-3DBCA97514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2BF311C-81D4-3A0D-0518-9410870313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D9B88-0E66-4AC5-AF20-4CE00AAD8832}" type="datetimeFigureOut">
              <a:rPr lang="en-GB" smtClean="0"/>
              <a:t>07/04/2025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0DFB8C8-9FDD-0F3C-B9FE-02FA323011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F936AB1-9A1A-6D5C-8F78-AAE9B1BF51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E5927-15C8-4B70-A8F5-8ED27E8FE6A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977942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01A90EE-11A6-20CF-892B-2CDB45DDF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8D303EF-4DBB-4490-9A40-78F744D946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406C187-5E22-70FB-63EE-7518C2F810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AD9B88-0E66-4AC5-AF20-4CE00AAD8832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07/04/2025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5545FDC-21A3-7DF6-C0E8-5A093B01C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A5037F2-FB96-B2B7-9E8F-BB50D7D7E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5E5927-15C8-4B70-A8F5-8ED27E8FE6A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12249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5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508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032"/>
            </a:lvl1pPr>
            <a:lvl2pPr marL="387111" indent="0" algn="ctr">
              <a:buNone/>
              <a:defRPr sz="1693"/>
            </a:lvl2pPr>
            <a:lvl3pPr marL="774222" indent="0" algn="ctr">
              <a:buNone/>
              <a:defRPr sz="1524"/>
            </a:lvl3pPr>
            <a:lvl4pPr marL="1161334" indent="0" algn="ctr">
              <a:buNone/>
              <a:defRPr sz="1355"/>
            </a:lvl4pPr>
            <a:lvl5pPr marL="1548445" indent="0" algn="ctr">
              <a:buNone/>
              <a:defRPr sz="1355"/>
            </a:lvl5pPr>
            <a:lvl6pPr marL="1935556" indent="0" algn="ctr">
              <a:buNone/>
              <a:defRPr sz="1355"/>
            </a:lvl6pPr>
            <a:lvl7pPr marL="2322667" indent="0" algn="ctr">
              <a:buNone/>
              <a:defRPr sz="1355"/>
            </a:lvl7pPr>
            <a:lvl8pPr marL="2709779" indent="0" algn="ctr">
              <a:buNone/>
              <a:defRPr sz="1355"/>
            </a:lvl8pPr>
            <a:lvl9pPr marL="3096890" indent="0" algn="ctr">
              <a:buNone/>
              <a:defRPr sz="1355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33296-BBD8-44FB-A472-383D7DFEDA75}" type="datetimeFigureOut">
              <a:rPr lang="en-GB" smtClean="0"/>
              <a:t>07/04/2025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5688B-B1F1-4656-B2FF-BF8AEED44E8F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282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9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slideLayout" Target="../slideLayouts/slideLayout4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5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17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4.xml"/><Relationship Id="rId16" Type="http://schemas.openxmlformats.org/officeDocument/2006/relationships/slideLayout" Target="../slideLayouts/slideLayout58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5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slideLayout" Target="../slideLayouts/slideLayout72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2" Type="http://schemas.openxmlformats.org/officeDocument/2006/relationships/slideLayout" Target="../slideLayouts/slideLayout61.xml"/><Relationship Id="rId16" Type="http://schemas.openxmlformats.org/officeDocument/2006/relationships/theme" Target="../theme/theme5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5" Type="http://schemas.openxmlformats.org/officeDocument/2006/relationships/slideLayout" Target="../slideLayouts/slideLayout7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Relationship Id="rId14" Type="http://schemas.openxmlformats.org/officeDocument/2006/relationships/slideLayout" Target="../slideLayouts/slideLayout7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2.xml"/><Relationship Id="rId13" Type="http://schemas.openxmlformats.org/officeDocument/2006/relationships/slideLayout" Target="../slideLayouts/slideLayout87.xml"/><Relationship Id="rId18" Type="http://schemas.openxmlformats.org/officeDocument/2006/relationships/theme" Target="../theme/theme6.xml"/><Relationship Id="rId3" Type="http://schemas.openxmlformats.org/officeDocument/2006/relationships/slideLayout" Target="../slideLayouts/slideLayout77.xml"/><Relationship Id="rId7" Type="http://schemas.openxmlformats.org/officeDocument/2006/relationships/slideLayout" Target="../slideLayouts/slideLayout81.xml"/><Relationship Id="rId12" Type="http://schemas.openxmlformats.org/officeDocument/2006/relationships/slideLayout" Target="../slideLayouts/slideLayout86.xml"/><Relationship Id="rId17" Type="http://schemas.openxmlformats.org/officeDocument/2006/relationships/slideLayout" Target="../slideLayouts/slideLayout91.xml"/><Relationship Id="rId2" Type="http://schemas.openxmlformats.org/officeDocument/2006/relationships/slideLayout" Target="../slideLayouts/slideLayout76.xml"/><Relationship Id="rId16" Type="http://schemas.openxmlformats.org/officeDocument/2006/relationships/slideLayout" Target="../slideLayouts/slideLayout90.xml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Relationship Id="rId11" Type="http://schemas.openxmlformats.org/officeDocument/2006/relationships/slideLayout" Target="../slideLayouts/slideLayout85.xml"/><Relationship Id="rId5" Type="http://schemas.openxmlformats.org/officeDocument/2006/relationships/slideLayout" Target="../slideLayouts/slideLayout79.xml"/><Relationship Id="rId1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84.xml"/><Relationship Id="rId4" Type="http://schemas.openxmlformats.org/officeDocument/2006/relationships/slideLayout" Target="../slideLayouts/slideLayout78.xml"/><Relationship Id="rId9" Type="http://schemas.openxmlformats.org/officeDocument/2006/relationships/slideLayout" Target="../slideLayouts/slideLayout83.xml"/><Relationship Id="rId14" Type="http://schemas.openxmlformats.org/officeDocument/2006/relationships/slideLayout" Target="../slideLayouts/slideLayout8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239CA6BE-0A1E-AD66-DBB3-A2C3ADB848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7229D16-DA22-A355-2BA9-C0A722CA7D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C1E3C00-A505-45C0-2FEA-9B1CCCB806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2AD9B88-0E66-4AC5-AF20-4CE00AAD8832}" type="datetimeFigureOut">
              <a:rPr lang="en-GB" smtClean="0"/>
              <a:t>07/04/2025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EAE3038-4D95-7889-BA18-300A7BC79F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FB27ED1-26DC-F063-C9A8-C8743770FF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5E5927-15C8-4B70-A8F5-8ED27E8FE6A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3403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9C08EEA7-6FFF-F457-02A5-75135843C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CDC80AF-AB23-A873-50BA-20AA142FFE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6E532F-7783-44DA-A371-83FE9037D312}" type="datetimeFigureOut">
              <a:rPr lang="en-GB" smtClean="0"/>
              <a:t>07/04/2025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C8B4DFC-4462-76CA-57BB-C27866C520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DE0EB29-4731-99AE-96A3-BBB129398B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3DF32C-FC11-4E8B-930E-AE539F399AFC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3948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76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94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9C08EEA7-6FFF-F457-02A5-75135843C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CDC80AF-AB23-A873-50BA-20AA142FFE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6E532F-7783-44DA-A371-83FE9037D312}" type="datetimeFigureOut">
              <a:rPr lang="en-GB" smtClean="0"/>
              <a:t>07/04/2025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C8B4DFC-4462-76CA-57BB-C27866C520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DE0EB29-4731-99AE-96A3-BBB129398B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3DF32C-FC11-4E8B-930E-AE539F399AFC}" type="slidenum">
              <a:rPr lang="en-GB" smtClean="0"/>
              <a:t>‹N›</a:t>
            </a:fld>
            <a:endParaRPr lang="en-GB"/>
          </a:p>
        </p:txBody>
      </p:sp>
      <p:pic>
        <p:nvPicPr>
          <p:cNvPr id="7" name="Immagine 14">
            <a:extLst>
              <a:ext uri="{FF2B5EF4-FFF2-40B4-BE49-F238E27FC236}">
                <a16:creationId xmlns:a16="http://schemas.microsoft.com/office/drawing/2014/main" id="{ED698C51-0886-40F4-D825-ABD0403C7653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63" y="2879725"/>
            <a:ext cx="2263775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6203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9C08EEA7-6FFF-F457-02A5-75135843C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CDC80AF-AB23-A873-50BA-20AA142FFE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6E532F-7783-44DA-A371-83FE9037D312}" type="datetimeFigureOut">
              <a:rPr lang="en-GB" smtClean="0"/>
              <a:t>07/04/2025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C8B4DFC-4462-76CA-57BB-C27866C520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DE0EB29-4731-99AE-96A3-BBB129398B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3DF32C-FC11-4E8B-930E-AE539F399AFC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0164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  <p:sldLayoutId id="2147483712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9C08EEA7-6FFF-F457-02A5-75135843C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CDC80AF-AB23-A873-50BA-20AA142FFE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6E532F-7783-44DA-A371-83FE9037D312}" type="datetimeFigureOut">
              <a:rPr lang="en-GB" smtClean="0"/>
              <a:t>07/04/2025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C8B4DFC-4462-76CA-57BB-C27866C520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DE0EB29-4731-99AE-96A3-BBB129398B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3DF32C-FC11-4E8B-930E-AE539F399AFC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8358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9C08EEA7-6FFF-F457-02A5-75135843C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CDC80AF-AB23-A873-50BA-20AA142FFE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6E532F-7783-44DA-A371-83FE9037D312}" type="datetimeFigureOut">
              <a:rPr lang="en-GB" smtClean="0"/>
              <a:t>07/04/2025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C8B4DFC-4462-76CA-57BB-C27866C520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DE0EB29-4731-99AE-96A3-BBB129398B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3DF32C-FC11-4E8B-930E-AE539F399AFC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3467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  <p:sldLayoutId id="2147483742" r:id="rId12"/>
    <p:sldLayoutId id="2147483743" r:id="rId13"/>
    <p:sldLayoutId id="2147483744" r:id="rId14"/>
    <p:sldLayoutId id="2147483745" r:id="rId15"/>
    <p:sldLayoutId id="2147483746" r:id="rId16"/>
    <p:sldLayoutId id="214748374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4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5" Type="http://schemas.openxmlformats.org/officeDocument/2006/relationships/image" Target="../media/image25.png"/><Relationship Id="rId4" Type="http://schemas.openxmlformats.org/officeDocument/2006/relationships/notesSlide" Target="../notesSlides/notesSlide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microsoft.com/office/2007/relationships/media" Target="../media/media7.mp4"/><Relationship Id="rId1" Type="http://schemas.openxmlformats.org/officeDocument/2006/relationships/video" Target="NULL" TargetMode="Externa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6" Type="http://schemas.openxmlformats.org/officeDocument/2006/relationships/image" Target="../media/image26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5" Type="http://schemas.openxmlformats.org/officeDocument/2006/relationships/image" Target="../media/image33.png"/><Relationship Id="rId4" Type="http://schemas.openxmlformats.org/officeDocument/2006/relationships/notesSlide" Target="../notesSlides/notesSlide10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4.pn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Relationship Id="rId6" Type="http://schemas.microsoft.com/office/2007/relationships/hdphoto" Target="../media/hdphoto1.wdp"/><Relationship Id="rId11" Type="http://schemas.openxmlformats.org/officeDocument/2006/relationships/image" Target="../media/image41.png"/><Relationship Id="rId5" Type="http://schemas.openxmlformats.org/officeDocument/2006/relationships/image" Target="../media/image36.png"/><Relationship Id="rId10" Type="http://schemas.openxmlformats.org/officeDocument/2006/relationships/image" Target="../media/image40.png"/><Relationship Id="rId4" Type="http://schemas.openxmlformats.org/officeDocument/2006/relationships/image" Target="../media/image35.png"/><Relationship Id="rId9" Type="http://schemas.openxmlformats.org/officeDocument/2006/relationships/image" Target="../media/image3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6.png"/><Relationship Id="rId5" Type="http://schemas.openxmlformats.org/officeDocument/2006/relationships/image" Target="../media/image34.png"/><Relationship Id="rId4" Type="http://schemas.openxmlformats.org/officeDocument/2006/relationships/image" Target="../media/image43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44.jpeg"/><Relationship Id="rId7" Type="http://schemas.openxmlformats.org/officeDocument/2006/relationships/image" Target="../media/image4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6.emf"/><Relationship Id="rId4" Type="http://schemas.openxmlformats.org/officeDocument/2006/relationships/package" Target="../embeddings/Foglio_di_lavoro_di_Microsoft_Excel.xlsx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microsoft.com/office/2007/relationships/media" Target="../media/media7.mp4"/><Relationship Id="rId1" Type="http://schemas.openxmlformats.org/officeDocument/2006/relationships/video" Target="NULL" TargetMode="Externa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6" Type="http://schemas.openxmlformats.org/officeDocument/2006/relationships/image" Target="../media/image60.jpeg"/><Relationship Id="rId5" Type="http://schemas.openxmlformats.org/officeDocument/2006/relationships/image" Target="../media/image59.png"/><Relationship Id="rId4" Type="http://schemas.openxmlformats.org/officeDocument/2006/relationships/notesSlide" Target="../notesSlides/notesSlide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5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1.png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microsoft.com/office/2007/relationships/media" Target="../media/media7.mp4"/><Relationship Id="rId1" Type="http://schemas.openxmlformats.org/officeDocument/2006/relationships/video" Target="NULL" TargetMode="Externa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0.png"/><Relationship Id="rId10" Type="http://schemas.openxmlformats.org/officeDocument/2006/relationships/image" Target="../media/image16.pn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63.png"/><Relationship Id="rId7" Type="http://schemas.openxmlformats.org/officeDocument/2006/relationships/image" Target="../media/image6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0.png"/><Relationship Id="rId5" Type="http://schemas.openxmlformats.org/officeDocument/2006/relationships/image" Target="../media/image35.png"/><Relationship Id="rId4" Type="http://schemas.microsoft.com/office/2007/relationships/hdphoto" Target="../media/hdphoto2.wdp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69.png"/><Relationship Id="rId3" Type="http://schemas.openxmlformats.org/officeDocument/2006/relationships/image" Target="../media/image10.png"/><Relationship Id="rId7" Type="http://schemas.openxmlformats.org/officeDocument/2006/relationships/image" Target="../media/image65.png"/><Relationship Id="rId12" Type="http://schemas.openxmlformats.org/officeDocument/2006/relationships/image" Target="../media/image6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Relationship Id="rId6" Type="http://schemas.microsoft.com/office/2007/relationships/hdphoto" Target="../media/hdphoto3.wdp"/><Relationship Id="rId11" Type="http://schemas.openxmlformats.org/officeDocument/2006/relationships/image" Target="../media/image67.png"/><Relationship Id="rId5" Type="http://schemas.openxmlformats.org/officeDocument/2006/relationships/image" Target="../media/image64.png"/><Relationship Id="rId10" Type="http://schemas.openxmlformats.org/officeDocument/2006/relationships/image" Target="../media/image66.jpeg"/><Relationship Id="rId4" Type="http://schemas.openxmlformats.org/officeDocument/2006/relationships/image" Target="../media/image35.png"/><Relationship Id="rId9" Type="http://schemas.microsoft.com/office/2007/relationships/hdphoto" Target="../media/hdphoto2.wdp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1.mp4"/><Relationship Id="rId1" Type="http://schemas.microsoft.com/office/2007/relationships/media" Target="../media/media11.mp4"/><Relationship Id="rId5" Type="http://schemas.openxmlformats.org/officeDocument/2006/relationships/image" Target="../media/image59.png"/><Relationship Id="rId4" Type="http://schemas.openxmlformats.org/officeDocument/2006/relationships/notesSlide" Target="../notesSlides/notesSlide1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s://www.rgs.mef.gov.it/VERSIONE-I/e_government/amministrazioni_pubbliche/contabilita_accrual/index.html" TargetMode="Externa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71.emf"/><Relationship Id="rId4" Type="http://schemas.openxmlformats.org/officeDocument/2006/relationships/package" Target="../embeddings/Foglio_di_lavoro_di_Microsoft_Excel1.xlsx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2.mp4"/><Relationship Id="rId1" Type="http://schemas.microsoft.com/office/2007/relationships/media" Target="../media/media12.mp4"/><Relationship Id="rId5" Type="http://schemas.openxmlformats.org/officeDocument/2006/relationships/image" Target="../media/image59.png"/><Relationship Id="rId4" Type="http://schemas.openxmlformats.org/officeDocument/2006/relationships/notesSlide" Target="../notesSlides/notesSlide2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microsoft.com/office/2007/relationships/media" Target="../media/media7.mp4"/><Relationship Id="rId1" Type="http://schemas.openxmlformats.org/officeDocument/2006/relationships/video" Target="NULL" TargetMode="Externa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0.png"/><Relationship Id="rId10" Type="http://schemas.openxmlformats.org/officeDocument/2006/relationships/image" Target="../media/image16.pn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15.png"/><Relationship Id="rId14" Type="http://schemas.openxmlformats.org/officeDocument/2006/relationships/image" Target="../media/image11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7" Type="http://schemas.openxmlformats.org/officeDocument/2006/relationships/image" Target="../media/image8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3.png"/><Relationship Id="rId5" Type="http://schemas.openxmlformats.org/officeDocument/2006/relationships/image" Target="../media/image80.png"/><Relationship Id="rId4" Type="http://schemas.openxmlformats.org/officeDocument/2006/relationships/image" Target="../media/image82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9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3.mp4"/><Relationship Id="rId1" Type="http://schemas.microsoft.com/office/2007/relationships/media" Target="../media/media13.mp4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8.png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13.png"/><Relationship Id="rId12" Type="http://schemas.openxmlformats.org/officeDocument/2006/relationships/image" Target="../media/image19.png"/><Relationship Id="rId2" Type="http://schemas.microsoft.com/office/2007/relationships/media" Target="../media/media7.mp4"/><Relationship Id="rId16" Type="http://schemas.openxmlformats.org/officeDocument/2006/relationships/image" Target="../media/image11.png"/><Relationship Id="rId1" Type="http://schemas.openxmlformats.org/officeDocument/2006/relationships/video" Target="NULL" TargetMode="Externa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0.pn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20.png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13.png"/><Relationship Id="rId12" Type="http://schemas.openxmlformats.org/officeDocument/2006/relationships/image" Target="../media/image19.png"/><Relationship Id="rId2" Type="http://schemas.microsoft.com/office/2007/relationships/media" Target="../media/media7.mp4"/><Relationship Id="rId1" Type="http://schemas.openxmlformats.org/officeDocument/2006/relationships/video" Target="NULL" TargetMode="Externa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0.png"/><Relationship Id="rId1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15.png"/><Relationship Id="rId1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13.png"/><Relationship Id="rId2" Type="http://schemas.microsoft.com/office/2007/relationships/media" Target="../media/media7.mp4"/><Relationship Id="rId1" Type="http://schemas.openxmlformats.org/officeDocument/2006/relationships/video" Target="NULL" TargetMode="External"/><Relationship Id="rId6" Type="http://schemas.openxmlformats.org/officeDocument/2006/relationships/image" Target="../media/image12.png"/><Relationship Id="rId11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16.png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E4D6DC-18C1-E7BE-F39A-07055DA9E9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igura a mano libera: forma 22">
            <a:extLst>
              <a:ext uri="{FF2B5EF4-FFF2-40B4-BE49-F238E27FC236}">
                <a16:creationId xmlns:a16="http://schemas.microsoft.com/office/drawing/2014/main" id="{7A24BE39-0101-82AE-B417-31F6434DB6B8}"/>
              </a:ext>
            </a:extLst>
          </p:cNvPr>
          <p:cNvSpPr/>
          <p:nvPr/>
        </p:nvSpPr>
        <p:spPr>
          <a:xfrm>
            <a:off x="-376989" y="7674115"/>
            <a:ext cx="12945978" cy="15778590"/>
          </a:xfrm>
          <a:custGeom>
            <a:avLst/>
            <a:gdLst/>
            <a:ahLst/>
            <a:cxnLst/>
            <a:rect l="l" t="t" r="r" b="b"/>
            <a:pathLst>
              <a:path w="12945978" h="15778590">
                <a:moveTo>
                  <a:pt x="9937451" y="10912759"/>
                </a:moveTo>
                <a:lnTo>
                  <a:pt x="9937451" y="11216368"/>
                </a:lnTo>
                <a:lnTo>
                  <a:pt x="10261152" y="11216368"/>
                </a:lnTo>
                <a:lnTo>
                  <a:pt x="10261152" y="10912759"/>
                </a:lnTo>
                <a:close/>
                <a:moveTo>
                  <a:pt x="7712992" y="10408231"/>
                </a:moveTo>
                <a:lnTo>
                  <a:pt x="7833403" y="10800393"/>
                </a:lnTo>
                <a:lnTo>
                  <a:pt x="7593836" y="10800393"/>
                </a:lnTo>
                <a:close/>
                <a:moveTo>
                  <a:pt x="3866604" y="10362095"/>
                </a:moveTo>
                <a:cubicBezTo>
                  <a:pt x="3937546" y="10362095"/>
                  <a:pt x="3993728" y="10385783"/>
                  <a:pt x="4035152" y="10433160"/>
                </a:cubicBezTo>
                <a:cubicBezTo>
                  <a:pt x="4076576" y="10480537"/>
                  <a:pt x="4097287" y="10555571"/>
                  <a:pt x="4097287" y="10658263"/>
                </a:cubicBezTo>
                <a:cubicBezTo>
                  <a:pt x="4097287" y="10780302"/>
                  <a:pt x="4077444" y="10864886"/>
                  <a:pt x="4037756" y="10912014"/>
                </a:cubicBezTo>
                <a:cubicBezTo>
                  <a:pt x="3998069" y="10959143"/>
                  <a:pt x="3942010" y="10982708"/>
                  <a:pt x="3869580" y="10982708"/>
                </a:cubicBezTo>
                <a:cubicBezTo>
                  <a:pt x="3799135" y="10982708"/>
                  <a:pt x="3743449" y="10958647"/>
                  <a:pt x="3702521" y="10910526"/>
                </a:cubicBezTo>
                <a:cubicBezTo>
                  <a:pt x="3661593" y="10862405"/>
                  <a:pt x="3641129" y="10783278"/>
                  <a:pt x="3641129" y="10673145"/>
                </a:cubicBezTo>
                <a:cubicBezTo>
                  <a:pt x="3641129" y="10562020"/>
                  <a:pt x="3661717" y="10482397"/>
                  <a:pt x="3702893" y="10434276"/>
                </a:cubicBezTo>
                <a:cubicBezTo>
                  <a:pt x="3744069" y="10386155"/>
                  <a:pt x="3798639" y="10362095"/>
                  <a:pt x="3866604" y="10362095"/>
                </a:cubicBezTo>
                <a:close/>
                <a:moveTo>
                  <a:pt x="4956324" y="10345723"/>
                </a:moveTo>
                <a:lnTo>
                  <a:pt x="5104407" y="10345723"/>
                </a:lnTo>
                <a:cubicBezTo>
                  <a:pt x="5165923" y="10345723"/>
                  <a:pt x="5207843" y="10355149"/>
                  <a:pt x="5230167" y="10374001"/>
                </a:cubicBezTo>
                <a:cubicBezTo>
                  <a:pt x="5252491" y="10392852"/>
                  <a:pt x="5263653" y="10419889"/>
                  <a:pt x="5263653" y="10455112"/>
                </a:cubicBezTo>
                <a:cubicBezTo>
                  <a:pt x="5263653" y="10478925"/>
                  <a:pt x="5256584" y="10500009"/>
                  <a:pt x="5242445" y="10518364"/>
                </a:cubicBezTo>
                <a:cubicBezTo>
                  <a:pt x="5228307" y="10536720"/>
                  <a:pt x="5210076" y="10548130"/>
                  <a:pt x="5187751" y="10552595"/>
                </a:cubicBezTo>
                <a:cubicBezTo>
                  <a:pt x="5143599" y="10562516"/>
                  <a:pt x="5113833" y="10567477"/>
                  <a:pt x="5098454" y="10567477"/>
                </a:cubicBezTo>
                <a:lnTo>
                  <a:pt x="4956324" y="10567477"/>
                </a:lnTo>
                <a:close/>
                <a:moveTo>
                  <a:pt x="898673" y="10345723"/>
                </a:moveTo>
                <a:lnTo>
                  <a:pt x="1046757" y="10345723"/>
                </a:lnTo>
                <a:cubicBezTo>
                  <a:pt x="1108273" y="10345723"/>
                  <a:pt x="1150193" y="10355149"/>
                  <a:pt x="1172517" y="10374001"/>
                </a:cubicBezTo>
                <a:cubicBezTo>
                  <a:pt x="1194841" y="10392852"/>
                  <a:pt x="1206003" y="10419889"/>
                  <a:pt x="1206003" y="10455112"/>
                </a:cubicBezTo>
                <a:cubicBezTo>
                  <a:pt x="1206003" y="10478925"/>
                  <a:pt x="1198934" y="10500009"/>
                  <a:pt x="1184795" y="10518364"/>
                </a:cubicBezTo>
                <a:cubicBezTo>
                  <a:pt x="1170657" y="10536720"/>
                  <a:pt x="1152425" y="10548130"/>
                  <a:pt x="1130101" y="10552595"/>
                </a:cubicBezTo>
                <a:cubicBezTo>
                  <a:pt x="1085949" y="10562516"/>
                  <a:pt x="1056183" y="10567477"/>
                  <a:pt x="1040804" y="10567477"/>
                </a:cubicBezTo>
                <a:lnTo>
                  <a:pt x="898673" y="10567477"/>
                </a:lnTo>
                <a:close/>
                <a:moveTo>
                  <a:pt x="11554469" y="10125458"/>
                </a:moveTo>
                <a:lnTo>
                  <a:pt x="11458475" y="10711841"/>
                </a:lnTo>
                <a:lnTo>
                  <a:pt x="11716691" y="10749048"/>
                </a:lnTo>
                <a:cubicBezTo>
                  <a:pt x="11741000" y="10721763"/>
                  <a:pt x="11763325" y="10702911"/>
                  <a:pt x="11783664" y="10692493"/>
                </a:cubicBezTo>
                <a:cubicBezTo>
                  <a:pt x="11810950" y="10678106"/>
                  <a:pt x="11839227" y="10670913"/>
                  <a:pt x="11868496" y="10670913"/>
                </a:cubicBezTo>
                <a:cubicBezTo>
                  <a:pt x="11914633" y="10670913"/>
                  <a:pt x="11951592" y="10686044"/>
                  <a:pt x="11979373" y="10716306"/>
                </a:cubicBezTo>
                <a:cubicBezTo>
                  <a:pt x="12007155" y="10746567"/>
                  <a:pt x="12021045" y="10794192"/>
                  <a:pt x="12021045" y="10859180"/>
                </a:cubicBezTo>
                <a:cubicBezTo>
                  <a:pt x="12021045" y="10922680"/>
                  <a:pt x="12007278" y="10970430"/>
                  <a:pt x="11979745" y="11002428"/>
                </a:cubicBezTo>
                <a:cubicBezTo>
                  <a:pt x="11952212" y="11034426"/>
                  <a:pt x="11917362" y="11050425"/>
                  <a:pt x="11875193" y="11050425"/>
                </a:cubicBezTo>
                <a:cubicBezTo>
                  <a:pt x="11837491" y="11050425"/>
                  <a:pt x="11804997" y="11037650"/>
                  <a:pt x="11777711" y="11012101"/>
                </a:cubicBezTo>
                <a:cubicBezTo>
                  <a:pt x="11750427" y="10986552"/>
                  <a:pt x="11733063" y="10949222"/>
                  <a:pt x="11725621" y="10900108"/>
                </a:cubicBezTo>
                <a:lnTo>
                  <a:pt x="11419035" y="10933595"/>
                </a:lnTo>
                <a:cubicBezTo>
                  <a:pt x="11433918" y="10984692"/>
                  <a:pt x="11452522" y="11027356"/>
                  <a:pt x="11474846" y="11061587"/>
                </a:cubicBezTo>
                <a:cubicBezTo>
                  <a:pt x="11497170" y="11095817"/>
                  <a:pt x="11526316" y="11126451"/>
                  <a:pt x="11562282" y="11153488"/>
                </a:cubicBezTo>
                <a:cubicBezTo>
                  <a:pt x="11598250" y="11180525"/>
                  <a:pt x="11641905" y="11200865"/>
                  <a:pt x="11693251" y="11214508"/>
                </a:cubicBezTo>
                <a:cubicBezTo>
                  <a:pt x="11744597" y="11228150"/>
                  <a:pt x="11806237" y="11234972"/>
                  <a:pt x="11878170" y="11234972"/>
                </a:cubicBezTo>
                <a:cubicBezTo>
                  <a:pt x="11978381" y="11234972"/>
                  <a:pt x="12060609" y="11217856"/>
                  <a:pt x="12124853" y="11183626"/>
                </a:cubicBezTo>
                <a:cubicBezTo>
                  <a:pt x="12189097" y="11149395"/>
                  <a:pt x="12238706" y="11099786"/>
                  <a:pt x="12273681" y="11034798"/>
                </a:cubicBezTo>
                <a:cubicBezTo>
                  <a:pt x="12308655" y="10969809"/>
                  <a:pt x="12326143" y="10902093"/>
                  <a:pt x="12326143" y="10831647"/>
                </a:cubicBezTo>
                <a:cubicBezTo>
                  <a:pt x="12326143" y="10731436"/>
                  <a:pt x="12292161" y="10648341"/>
                  <a:pt x="12224195" y="10582360"/>
                </a:cubicBezTo>
                <a:cubicBezTo>
                  <a:pt x="12156231" y="10516380"/>
                  <a:pt x="12067678" y="10483390"/>
                  <a:pt x="11958537" y="10483390"/>
                </a:cubicBezTo>
                <a:cubicBezTo>
                  <a:pt x="11926291" y="10483390"/>
                  <a:pt x="11893674" y="10487358"/>
                  <a:pt x="11860683" y="10495296"/>
                </a:cubicBezTo>
                <a:cubicBezTo>
                  <a:pt x="11827693" y="10503233"/>
                  <a:pt x="11794331" y="10515140"/>
                  <a:pt x="11760596" y="10531014"/>
                </a:cubicBezTo>
                <a:lnTo>
                  <a:pt x="11786641" y="10367304"/>
                </a:lnTo>
                <a:lnTo>
                  <a:pt x="12274053" y="10367304"/>
                </a:lnTo>
                <a:lnTo>
                  <a:pt x="12274053" y="10125458"/>
                </a:lnTo>
                <a:close/>
                <a:moveTo>
                  <a:pt x="7533282" y="10125458"/>
                </a:moveTo>
                <a:lnTo>
                  <a:pt x="7123260" y="11216368"/>
                </a:lnTo>
                <a:lnTo>
                  <a:pt x="7467449" y="11216368"/>
                </a:lnTo>
                <a:lnTo>
                  <a:pt x="7520620" y="11036286"/>
                </a:lnTo>
                <a:lnTo>
                  <a:pt x="7903329" y="11036286"/>
                </a:lnTo>
                <a:lnTo>
                  <a:pt x="7957907" y="11216368"/>
                </a:lnTo>
                <a:lnTo>
                  <a:pt x="8310909" y="11216368"/>
                </a:lnTo>
                <a:lnTo>
                  <a:pt x="7900980" y="10125458"/>
                </a:lnTo>
                <a:close/>
                <a:moveTo>
                  <a:pt x="5790654" y="10125458"/>
                </a:moveTo>
                <a:lnTo>
                  <a:pt x="5790654" y="11216368"/>
                </a:lnTo>
                <a:lnTo>
                  <a:pt x="6066730" y="11216368"/>
                </a:lnTo>
                <a:lnTo>
                  <a:pt x="6066730" y="10384419"/>
                </a:lnTo>
                <a:lnTo>
                  <a:pt x="6279054" y="11216368"/>
                </a:lnTo>
                <a:lnTo>
                  <a:pt x="6528946" y="11216368"/>
                </a:lnTo>
                <a:lnTo>
                  <a:pt x="6741665" y="10384419"/>
                </a:lnTo>
                <a:lnTo>
                  <a:pt x="6741665" y="11216368"/>
                </a:lnTo>
                <a:lnTo>
                  <a:pt x="7017741" y="11216368"/>
                </a:lnTo>
                <a:lnTo>
                  <a:pt x="7017741" y="10125458"/>
                </a:lnTo>
                <a:lnTo>
                  <a:pt x="6574687" y="10125458"/>
                </a:lnTo>
                <a:lnTo>
                  <a:pt x="6404941" y="10789231"/>
                </a:lnTo>
                <a:lnTo>
                  <a:pt x="6233975" y="10125458"/>
                </a:lnTo>
                <a:close/>
                <a:moveTo>
                  <a:pt x="4617740" y="10125458"/>
                </a:moveTo>
                <a:lnTo>
                  <a:pt x="4617740" y="11216368"/>
                </a:lnTo>
                <a:lnTo>
                  <a:pt x="4956324" y="11216368"/>
                </a:lnTo>
                <a:lnTo>
                  <a:pt x="4956324" y="10773604"/>
                </a:lnTo>
                <a:lnTo>
                  <a:pt x="4986090" y="10773604"/>
                </a:lnTo>
                <a:cubicBezTo>
                  <a:pt x="5016847" y="10773604"/>
                  <a:pt x="5044380" y="10782038"/>
                  <a:pt x="5068689" y="10798905"/>
                </a:cubicBezTo>
                <a:cubicBezTo>
                  <a:pt x="5086548" y="10811804"/>
                  <a:pt x="5106888" y="10839833"/>
                  <a:pt x="5129708" y="10882993"/>
                </a:cubicBezTo>
                <a:lnTo>
                  <a:pt x="5309895" y="11216368"/>
                </a:lnTo>
                <a:lnTo>
                  <a:pt x="5690790" y="11216368"/>
                </a:lnTo>
                <a:lnTo>
                  <a:pt x="5527544" y="10900259"/>
                </a:lnTo>
                <a:cubicBezTo>
                  <a:pt x="5519614" y="10884369"/>
                  <a:pt x="5503875" y="10861775"/>
                  <a:pt x="5480326" y="10832479"/>
                </a:cubicBezTo>
                <a:cubicBezTo>
                  <a:pt x="5456777" y="10803182"/>
                  <a:pt x="5438805" y="10784065"/>
                  <a:pt x="5426411" y="10775128"/>
                </a:cubicBezTo>
                <a:cubicBezTo>
                  <a:pt x="5408063" y="10761725"/>
                  <a:pt x="5378813" y="10748319"/>
                  <a:pt x="5338661" y="10734909"/>
                </a:cubicBezTo>
                <a:cubicBezTo>
                  <a:pt x="5388797" y="10723499"/>
                  <a:pt x="5428260" y="10709112"/>
                  <a:pt x="5457048" y="10691749"/>
                </a:cubicBezTo>
                <a:cubicBezTo>
                  <a:pt x="5502216" y="10664464"/>
                  <a:pt x="5537706" y="10628869"/>
                  <a:pt x="5563518" y="10584965"/>
                </a:cubicBezTo>
                <a:cubicBezTo>
                  <a:pt x="5589331" y="10541060"/>
                  <a:pt x="5602237" y="10488846"/>
                  <a:pt x="5602237" y="10428323"/>
                </a:cubicBezTo>
                <a:cubicBezTo>
                  <a:pt x="5602237" y="10358870"/>
                  <a:pt x="5585371" y="10299959"/>
                  <a:pt x="5551635" y="10251590"/>
                </a:cubicBezTo>
                <a:cubicBezTo>
                  <a:pt x="5517901" y="10203221"/>
                  <a:pt x="5473501" y="10170106"/>
                  <a:pt x="5418434" y="10152247"/>
                </a:cubicBezTo>
                <a:cubicBezTo>
                  <a:pt x="5363368" y="10134388"/>
                  <a:pt x="5283745" y="10125458"/>
                  <a:pt x="5179566" y="10125458"/>
                </a:cubicBezTo>
                <a:close/>
                <a:moveTo>
                  <a:pt x="2328763" y="10125458"/>
                </a:moveTo>
                <a:lnTo>
                  <a:pt x="2328763" y="11216368"/>
                </a:lnTo>
                <a:lnTo>
                  <a:pt x="2667347" y="11216368"/>
                </a:lnTo>
                <a:lnTo>
                  <a:pt x="2667347" y="10770628"/>
                </a:lnTo>
                <a:lnTo>
                  <a:pt x="3090019" y="10770628"/>
                </a:lnTo>
                <a:lnTo>
                  <a:pt x="3090019" y="10550362"/>
                </a:lnTo>
                <a:lnTo>
                  <a:pt x="2667347" y="10550362"/>
                </a:lnTo>
                <a:lnTo>
                  <a:pt x="2667347" y="10359862"/>
                </a:lnTo>
                <a:lnTo>
                  <a:pt x="3162200" y="10359862"/>
                </a:lnTo>
                <a:lnTo>
                  <a:pt x="3162200" y="10125458"/>
                </a:lnTo>
                <a:close/>
                <a:moveTo>
                  <a:pt x="1750119" y="10125458"/>
                </a:moveTo>
                <a:lnTo>
                  <a:pt x="1750119" y="11216368"/>
                </a:lnTo>
                <a:lnTo>
                  <a:pt x="2087959" y="11216368"/>
                </a:lnTo>
                <a:lnTo>
                  <a:pt x="2087959" y="10125458"/>
                </a:lnTo>
                <a:close/>
                <a:moveTo>
                  <a:pt x="560089" y="10125458"/>
                </a:moveTo>
                <a:lnTo>
                  <a:pt x="560089" y="11216368"/>
                </a:lnTo>
                <a:lnTo>
                  <a:pt x="898673" y="11216368"/>
                </a:lnTo>
                <a:lnTo>
                  <a:pt x="898673" y="10773604"/>
                </a:lnTo>
                <a:lnTo>
                  <a:pt x="928439" y="10773604"/>
                </a:lnTo>
                <a:cubicBezTo>
                  <a:pt x="959197" y="10773604"/>
                  <a:pt x="986730" y="10782038"/>
                  <a:pt x="1011039" y="10798905"/>
                </a:cubicBezTo>
                <a:cubicBezTo>
                  <a:pt x="1028898" y="10811804"/>
                  <a:pt x="1049238" y="10839833"/>
                  <a:pt x="1072058" y="10882993"/>
                </a:cubicBezTo>
                <a:lnTo>
                  <a:pt x="1252245" y="11216368"/>
                </a:lnTo>
                <a:lnTo>
                  <a:pt x="1633140" y="11216368"/>
                </a:lnTo>
                <a:lnTo>
                  <a:pt x="1469894" y="10900259"/>
                </a:lnTo>
                <a:cubicBezTo>
                  <a:pt x="1461965" y="10884369"/>
                  <a:pt x="1446225" y="10861775"/>
                  <a:pt x="1422676" y="10832479"/>
                </a:cubicBezTo>
                <a:cubicBezTo>
                  <a:pt x="1399127" y="10803182"/>
                  <a:pt x="1381156" y="10784065"/>
                  <a:pt x="1368761" y="10775128"/>
                </a:cubicBezTo>
                <a:cubicBezTo>
                  <a:pt x="1350413" y="10761725"/>
                  <a:pt x="1321163" y="10748319"/>
                  <a:pt x="1281010" y="10734909"/>
                </a:cubicBezTo>
                <a:cubicBezTo>
                  <a:pt x="1331147" y="10723499"/>
                  <a:pt x="1370610" y="10709112"/>
                  <a:pt x="1399399" y="10691749"/>
                </a:cubicBezTo>
                <a:cubicBezTo>
                  <a:pt x="1444566" y="10664464"/>
                  <a:pt x="1480056" y="10628869"/>
                  <a:pt x="1505869" y="10584965"/>
                </a:cubicBezTo>
                <a:cubicBezTo>
                  <a:pt x="1531681" y="10541060"/>
                  <a:pt x="1544588" y="10488846"/>
                  <a:pt x="1544588" y="10428323"/>
                </a:cubicBezTo>
                <a:cubicBezTo>
                  <a:pt x="1544588" y="10358870"/>
                  <a:pt x="1527720" y="10299959"/>
                  <a:pt x="1493986" y="10251590"/>
                </a:cubicBezTo>
                <a:cubicBezTo>
                  <a:pt x="1460251" y="10203221"/>
                  <a:pt x="1415851" y="10170106"/>
                  <a:pt x="1360784" y="10152247"/>
                </a:cubicBezTo>
                <a:cubicBezTo>
                  <a:pt x="1305718" y="10134388"/>
                  <a:pt x="1226095" y="10125458"/>
                  <a:pt x="1121915" y="10125458"/>
                </a:cubicBezTo>
                <a:close/>
                <a:moveTo>
                  <a:pt x="10848577" y="10106854"/>
                </a:moveTo>
                <a:cubicBezTo>
                  <a:pt x="10816331" y="10175315"/>
                  <a:pt x="10771683" y="10232862"/>
                  <a:pt x="10714632" y="10279495"/>
                </a:cubicBezTo>
                <a:cubicBezTo>
                  <a:pt x="10657581" y="10326128"/>
                  <a:pt x="10577462" y="10366063"/>
                  <a:pt x="10474274" y="10399302"/>
                </a:cubicBezTo>
                <a:lnTo>
                  <a:pt x="10474274" y="10647845"/>
                </a:lnTo>
                <a:cubicBezTo>
                  <a:pt x="10544223" y="10626513"/>
                  <a:pt x="10602391" y="10604188"/>
                  <a:pt x="10648775" y="10580872"/>
                </a:cubicBezTo>
                <a:cubicBezTo>
                  <a:pt x="10695160" y="10557556"/>
                  <a:pt x="10743157" y="10527046"/>
                  <a:pt x="10792766" y="10489343"/>
                </a:cubicBezTo>
                <a:lnTo>
                  <a:pt x="10792766" y="11216368"/>
                </a:lnTo>
                <a:lnTo>
                  <a:pt x="11099352" y="11216368"/>
                </a:lnTo>
                <a:lnTo>
                  <a:pt x="11099352" y="10106854"/>
                </a:lnTo>
                <a:close/>
                <a:moveTo>
                  <a:pt x="9324577" y="10106854"/>
                </a:moveTo>
                <a:cubicBezTo>
                  <a:pt x="9292331" y="10175315"/>
                  <a:pt x="9247683" y="10232862"/>
                  <a:pt x="9190632" y="10279495"/>
                </a:cubicBezTo>
                <a:cubicBezTo>
                  <a:pt x="9133581" y="10326128"/>
                  <a:pt x="9053462" y="10366063"/>
                  <a:pt x="8950274" y="10399302"/>
                </a:cubicBezTo>
                <a:lnTo>
                  <a:pt x="8950274" y="10647845"/>
                </a:lnTo>
                <a:cubicBezTo>
                  <a:pt x="9020223" y="10626513"/>
                  <a:pt x="9078391" y="10604188"/>
                  <a:pt x="9124775" y="10580872"/>
                </a:cubicBezTo>
                <a:cubicBezTo>
                  <a:pt x="9171160" y="10557556"/>
                  <a:pt x="9219157" y="10527046"/>
                  <a:pt x="9268766" y="10489343"/>
                </a:cubicBezTo>
                <a:lnTo>
                  <a:pt x="9268766" y="11216368"/>
                </a:lnTo>
                <a:lnTo>
                  <a:pt x="9575352" y="11216368"/>
                </a:lnTo>
                <a:lnTo>
                  <a:pt x="9575352" y="10106854"/>
                </a:lnTo>
                <a:close/>
                <a:moveTo>
                  <a:pt x="3867348" y="10106854"/>
                </a:moveTo>
                <a:cubicBezTo>
                  <a:pt x="3690243" y="10106854"/>
                  <a:pt x="3552081" y="10156464"/>
                  <a:pt x="3452861" y="10255682"/>
                </a:cubicBezTo>
                <a:cubicBezTo>
                  <a:pt x="3353643" y="10354901"/>
                  <a:pt x="3304034" y="10493559"/>
                  <a:pt x="3304034" y="10671657"/>
                </a:cubicBezTo>
                <a:cubicBezTo>
                  <a:pt x="3304034" y="10799153"/>
                  <a:pt x="3329086" y="10905317"/>
                  <a:pt x="3379192" y="10990149"/>
                </a:cubicBezTo>
                <a:cubicBezTo>
                  <a:pt x="3429297" y="11074981"/>
                  <a:pt x="3494657" y="11136993"/>
                  <a:pt x="3575273" y="11176184"/>
                </a:cubicBezTo>
                <a:cubicBezTo>
                  <a:pt x="3655888" y="11215376"/>
                  <a:pt x="3757711" y="11234972"/>
                  <a:pt x="3880743" y="11234972"/>
                </a:cubicBezTo>
                <a:cubicBezTo>
                  <a:pt x="4001790" y="11234972"/>
                  <a:pt x="4102868" y="11212275"/>
                  <a:pt x="4183980" y="11166883"/>
                </a:cubicBezTo>
                <a:cubicBezTo>
                  <a:pt x="4265091" y="11121490"/>
                  <a:pt x="4327103" y="11057990"/>
                  <a:pt x="4370015" y="10976383"/>
                </a:cubicBezTo>
                <a:cubicBezTo>
                  <a:pt x="4412927" y="10894775"/>
                  <a:pt x="4434383" y="10790224"/>
                  <a:pt x="4434383" y="10662727"/>
                </a:cubicBezTo>
                <a:cubicBezTo>
                  <a:pt x="4434383" y="10487110"/>
                  <a:pt x="4385270" y="10350560"/>
                  <a:pt x="4287044" y="10253078"/>
                </a:cubicBezTo>
                <a:cubicBezTo>
                  <a:pt x="4188817" y="10155596"/>
                  <a:pt x="4048919" y="10106854"/>
                  <a:pt x="3867348" y="10106854"/>
                </a:cubicBezTo>
                <a:close/>
                <a:moveTo>
                  <a:pt x="11342428" y="11"/>
                </a:moveTo>
                <a:cubicBezTo>
                  <a:pt x="11809640" y="598"/>
                  <a:pt x="12324187" y="24743"/>
                  <a:pt x="12894876" y="77381"/>
                </a:cubicBezTo>
                <a:lnTo>
                  <a:pt x="12945978" y="15778590"/>
                </a:lnTo>
                <a:lnTo>
                  <a:pt x="0" y="15778590"/>
                </a:lnTo>
                <a:lnTo>
                  <a:pt x="102206" y="1713675"/>
                </a:lnTo>
                <a:cubicBezTo>
                  <a:pt x="6907005" y="3266503"/>
                  <a:pt x="5829321" y="-6911"/>
                  <a:pt x="11342428" y="11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13352927_3840_2160_25fps (online-video-cutter.com)">
            <a:hlinkClick r:id="" action="ppaction://media"/>
            <a:extLst>
              <a:ext uri="{FF2B5EF4-FFF2-40B4-BE49-F238E27FC236}">
                <a16:creationId xmlns:a16="http://schemas.microsoft.com/office/drawing/2014/main" id="{AC4B87F4-C5C4-96EB-CB64-F71D1C7F9FB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-18190"/>
            <a:ext cx="12192000" cy="6858000"/>
          </a:xfrm>
          <a:prstGeom prst="rect">
            <a:avLst/>
          </a:prstGeom>
        </p:spPr>
      </p:pic>
      <p:sp>
        <p:nvSpPr>
          <p:cNvPr id="9" name="Rectangle 4">
            <a:extLst>
              <a:ext uri="{FF2B5EF4-FFF2-40B4-BE49-F238E27FC236}">
                <a16:creationId xmlns:a16="http://schemas.microsoft.com/office/drawing/2014/main" id="{327B6B04-ACA3-9F0F-A2E4-71C053B242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02249" y="3853221"/>
            <a:ext cx="4304715" cy="941387"/>
          </a:xfrm>
          <a:prstGeom prst="rect">
            <a:avLst/>
          </a:prstGeom>
          <a:noFill/>
        </p:spPr>
        <p:txBody>
          <a:bodyPr/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defRPr sz="1500">
                <a:solidFill>
                  <a:schemeClr val="bg1">
                    <a:lumMod val="50000"/>
                  </a:schemeClr>
                </a:solidFill>
                <a:latin typeface="Frutiger LT 45 Light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defRPr sz="1500">
                <a:solidFill>
                  <a:srgbClr val="0B3066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1500">
                <a:solidFill>
                  <a:srgbClr val="0B3066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1500">
                <a:solidFill>
                  <a:srgbClr val="0B3066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1500">
                <a:solidFill>
                  <a:srgbClr val="0B3066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defRPr sz="1500">
                <a:solidFill>
                  <a:srgbClr val="0B3066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defRPr sz="1500">
                <a:solidFill>
                  <a:srgbClr val="0B3066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defRPr sz="1500">
                <a:solidFill>
                  <a:srgbClr val="0B3066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defRPr sz="1500">
                <a:solidFill>
                  <a:srgbClr val="0B3066"/>
                </a:solidFill>
                <a:latin typeface="+mn-lt"/>
                <a:ea typeface="+mn-ea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utiger LT 45 Light" pitchFamily="34" charset="0"/>
                <a:ea typeface="ＭＳ Ｐゴシック"/>
                <a:cs typeface="+mn-cs"/>
              </a:rPr>
              <a:t>Fabrizio Mocavini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utiger LT 45 Light" pitchFamily="34" charset="0"/>
                <a:ea typeface="ＭＳ Ｐゴシック"/>
                <a:cs typeface="+mn-cs"/>
              </a:rPr>
              <a:t>Ministero dell’Economia e delle Finanze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utiger LT 45 Light" pitchFamily="34" charset="0"/>
                <a:ea typeface="ＭＳ Ｐゴシック"/>
                <a:cs typeface="+mn-cs"/>
              </a:rPr>
              <a:t>Ragioneria Generale dello Stato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utiger LT 45 Light" pitchFamily="34" charset="0"/>
                <a:ea typeface="ＭＳ Ｐゴシック"/>
                <a:cs typeface="+mn-cs"/>
              </a:rPr>
              <a:t>Servizio Studi Dipartimentale</a:t>
            </a:r>
          </a:p>
        </p:txBody>
      </p:sp>
      <p:pic>
        <p:nvPicPr>
          <p:cNvPr id="10" name="Immagine 9" descr="Immagine che contiene Carattere, Elementi grafici, testo, logo&#10;&#10;Descrizione generata automaticamente">
            <a:extLst>
              <a:ext uri="{FF2B5EF4-FFF2-40B4-BE49-F238E27FC236}">
                <a16:creationId xmlns:a16="http://schemas.microsoft.com/office/drawing/2014/main" id="{15CC12D3-9262-96CD-8557-D4775C23AEF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49120" y="2654705"/>
            <a:ext cx="1470940" cy="489365"/>
          </a:xfrm>
          <a:prstGeom prst="rect">
            <a:avLst/>
          </a:prstGeom>
        </p:spPr>
      </p:pic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D20DA94D-0D7C-BF80-6219-0AAEEEBF5985}"/>
              </a:ext>
            </a:extLst>
          </p:cNvPr>
          <p:cNvGraphicFramePr>
            <a:graphicFrameLocks noGrp="1"/>
          </p:cNvGraphicFramePr>
          <p:nvPr/>
        </p:nvGraphicFramePr>
        <p:xfrm>
          <a:off x="0" y="-18190"/>
          <a:ext cx="12191998" cy="68761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1714">
                  <a:extLst>
                    <a:ext uri="{9D8B030D-6E8A-4147-A177-3AD203B41FA5}">
                      <a16:colId xmlns:a16="http://schemas.microsoft.com/office/drawing/2014/main" val="3962608117"/>
                    </a:ext>
                  </a:extLst>
                </a:gridCol>
                <a:gridCol w="1741714">
                  <a:extLst>
                    <a:ext uri="{9D8B030D-6E8A-4147-A177-3AD203B41FA5}">
                      <a16:colId xmlns:a16="http://schemas.microsoft.com/office/drawing/2014/main" val="224790958"/>
                    </a:ext>
                  </a:extLst>
                </a:gridCol>
                <a:gridCol w="1741714">
                  <a:extLst>
                    <a:ext uri="{9D8B030D-6E8A-4147-A177-3AD203B41FA5}">
                      <a16:colId xmlns:a16="http://schemas.microsoft.com/office/drawing/2014/main" val="762209655"/>
                    </a:ext>
                  </a:extLst>
                </a:gridCol>
                <a:gridCol w="1741714">
                  <a:extLst>
                    <a:ext uri="{9D8B030D-6E8A-4147-A177-3AD203B41FA5}">
                      <a16:colId xmlns:a16="http://schemas.microsoft.com/office/drawing/2014/main" val="4141637608"/>
                    </a:ext>
                  </a:extLst>
                </a:gridCol>
                <a:gridCol w="1741714">
                  <a:extLst>
                    <a:ext uri="{9D8B030D-6E8A-4147-A177-3AD203B41FA5}">
                      <a16:colId xmlns:a16="http://schemas.microsoft.com/office/drawing/2014/main" val="4264618545"/>
                    </a:ext>
                  </a:extLst>
                </a:gridCol>
                <a:gridCol w="1741714">
                  <a:extLst>
                    <a:ext uri="{9D8B030D-6E8A-4147-A177-3AD203B41FA5}">
                      <a16:colId xmlns:a16="http://schemas.microsoft.com/office/drawing/2014/main" val="1867952278"/>
                    </a:ext>
                  </a:extLst>
                </a:gridCol>
                <a:gridCol w="1741714">
                  <a:extLst>
                    <a:ext uri="{9D8B030D-6E8A-4147-A177-3AD203B41FA5}">
                      <a16:colId xmlns:a16="http://schemas.microsoft.com/office/drawing/2014/main" val="1191467465"/>
                    </a:ext>
                  </a:extLst>
                </a:gridCol>
              </a:tblGrid>
              <a:tr h="1146031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8476452"/>
                  </a:ext>
                </a:extLst>
              </a:tr>
              <a:tr h="1146031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7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1205723"/>
                  </a:ext>
                </a:extLst>
              </a:tr>
              <a:tr h="1146031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262057"/>
                  </a:ext>
                </a:extLst>
              </a:tr>
              <a:tr h="1146031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4094311"/>
                  </a:ext>
                </a:extLst>
              </a:tr>
              <a:tr h="1146031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7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1435127"/>
                  </a:ext>
                </a:extLst>
              </a:tr>
              <a:tr h="1146031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8107333"/>
                  </a:ext>
                </a:extLst>
              </a:tr>
            </a:tbl>
          </a:graphicData>
        </a:graphic>
      </p:graphicFrame>
      <p:sp>
        <p:nvSpPr>
          <p:cNvPr id="8" name="CasellaDiTesto 7">
            <a:extLst>
              <a:ext uri="{FF2B5EF4-FFF2-40B4-BE49-F238E27FC236}">
                <a16:creationId xmlns:a16="http://schemas.microsoft.com/office/drawing/2014/main" id="{D3C46676-71D5-2B6C-F7E7-D53EF56667F9}"/>
              </a:ext>
            </a:extLst>
          </p:cNvPr>
          <p:cNvSpPr txBox="1"/>
          <p:nvPr/>
        </p:nvSpPr>
        <p:spPr>
          <a:xfrm>
            <a:off x="-2441246" y="3429000"/>
            <a:ext cx="1137148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5400" b="1" dirty="0">
                <a:solidFill>
                  <a:srgbClr val="002060"/>
                </a:solidFill>
                <a:latin typeface="Calibri" panose="020F0502020204030204"/>
              </a:rPr>
              <a:t>del PNRR</a:t>
            </a:r>
            <a:endParaRPr kumimoji="0" lang="it-IT" sz="5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50800" dist="25400" dir="2700000" sx="101000" sy="101000" algn="tl" rotWithShape="0">
                  <a:prstClr val="black">
                    <a:alpha val="52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5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C721CB60-2BE3-BEDC-B1E0-5DCB4769A64F}"/>
              </a:ext>
            </a:extLst>
          </p:cNvPr>
          <p:cNvSpPr txBox="1"/>
          <p:nvPr/>
        </p:nvSpPr>
        <p:spPr>
          <a:xfrm>
            <a:off x="-2209235" y="2096719"/>
            <a:ext cx="1137148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RIFORMA 1.15</a:t>
            </a:r>
          </a:p>
        </p:txBody>
      </p:sp>
      <p:pic>
        <p:nvPicPr>
          <p:cNvPr id="7" name="Immagine 6" descr="Immagine che contiene Carattere, Elementi grafici, testo, logo&#10;&#10;Descrizione generata automaticamente">
            <a:extLst>
              <a:ext uri="{FF2B5EF4-FFF2-40B4-BE49-F238E27FC236}">
                <a16:creationId xmlns:a16="http://schemas.microsoft.com/office/drawing/2014/main" id="{7A236CA3-E96C-93AC-DD60-8BF5F5522C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4500" y="373850"/>
            <a:ext cx="1470940" cy="489365"/>
          </a:xfrm>
          <a:prstGeom prst="rect">
            <a:avLst/>
          </a:prstGeom>
        </p:spPr>
      </p:pic>
      <p:sp>
        <p:nvSpPr>
          <p:cNvPr id="6" name="Rectangle 4">
            <a:extLst>
              <a:ext uri="{FF2B5EF4-FFF2-40B4-BE49-F238E27FC236}">
                <a16:creationId xmlns:a16="http://schemas.microsoft.com/office/drawing/2014/main" id="{0B35F13D-AB56-CA54-DA53-1EEAAA2F22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09895" y="8084826"/>
            <a:ext cx="4304715" cy="941387"/>
          </a:xfrm>
          <a:prstGeom prst="rect">
            <a:avLst/>
          </a:prstGeom>
          <a:noFill/>
        </p:spPr>
        <p:txBody>
          <a:bodyPr/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defRPr sz="1500">
                <a:solidFill>
                  <a:schemeClr val="bg1">
                    <a:lumMod val="50000"/>
                  </a:schemeClr>
                </a:solidFill>
                <a:latin typeface="Frutiger LT 45 Light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defRPr sz="1500">
                <a:solidFill>
                  <a:srgbClr val="0B3066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1500">
                <a:solidFill>
                  <a:srgbClr val="0B3066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1500">
                <a:solidFill>
                  <a:srgbClr val="0B3066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1500">
                <a:solidFill>
                  <a:srgbClr val="0B3066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defRPr sz="1500">
                <a:solidFill>
                  <a:srgbClr val="0B3066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defRPr sz="1500">
                <a:solidFill>
                  <a:srgbClr val="0B3066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defRPr sz="1500">
                <a:solidFill>
                  <a:srgbClr val="0B3066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defRPr sz="1500">
                <a:solidFill>
                  <a:srgbClr val="0B3066"/>
                </a:solidFill>
                <a:latin typeface="+mn-lt"/>
                <a:ea typeface="+mn-ea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utiger LT 45 Light" pitchFamily="34" charset="0"/>
                <a:ea typeface="ＭＳ Ｐゴシック"/>
                <a:cs typeface="+mn-cs"/>
              </a:rPr>
              <a:t>Fabrizio Mocavini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utiger LT 45 Light" pitchFamily="34" charset="0"/>
                <a:ea typeface="ＭＳ Ｐゴシック"/>
                <a:cs typeface="+mn-cs"/>
              </a:rPr>
              <a:t>Ministero dell’Economia e delle Finanze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utiger LT 45 Light" pitchFamily="34" charset="0"/>
                <a:ea typeface="ＭＳ Ｐゴシック"/>
                <a:cs typeface="+mn-cs"/>
              </a:rPr>
              <a:t>Ragioneria Generale dello Stato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utiger LT 45 Light" pitchFamily="34" charset="0"/>
                <a:ea typeface="ＭＳ Ｐゴシック"/>
                <a:cs typeface="+mn-cs"/>
              </a:rPr>
              <a:t>Servizio Studi Dipartimentale</a:t>
            </a:r>
          </a:p>
        </p:txBody>
      </p:sp>
    </p:spTree>
    <p:extLst>
      <p:ext uri="{BB962C8B-B14F-4D97-AF65-F5344CB8AC3E}">
        <p14:creationId xmlns:p14="http://schemas.microsoft.com/office/powerpoint/2010/main" val="3359553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20"/>
    </mc:Choice>
    <mc:Fallback xmlns="">
      <p:transition advClick="0" advTm="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1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1EEC62-E590-E3C8-8724-686F6882AA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tangolo arrotondato 9">
            <a:extLst>
              <a:ext uri="{FF2B5EF4-FFF2-40B4-BE49-F238E27FC236}">
                <a16:creationId xmlns:a16="http://schemas.microsoft.com/office/drawing/2014/main" id="{3DFEEA85-47F6-9AF5-9BBE-CD9A20F3F2C9}"/>
              </a:ext>
            </a:extLst>
          </p:cNvPr>
          <p:cNvSpPr/>
          <p:nvPr/>
        </p:nvSpPr>
        <p:spPr bwMode="auto">
          <a:xfrm>
            <a:off x="5568064" y="1434824"/>
            <a:ext cx="2473325" cy="1150938"/>
          </a:xfrm>
          <a:prstGeom prst="roundRect">
            <a:avLst/>
          </a:prstGeom>
          <a:solidFill>
            <a:srgbClr val="FFFFFF">
              <a:lumMod val="75000"/>
            </a:srgbClr>
          </a:solidFill>
          <a:ln w="19050" cap="flat" cmpd="sng" algn="ctr">
            <a:noFill/>
            <a:prstDash val="solid"/>
          </a:ln>
          <a:effectLst/>
        </p:spPr>
        <p:txBody>
          <a:bodyPr lIns="72000" tIns="0" bIns="0"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ea typeface="ＭＳ Ｐゴシック"/>
                <a:cs typeface="+mn-cs"/>
              </a:rPr>
              <a:t>IPSAS Board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4CF405A7-E878-05C5-9D7C-C49F27C3D8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752" y="2431764"/>
            <a:ext cx="1871662" cy="6556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CasellaDiTesto 3">
            <a:extLst>
              <a:ext uri="{FF2B5EF4-FFF2-40B4-BE49-F238E27FC236}">
                <a16:creationId xmlns:a16="http://schemas.microsoft.com/office/drawing/2014/main" id="{456E51DF-109D-A81A-7F17-2AF7EADDE8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7057" y="3196736"/>
            <a:ext cx="1747962" cy="906700"/>
          </a:xfrm>
          <a:prstGeom prst="rect">
            <a:avLst/>
          </a:prstGeom>
          <a:noFill/>
          <a:ln>
            <a:noFill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altLang="it-IT" sz="2200" b="1" kern="0" dirty="0">
                <a:solidFill>
                  <a:srgbClr val="012B86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PUBLIC SECTOR</a:t>
            </a:r>
          </a:p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altLang="it-IT" sz="2200" b="1" kern="0" dirty="0">
                <a:solidFill>
                  <a:srgbClr val="012B86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 COMMITTEE</a:t>
            </a:r>
            <a:endParaRPr kumimoji="0" lang="it-IT" altLang="it-IT" sz="2200" b="1" u="none" strike="noStrike" kern="0" cap="none" spc="0" normalizeH="0" baseline="0" noProof="0" dirty="0">
              <a:ln>
                <a:noFill/>
              </a:ln>
              <a:solidFill>
                <a:srgbClr val="012B86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+mn-lt"/>
            </a:endParaRP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E8F5F798-B6C5-7357-67ED-EE21FE0CB4A3}"/>
              </a:ext>
            </a:extLst>
          </p:cNvPr>
          <p:cNvSpPr txBox="1"/>
          <p:nvPr/>
        </p:nvSpPr>
        <p:spPr>
          <a:xfrm>
            <a:off x="4029275" y="3881546"/>
            <a:ext cx="5761012" cy="1015663"/>
          </a:xfrm>
          <a:prstGeom prst="rect">
            <a:avLst/>
          </a:prstGeom>
          <a:noFill/>
          <a:ln w="28575">
            <a:solidFill>
              <a:srgbClr val="4272C4"/>
            </a:solidFill>
          </a:ln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sz="2000" kern="0" dirty="0">
                <a:solidFill>
                  <a:schemeClr val="accent1">
                    <a:lumMod val="50000"/>
                  </a:schemeClr>
                </a:solidFill>
                <a:ea typeface="ＭＳ Ｐゴシック"/>
              </a:rPr>
              <a:t>Il PSC ha cambiato il suo ruolo in un </a:t>
            </a:r>
            <a:r>
              <a:rPr lang="it-IT" altLang="it-IT" sz="2000" b="1" kern="0" dirty="0">
                <a:solidFill>
                  <a:schemeClr val="accent1">
                    <a:lumMod val="50000"/>
                  </a:schemeClr>
                </a:solidFill>
                <a:ea typeface="ＭＳ Ｐゴシック"/>
              </a:rPr>
              <a:t>ente di normazione contabile internazionale per il settore pubblico</a:t>
            </a:r>
            <a:r>
              <a:rPr lang="it-IT" altLang="it-IT" sz="2000" kern="0" dirty="0">
                <a:solidFill>
                  <a:schemeClr val="accent1">
                    <a:lumMod val="50000"/>
                  </a:schemeClr>
                </a:solidFill>
                <a:ea typeface="ＭＳ Ｐゴシック"/>
              </a:rPr>
              <a:t> con il lancio del suo </a:t>
            </a:r>
            <a:r>
              <a:rPr lang="it-IT" altLang="it-IT" sz="2000" u="sng" kern="0" dirty="0">
                <a:solidFill>
                  <a:schemeClr val="accent1">
                    <a:lumMod val="50000"/>
                  </a:schemeClr>
                </a:solidFill>
                <a:ea typeface="ＭＳ Ｐゴシック"/>
              </a:rPr>
              <a:t>Programma di standard</a:t>
            </a:r>
            <a:r>
              <a:rPr lang="it-IT" altLang="it-IT" sz="2000" kern="0" dirty="0">
                <a:solidFill>
                  <a:schemeClr val="accent1">
                    <a:lumMod val="50000"/>
                  </a:schemeClr>
                </a:solidFill>
                <a:ea typeface="ＭＳ Ｐゴシック"/>
              </a:rPr>
              <a:t>. </a:t>
            </a:r>
            <a:endParaRPr lang="en-GB" sz="2000" dirty="0">
              <a:solidFill>
                <a:schemeClr val="accent1">
                  <a:lumMod val="50000"/>
                </a:schemeClr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EAD2BF3B-3028-F4BE-05C1-83B767DF67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9275" y="3199219"/>
            <a:ext cx="1107219" cy="684000"/>
          </a:xfrm>
          <a:prstGeom prst="ellipse">
            <a:avLst/>
          </a:prstGeom>
          <a:noFill/>
          <a:ln w="28575">
            <a:solidFill>
              <a:srgbClr val="4272C4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2000" b="1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19</a:t>
            </a:r>
            <a:r>
              <a:rPr lang="it-IT" altLang="it-IT" sz="2000" b="1" kern="0" dirty="0">
                <a:solidFill>
                  <a:srgbClr val="012B86"/>
                </a:solidFill>
                <a:latin typeface="+mn-lt"/>
              </a:rPr>
              <a:t>9</a:t>
            </a:r>
            <a:r>
              <a:rPr kumimoji="0" lang="it-IT" altLang="it-IT" sz="2000" b="1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6</a:t>
            </a:r>
          </a:p>
        </p:txBody>
      </p:sp>
      <p:pic>
        <p:nvPicPr>
          <p:cNvPr id="19" name="Picture 18" descr="D:\Documenti\giulia.crocco\Immagini\immagini ppt\Advisory-Board-Header-NEW.jpg">
            <a:extLst>
              <a:ext uri="{FF2B5EF4-FFF2-40B4-BE49-F238E27FC236}">
                <a16:creationId xmlns:a16="http://schemas.microsoft.com/office/drawing/2014/main" id="{E6A80256-5E2D-6AEC-85B6-A1FE050B03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9FDFF"/>
              </a:clrFrom>
              <a:clrTo>
                <a:srgbClr val="F9FD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33" t="66293" r="20872" b="-85"/>
          <a:stretch>
            <a:fillRect/>
          </a:stretch>
        </p:blipFill>
        <p:spPr bwMode="auto">
          <a:xfrm>
            <a:off x="5601402" y="1805167"/>
            <a:ext cx="2376487" cy="7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Connettore curvo 2">
            <a:extLst>
              <a:ext uri="{FF2B5EF4-FFF2-40B4-BE49-F238E27FC236}">
                <a16:creationId xmlns:a16="http://schemas.microsoft.com/office/drawing/2014/main" id="{1E2AA4E1-A69B-EDA7-EC77-58B92076E9C7}"/>
              </a:ext>
            </a:extLst>
          </p:cNvPr>
          <p:cNvCxnSpPr>
            <a:cxnSpLocks/>
          </p:cNvCxnSpPr>
          <p:nvPr/>
        </p:nvCxnSpPr>
        <p:spPr>
          <a:xfrm flipV="1">
            <a:off x="947057" y="2264229"/>
            <a:ext cx="10570029" cy="1948542"/>
          </a:xfrm>
          <a:prstGeom prst="curvedConnector3">
            <a:avLst>
              <a:gd name="adj1" fmla="val 50000"/>
            </a:avLst>
          </a:prstGeom>
          <a:ln w="444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000">
                  <a:schemeClr val="accent1">
                    <a:lumMod val="45000"/>
                    <a:lumOff val="55000"/>
                  </a:schemeClr>
                </a:gs>
                <a:gs pos="46000">
                  <a:schemeClr val="accent1">
                    <a:lumMod val="7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ttangolo arrotondato 12">
            <a:extLst>
              <a:ext uri="{FF2B5EF4-FFF2-40B4-BE49-F238E27FC236}">
                <a16:creationId xmlns:a16="http://schemas.microsoft.com/office/drawing/2014/main" id="{948F4D71-3D8D-74EC-AA4F-0D8E869DDF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59683" y="614198"/>
            <a:ext cx="1800225" cy="488950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en-US" sz="18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Public </a:t>
            </a:r>
            <a:r>
              <a:rPr kumimoji="0" lang="it-IT" altLang="en-US" sz="18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Interest</a:t>
            </a:r>
            <a:r>
              <a:rPr kumimoji="0" lang="it-IT" altLang="en-US" sz="18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 Committee</a:t>
            </a:r>
          </a:p>
        </p:txBody>
      </p:sp>
      <p:sp>
        <p:nvSpPr>
          <p:cNvPr id="23" name="Rettangolo arrotondato 15">
            <a:extLst>
              <a:ext uri="{FF2B5EF4-FFF2-40B4-BE49-F238E27FC236}">
                <a16:creationId xmlns:a16="http://schemas.microsoft.com/office/drawing/2014/main" id="{85FEDE1D-849D-3040-036E-E6506CAC3B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71839" y="1243799"/>
            <a:ext cx="1800225" cy="468313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8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Consultation</a:t>
            </a:r>
            <a:r>
              <a:rPr kumimoji="0" lang="it-IT" altLang="it-IT" sz="18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 </a:t>
            </a:r>
            <a:r>
              <a:rPr kumimoji="0" lang="it-IT" altLang="it-IT" sz="18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Advisory</a:t>
            </a:r>
            <a:r>
              <a:rPr kumimoji="0" lang="it-IT" altLang="it-IT" sz="18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 Group</a:t>
            </a:r>
          </a:p>
        </p:txBody>
      </p:sp>
      <p:cxnSp>
        <p:nvCxnSpPr>
          <p:cNvPr id="24" name="Connettore 1 25">
            <a:extLst>
              <a:ext uri="{FF2B5EF4-FFF2-40B4-BE49-F238E27FC236}">
                <a16:creationId xmlns:a16="http://schemas.microsoft.com/office/drawing/2014/main" id="{41B76728-6C8F-4D7A-D2E7-9971DFF3BBA9}"/>
              </a:ext>
            </a:extLst>
          </p:cNvPr>
          <p:cNvCxnSpPr>
            <a:cxnSpLocks/>
          </p:cNvCxnSpPr>
          <p:nvPr/>
        </p:nvCxnSpPr>
        <p:spPr bwMode="auto">
          <a:xfrm flipH="1">
            <a:off x="7988208" y="1073304"/>
            <a:ext cx="742950" cy="503237"/>
          </a:xfrm>
          <a:prstGeom prst="line">
            <a:avLst/>
          </a:prstGeom>
          <a:noFill/>
          <a:ln w="19050" cap="flat" cmpd="sng" algn="ctr">
            <a:solidFill>
              <a:srgbClr val="FFFFFF">
                <a:lumMod val="65000"/>
              </a:srgbClr>
            </a:solidFill>
            <a:prstDash val="solid"/>
            <a:round/>
            <a:headEnd type="triangle" w="med" len="med"/>
            <a:tailEnd type="none" w="med" len="med"/>
          </a:ln>
          <a:effectLst/>
        </p:spPr>
      </p:cxnSp>
      <p:cxnSp>
        <p:nvCxnSpPr>
          <p:cNvPr id="25" name="Connettore 1 26">
            <a:extLst>
              <a:ext uri="{FF2B5EF4-FFF2-40B4-BE49-F238E27FC236}">
                <a16:creationId xmlns:a16="http://schemas.microsoft.com/office/drawing/2014/main" id="{4771CAAF-60D3-5F62-DF29-2E365AD445BD}"/>
              </a:ext>
            </a:extLst>
          </p:cNvPr>
          <p:cNvCxnSpPr>
            <a:cxnSpLocks/>
          </p:cNvCxnSpPr>
          <p:nvPr/>
        </p:nvCxnSpPr>
        <p:spPr bwMode="auto">
          <a:xfrm flipV="1">
            <a:off x="8041389" y="1622733"/>
            <a:ext cx="1430450" cy="84157"/>
          </a:xfrm>
          <a:prstGeom prst="line">
            <a:avLst/>
          </a:prstGeom>
          <a:noFill/>
          <a:ln w="19050" cap="flat" cmpd="sng" algn="ctr">
            <a:solidFill>
              <a:srgbClr val="FFFFFF">
                <a:lumMod val="65000"/>
              </a:srgbClr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07D78178-6B4F-6757-34B2-492705AAE2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7428" y="4194990"/>
            <a:ext cx="1107219" cy="720000"/>
          </a:xfrm>
          <a:prstGeom prst="ellipse">
            <a:avLst/>
          </a:prstGeom>
          <a:noFill/>
          <a:ln w="28575">
            <a:solidFill>
              <a:schemeClr val="accent1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2000" b="1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1986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B84AC37C-0193-0B17-E637-421FA71643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24279" y="2567630"/>
            <a:ext cx="1107219" cy="648000"/>
          </a:xfrm>
          <a:prstGeom prst="ellipse">
            <a:avLst/>
          </a:prstGeom>
          <a:noFill/>
          <a:ln w="28575">
            <a:solidFill>
              <a:srgbClr val="BFBFBF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2000" b="1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2004</a:t>
            </a:r>
          </a:p>
        </p:txBody>
      </p:sp>
      <p:sp>
        <p:nvSpPr>
          <p:cNvPr id="29" name="Titolo 3">
            <a:extLst>
              <a:ext uri="{FF2B5EF4-FFF2-40B4-BE49-F238E27FC236}">
                <a16:creationId xmlns:a16="http://schemas.microsoft.com/office/drawing/2014/main" id="{2C1A3007-2C93-6699-EE0A-F1B8E8C739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07044" y="204626"/>
            <a:ext cx="3749578" cy="549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B306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36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n-lt"/>
                <a:ea typeface="ＭＳ Ｐゴシック"/>
                <a:cs typeface="+mj-cs"/>
              </a:rPr>
              <a:t>IPSAS Board storia</a:t>
            </a:r>
          </a:p>
        </p:txBody>
      </p:sp>
    </p:spTree>
    <p:extLst>
      <p:ext uri="{BB962C8B-B14F-4D97-AF65-F5344CB8AC3E}">
        <p14:creationId xmlns:p14="http://schemas.microsoft.com/office/powerpoint/2010/main" val="18749963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5" grpId="0" animBg="1"/>
      <p:bldP spid="16" grpId="0" animBg="1"/>
      <p:bldP spid="22" grpId="0"/>
      <p:bldP spid="23" grpId="0"/>
      <p:bldP spid="1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59A1FF-FEDD-B146-3F6E-6433D615FE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tangolo arrotondato 9">
            <a:extLst>
              <a:ext uri="{FF2B5EF4-FFF2-40B4-BE49-F238E27FC236}">
                <a16:creationId xmlns:a16="http://schemas.microsoft.com/office/drawing/2014/main" id="{6BAFCB42-7D95-391F-7676-943B6036CAB4}"/>
              </a:ext>
            </a:extLst>
          </p:cNvPr>
          <p:cNvSpPr/>
          <p:nvPr/>
        </p:nvSpPr>
        <p:spPr bwMode="auto">
          <a:xfrm>
            <a:off x="1483497" y="1439671"/>
            <a:ext cx="2448000" cy="1188000"/>
          </a:xfrm>
          <a:prstGeom prst="roundRect">
            <a:avLst/>
          </a:prstGeom>
          <a:solidFill>
            <a:srgbClr val="FFFFFF">
              <a:lumMod val="75000"/>
            </a:srgbClr>
          </a:solidFill>
          <a:ln w="19050" cap="flat" cmpd="sng" algn="ctr">
            <a:noFill/>
            <a:prstDash val="solid"/>
          </a:ln>
          <a:effectLst/>
        </p:spPr>
        <p:txBody>
          <a:bodyPr lIns="72000" tIns="0" bIns="0"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ea typeface="ＭＳ Ｐゴシック"/>
                <a:cs typeface="+mn-cs"/>
              </a:rPr>
              <a:t>IPSAS Board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B3E34085-6520-CCB6-145B-5490208BFA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495" y="286379"/>
            <a:ext cx="1871662" cy="6556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CasellaDiTesto 3">
            <a:extLst>
              <a:ext uri="{FF2B5EF4-FFF2-40B4-BE49-F238E27FC236}">
                <a16:creationId xmlns:a16="http://schemas.microsoft.com/office/drawing/2014/main" id="{D17389CC-0E2B-C7A0-6A45-F142AAF1CA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275112" y="3196736"/>
            <a:ext cx="1747962" cy="906700"/>
          </a:xfrm>
          <a:prstGeom prst="rect">
            <a:avLst/>
          </a:prstGeom>
          <a:noFill/>
          <a:ln>
            <a:noFill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altLang="it-IT" sz="2200" b="1" kern="0" dirty="0">
                <a:solidFill>
                  <a:srgbClr val="012B86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PUBLIC SECTOR</a:t>
            </a:r>
          </a:p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altLang="it-IT" sz="2200" b="1" kern="0" dirty="0">
                <a:solidFill>
                  <a:srgbClr val="012B86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 COMMITTEE</a:t>
            </a:r>
            <a:endParaRPr kumimoji="0" lang="it-IT" altLang="it-IT" sz="2200" b="1" u="none" strike="noStrike" kern="0" cap="none" spc="0" normalizeH="0" baseline="0" noProof="0" dirty="0">
              <a:ln>
                <a:noFill/>
              </a:ln>
              <a:solidFill>
                <a:srgbClr val="012B86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+mn-lt"/>
            </a:endParaRP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979C1468-4BD7-0CBB-EC78-F631CC838DD4}"/>
              </a:ext>
            </a:extLst>
          </p:cNvPr>
          <p:cNvSpPr txBox="1"/>
          <p:nvPr/>
        </p:nvSpPr>
        <p:spPr>
          <a:xfrm>
            <a:off x="4029275" y="7430286"/>
            <a:ext cx="5761012" cy="1015663"/>
          </a:xfrm>
          <a:prstGeom prst="rect">
            <a:avLst/>
          </a:prstGeom>
          <a:noFill/>
          <a:ln w="28575">
            <a:solidFill>
              <a:srgbClr val="4272C4"/>
            </a:solidFill>
          </a:ln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sz="2000" kern="0" dirty="0">
                <a:solidFill>
                  <a:schemeClr val="accent1">
                    <a:lumMod val="50000"/>
                  </a:schemeClr>
                </a:solidFill>
                <a:ea typeface="ＭＳ Ｐゴシック"/>
              </a:rPr>
              <a:t>Il PSC ha cambiato il suo ruolo in un </a:t>
            </a:r>
            <a:r>
              <a:rPr lang="it-IT" altLang="it-IT" sz="2000" b="1" kern="0" dirty="0">
                <a:solidFill>
                  <a:schemeClr val="accent1">
                    <a:lumMod val="50000"/>
                  </a:schemeClr>
                </a:solidFill>
                <a:ea typeface="ＭＳ Ｐゴシック"/>
              </a:rPr>
              <a:t>ente di normazione contabile internazionale per il settore pubblico</a:t>
            </a:r>
            <a:r>
              <a:rPr lang="it-IT" altLang="it-IT" sz="2000" kern="0" dirty="0">
                <a:solidFill>
                  <a:schemeClr val="accent1">
                    <a:lumMod val="50000"/>
                  </a:schemeClr>
                </a:solidFill>
                <a:ea typeface="ＭＳ Ｐゴシック"/>
              </a:rPr>
              <a:t> con il lancio del suo </a:t>
            </a:r>
            <a:r>
              <a:rPr lang="it-IT" altLang="it-IT" sz="2000" u="sng" kern="0" dirty="0">
                <a:solidFill>
                  <a:schemeClr val="accent1">
                    <a:lumMod val="50000"/>
                  </a:schemeClr>
                </a:solidFill>
                <a:ea typeface="ＭＳ Ｐゴシック"/>
              </a:rPr>
              <a:t>Programma di standard</a:t>
            </a:r>
            <a:r>
              <a:rPr lang="it-IT" altLang="it-IT" sz="2000" kern="0" dirty="0">
                <a:solidFill>
                  <a:schemeClr val="accent1">
                    <a:lumMod val="50000"/>
                  </a:schemeClr>
                </a:solidFill>
                <a:ea typeface="ＭＳ Ｐゴシック"/>
              </a:rPr>
              <a:t>. </a:t>
            </a:r>
            <a:endParaRPr lang="en-GB" sz="2000" dirty="0">
              <a:solidFill>
                <a:schemeClr val="accent1">
                  <a:lumMod val="50000"/>
                </a:schemeClr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FD4EC923-B6DF-6F75-6513-02CE33B7B1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9275" y="7509958"/>
            <a:ext cx="1107219" cy="684000"/>
          </a:xfrm>
          <a:prstGeom prst="ellipse">
            <a:avLst/>
          </a:prstGeom>
          <a:noFill/>
          <a:ln w="28575">
            <a:solidFill>
              <a:srgbClr val="4272C4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2000" b="1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19</a:t>
            </a:r>
            <a:r>
              <a:rPr lang="it-IT" altLang="it-IT" sz="2000" b="1" kern="0" dirty="0">
                <a:solidFill>
                  <a:srgbClr val="012B86"/>
                </a:solidFill>
                <a:latin typeface="+mn-lt"/>
              </a:rPr>
              <a:t>9</a:t>
            </a:r>
            <a:r>
              <a:rPr kumimoji="0" lang="it-IT" altLang="it-IT" sz="2000" b="1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6</a:t>
            </a:r>
          </a:p>
        </p:txBody>
      </p:sp>
      <p:pic>
        <p:nvPicPr>
          <p:cNvPr id="19" name="Picture 18" descr="D:\Documenti\giulia.crocco\Immagini\immagini ppt\Advisory-Board-Header-NEW.jpg">
            <a:extLst>
              <a:ext uri="{FF2B5EF4-FFF2-40B4-BE49-F238E27FC236}">
                <a16:creationId xmlns:a16="http://schemas.microsoft.com/office/drawing/2014/main" id="{FE080762-75F9-2410-4A26-B48908C88B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9FDFF"/>
              </a:clrFrom>
              <a:clrTo>
                <a:srgbClr val="F9FD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33" t="66293" r="20872" b="-85"/>
          <a:stretch>
            <a:fillRect/>
          </a:stretch>
        </p:blipFill>
        <p:spPr bwMode="auto">
          <a:xfrm>
            <a:off x="1516836" y="1810015"/>
            <a:ext cx="2376487" cy="750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Rettangolo arrotondato 12">
            <a:extLst>
              <a:ext uri="{FF2B5EF4-FFF2-40B4-BE49-F238E27FC236}">
                <a16:creationId xmlns:a16="http://schemas.microsoft.com/office/drawing/2014/main" id="{FC45135B-9F13-601D-A555-AB11BBACF7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4854" y="3429000"/>
            <a:ext cx="1800225" cy="488950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en-US" sz="18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Public </a:t>
            </a:r>
            <a:r>
              <a:rPr kumimoji="0" lang="it-IT" altLang="en-US" sz="18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Interest</a:t>
            </a:r>
            <a:r>
              <a:rPr kumimoji="0" lang="it-IT" altLang="en-US" sz="18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 Committee</a:t>
            </a:r>
          </a:p>
        </p:txBody>
      </p:sp>
      <p:sp>
        <p:nvSpPr>
          <p:cNvPr id="23" name="Rettangolo arrotondato 15">
            <a:extLst>
              <a:ext uri="{FF2B5EF4-FFF2-40B4-BE49-F238E27FC236}">
                <a16:creationId xmlns:a16="http://schemas.microsoft.com/office/drawing/2014/main" id="{930B2E55-594F-82EE-5D72-FC78568E8E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5190" y="3415929"/>
            <a:ext cx="1800225" cy="468313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8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Consultation</a:t>
            </a:r>
            <a:r>
              <a:rPr kumimoji="0" lang="it-IT" altLang="it-IT" sz="18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 </a:t>
            </a:r>
            <a:r>
              <a:rPr kumimoji="0" lang="it-IT" altLang="it-IT" sz="18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Advisory</a:t>
            </a:r>
            <a:r>
              <a:rPr kumimoji="0" lang="it-IT" altLang="it-IT" sz="18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 Group</a:t>
            </a:r>
          </a:p>
        </p:txBody>
      </p:sp>
      <p:cxnSp>
        <p:nvCxnSpPr>
          <p:cNvPr id="24" name="Connettore 1 25">
            <a:extLst>
              <a:ext uri="{FF2B5EF4-FFF2-40B4-BE49-F238E27FC236}">
                <a16:creationId xmlns:a16="http://schemas.microsoft.com/office/drawing/2014/main" id="{8C7C7FEC-982D-B057-B7C3-CDC7498AA359}"/>
              </a:ext>
            </a:extLst>
          </p:cNvPr>
          <p:cNvCxnSpPr>
            <a:cxnSpLocks/>
          </p:cNvCxnSpPr>
          <p:nvPr/>
        </p:nvCxnSpPr>
        <p:spPr bwMode="auto">
          <a:xfrm flipV="1">
            <a:off x="2035629" y="2587889"/>
            <a:ext cx="530896" cy="721368"/>
          </a:xfrm>
          <a:prstGeom prst="line">
            <a:avLst/>
          </a:prstGeom>
          <a:noFill/>
          <a:ln w="19050" cap="flat" cmpd="sng" algn="ctr">
            <a:solidFill>
              <a:srgbClr val="FFFFFF">
                <a:lumMod val="65000"/>
              </a:srgbClr>
            </a:solidFill>
            <a:prstDash val="solid"/>
            <a:round/>
            <a:headEnd type="triangle" w="med" len="med"/>
            <a:tailEnd type="none" w="med" len="med"/>
          </a:ln>
          <a:effectLst/>
        </p:spPr>
      </p:cxnSp>
      <p:cxnSp>
        <p:nvCxnSpPr>
          <p:cNvPr id="25" name="Connettore 1 26">
            <a:extLst>
              <a:ext uri="{FF2B5EF4-FFF2-40B4-BE49-F238E27FC236}">
                <a16:creationId xmlns:a16="http://schemas.microsoft.com/office/drawing/2014/main" id="{EECD769D-291F-D2AC-8B70-1E039133141C}"/>
              </a:ext>
            </a:extLst>
          </p:cNvPr>
          <p:cNvCxnSpPr>
            <a:cxnSpLocks/>
          </p:cNvCxnSpPr>
          <p:nvPr/>
        </p:nvCxnSpPr>
        <p:spPr bwMode="auto">
          <a:xfrm>
            <a:off x="2840997" y="2587889"/>
            <a:ext cx="490032" cy="721368"/>
          </a:xfrm>
          <a:prstGeom prst="line">
            <a:avLst/>
          </a:prstGeom>
          <a:noFill/>
          <a:ln w="19050" cap="flat" cmpd="sng" algn="ctr">
            <a:solidFill>
              <a:srgbClr val="FFFFFF">
                <a:lumMod val="65000"/>
              </a:srgbClr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4BCF8E0F-2570-7225-9A61-BE0C5AAF4D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828722" y="4212771"/>
            <a:ext cx="1107219" cy="720000"/>
          </a:xfrm>
          <a:prstGeom prst="ellipse">
            <a:avLst/>
          </a:prstGeom>
          <a:noFill/>
          <a:ln w="28575">
            <a:solidFill>
              <a:schemeClr val="accent1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2000" b="1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1986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C6695184-CFE6-4E67-C242-447FB083F2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24279" y="-1089967"/>
            <a:ext cx="1107219" cy="648000"/>
          </a:xfrm>
          <a:prstGeom prst="ellipse">
            <a:avLst/>
          </a:prstGeom>
          <a:noFill/>
          <a:ln w="28575">
            <a:solidFill>
              <a:srgbClr val="BFBFBF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2000" b="1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2004</a:t>
            </a:r>
          </a:p>
        </p:txBody>
      </p:sp>
      <p:sp>
        <p:nvSpPr>
          <p:cNvPr id="7" name="CasellaDiTesto 3">
            <a:extLst>
              <a:ext uri="{FF2B5EF4-FFF2-40B4-BE49-F238E27FC236}">
                <a16:creationId xmlns:a16="http://schemas.microsoft.com/office/drawing/2014/main" id="{DA25183E-07C6-1714-8EFE-F0B3690C9A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19626" y="1752877"/>
            <a:ext cx="7041063" cy="1694104"/>
          </a:xfrm>
          <a:prstGeom prst="rect">
            <a:avLst/>
          </a:prstGeom>
          <a:solidFill>
            <a:srgbClr val="FFFFFF"/>
          </a:solidFill>
          <a:ln>
            <a:solidFill>
              <a:srgbClr val="FFFFFF">
                <a:lumMod val="85000"/>
              </a:srgbClr>
            </a:solidFill>
          </a:ln>
        </p:spPr>
        <p:txBody>
          <a:bodyPr wrap="square" lIns="108000" tIns="10800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0" marR="0" lvl="0" indent="0" algn="just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2000" b="0" i="1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n-lt"/>
                <a:ea typeface="ＭＳ Ｐゴシック" pitchFamily="34" charset="-128"/>
              </a:rPr>
              <a:t>“Adoperarsi per l’interesse della collettività, sviluppando principi contabili per il settore pubblico di elevata qualità e favorendo la convergenza di principi nazionali ed internazionali, così da migliorare la qualità e l’uniformità della rendicontazione contabile in ogni parte del mondo”.</a:t>
            </a:r>
          </a:p>
        </p:txBody>
      </p:sp>
      <p:sp>
        <p:nvSpPr>
          <p:cNvPr id="8" name="CasellaDiTesto 3">
            <a:extLst>
              <a:ext uri="{FF2B5EF4-FFF2-40B4-BE49-F238E27FC236}">
                <a16:creationId xmlns:a16="http://schemas.microsoft.com/office/drawing/2014/main" id="{06860CFF-7E6D-8DC2-7CCF-D148F2DD41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35316" y="1583014"/>
            <a:ext cx="1044575" cy="25241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b="1" i="1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Mission</a:t>
            </a:r>
          </a:p>
        </p:txBody>
      </p:sp>
      <p:sp>
        <p:nvSpPr>
          <p:cNvPr id="9" name="Rettangolo arrotondato 77">
            <a:extLst>
              <a:ext uri="{FF2B5EF4-FFF2-40B4-BE49-F238E27FC236}">
                <a16:creationId xmlns:a16="http://schemas.microsoft.com/office/drawing/2014/main" id="{5A0CC8FD-AB2F-B390-5C69-2AAFA7E071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65948" y="3928416"/>
            <a:ext cx="4524252" cy="1422679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solidFill>
              <a:srgbClr val="FFFFFF">
                <a:lumMod val="85000"/>
              </a:srgbClr>
            </a:solidFill>
          </a:ln>
        </p:spPr>
        <p:txBody>
          <a:bodyPr wrap="square" lIns="108000" tIns="144000">
            <a:spAutoFit/>
          </a:bodyPr>
          <a:lstStyle/>
          <a:p>
            <a:pPr marL="180975" marR="0" lvl="0" indent="-180975" algn="just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altLang="it-IT" sz="2000" b="0" i="1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ea typeface="ＭＳ Ｐゴシック" panose="020B0600070205080204" pitchFamily="34" charset="-128"/>
              </a:rPr>
              <a:t>Standard Setter;</a:t>
            </a:r>
          </a:p>
          <a:p>
            <a:pPr marL="180975" marR="0" lvl="0" indent="-180975" algn="just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altLang="it-IT" sz="2000" b="0" i="1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ea typeface="ＭＳ Ｐゴシック" panose="020B0600070205080204" pitchFamily="34" charset="-128"/>
              </a:rPr>
              <a:t>Auditor privati e pubblici;</a:t>
            </a:r>
          </a:p>
          <a:p>
            <a:pPr marL="180975" marR="0" lvl="0" indent="-180975" algn="just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altLang="it-IT" sz="2000" b="0" i="1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ea typeface="ＭＳ Ｐゴシック" panose="020B0600070205080204" pitchFamily="34" charset="-128"/>
              </a:rPr>
              <a:t>Rappresentanti professione contabile;</a:t>
            </a:r>
          </a:p>
          <a:p>
            <a:pPr marL="180975" marR="0" lvl="0" indent="-180975" algn="just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altLang="it-IT" sz="2000" b="0" i="1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ea typeface="ＭＳ Ｐゴシック" panose="020B0600070205080204" pitchFamily="34" charset="-128"/>
              </a:rPr>
              <a:t>Docenti universitari, ecc.</a:t>
            </a:r>
          </a:p>
        </p:txBody>
      </p:sp>
      <p:sp>
        <p:nvSpPr>
          <p:cNvPr id="13" name="CasellaDiTesto 3">
            <a:extLst>
              <a:ext uri="{FF2B5EF4-FFF2-40B4-BE49-F238E27FC236}">
                <a16:creationId xmlns:a16="http://schemas.microsoft.com/office/drawing/2014/main" id="{94EE2E56-FA42-A7F2-5BD5-4F63879754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53273" y="3801416"/>
            <a:ext cx="1619250" cy="254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b="1" i="1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Composizione</a:t>
            </a:r>
          </a:p>
        </p:txBody>
      </p:sp>
      <p:sp>
        <p:nvSpPr>
          <p:cNvPr id="14" name="Titolo 3">
            <a:extLst>
              <a:ext uri="{FF2B5EF4-FFF2-40B4-BE49-F238E27FC236}">
                <a16:creationId xmlns:a16="http://schemas.microsoft.com/office/drawing/2014/main" id="{EB19CD7C-3C32-B183-34BA-5EC843078A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07044" y="204626"/>
            <a:ext cx="3749578" cy="549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B306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36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n-lt"/>
                <a:ea typeface="ＭＳ Ｐゴシック"/>
                <a:cs typeface="+mj-cs"/>
              </a:rPr>
              <a:t>IPSAS Board storia</a:t>
            </a:r>
          </a:p>
        </p:txBody>
      </p:sp>
    </p:spTree>
    <p:extLst>
      <p:ext uri="{BB962C8B-B14F-4D97-AF65-F5344CB8AC3E}">
        <p14:creationId xmlns:p14="http://schemas.microsoft.com/office/powerpoint/2010/main" val="12923696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8C25B9-225F-7940-B624-A372590674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16953740-hd_1920_1080_25fps (1) (online-video-cutter.com)">
            <a:hlinkClick r:id="" action="ppaction://media"/>
            <a:extLst>
              <a:ext uri="{FF2B5EF4-FFF2-40B4-BE49-F238E27FC236}">
                <a16:creationId xmlns:a16="http://schemas.microsoft.com/office/drawing/2014/main" id="{E3FEDA1B-EAC6-D91E-80D1-9E60BF8C8BE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b="26832"/>
          <a:stretch/>
        </p:blipFill>
        <p:spPr>
          <a:xfrm>
            <a:off x="6556005" y="-115010"/>
            <a:ext cx="12192000" cy="6280030"/>
          </a:xfrm>
          <a:prstGeom prst="rect">
            <a:avLst/>
          </a:prstGeom>
        </p:spPr>
      </p:pic>
      <p:sp>
        <p:nvSpPr>
          <p:cNvPr id="21" name="Rettangolo 20">
            <a:extLst>
              <a:ext uri="{FF2B5EF4-FFF2-40B4-BE49-F238E27FC236}">
                <a16:creationId xmlns:a16="http://schemas.microsoft.com/office/drawing/2014/main" id="{3F924006-51EC-4DF4-A6D3-71AE948DCDF4}"/>
              </a:ext>
            </a:extLst>
          </p:cNvPr>
          <p:cNvSpPr/>
          <p:nvPr/>
        </p:nvSpPr>
        <p:spPr>
          <a:xfrm>
            <a:off x="3368040" y="-115010"/>
            <a:ext cx="8961120" cy="62541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Figura a mano libera: forma 25">
            <a:extLst>
              <a:ext uri="{FF2B5EF4-FFF2-40B4-BE49-F238E27FC236}">
                <a16:creationId xmlns:a16="http://schemas.microsoft.com/office/drawing/2014/main" id="{F9AD0012-50BE-B4DB-7975-65934871686C}"/>
              </a:ext>
            </a:extLst>
          </p:cNvPr>
          <p:cNvSpPr/>
          <p:nvPr/>
        </p:nvSpPr>
        <p:spPr>
          <a:xfrm>
            <a:off x="3574624" y="-247650"/>
            <a:ext cx="9601200" cy="6438527"/>
          </a:xfrm>
          <a:custGeom>
            <a:avLst/>
            <a:gdLst>
              <a:gd name="connsiteX0" fmla="*/ 4380480 w 9601200"/>
              <a:gd name="connsiteY0" fmla="*/ 5544897 h 6279271"/>
              <a:gd name="connsiteX1" fmla="*/ 4020480 w 9601200"/>
              <a:gd name="connsiteY1" fmla="*/ 5904897 h 6279271"/>
              <a:gd name="connsiteX2" fmla="*/ 4380480 w 9601200"/>
              <a:gd name="connsiteY2" fmla="*/ 6264897 h 6279271"/>
              <a:gd name="connsiteX3" fmla="*/ 4740480 w 9601200"/>
              <a:gd name="connsiteY3" fmla="*/ 5904897 h 6279271"/>
              <a:gd name="connsiteX4" fmla="*/ 4380480 w 9601200"/>
              <a:gd name="connsiteY4" fmla="*/ 5544897 h 6279271"/>
              <a:gd name="connsiteX5" fmla="*/ 5180080 w 9601200"/>
              <a:gd name="connsiteY5" fmla="*/ 4881097 h 6279271"/>
              <a:gd name="connsiteX6" fmla="*/ 4640080 w 9601200"/>
              <a:gd name="connsiteY6" fmla="*/ 5421097 h 6279271"/>
              <a:gd name="connsiteX7" fmla="*/ 5180080 w 9601200"/>
              <a:gd name="connsiteY7" fmla="*/ 5961097 h 6279271"/>
              <a:gd name="connsiteX8" fmla="*/ 5720080 w 9601200"/>
              <a:gd name="connsiteY8" fmla="*/ 5421097 h 6279271"/>
              <a:gd name="connsiteX9" fmla="*/ 5180080 w 9601200"/>
              <a:gd name="connsiteY9" fmla="*/ 4881097 h 6279271"/>
              <a:gd name="connsiteX10" fmla="*/ 6630080 w 9601200"/>
              <a:gd name="connsiteY10" fmla="*/ 3110171 h 6279271"/>
              <a:gd name="connsiteX11" fmla="*/ 5730080 w 9601200"/>
              <a:gd name="connsiteY11" fmla="*/ 4010171 h 6279271"/>
              <a:gd name="connsiteX12" fmla="*/ 5818830 w 9601200"/>
              <a:gd name="connsiteY12" fmla="*/ 4400358 h 6279271"/>
              <a:gd name="connsiteX13" fmla="*/ 5835072 w 9601200"/>
              <a:gd name="connsiteY13" fmla="*/ 4428616 h 6279271"/>
              <a:gd name="connsiteX14" fmla="*/ 5798923 w 9601200"/>
              <a:gd name="connsiteY14" fmla="*/ 4448236 h 6279271"/>
              <a:gd name="connsiteX15" fmla="*/ 5640203 w 9601200"/>
              <a:gd name="connsiteY15" fmla="*/ 4746754 h 6279271"/>
              <a:gd name="connsiteX16" fmla="*/ 6000203 w 9601200"/>
              <a:gd name="connsiteY16" fmla="*/ 5106754 h 6279271"/>
              <a:gd name="connsiteX17" fmla="*/ 6072756 w 9601200"/>
              <a:gd name="connsiteY17" fmla="*/ 5099440 h 6279271"/>
              <a:gd name="connsiteX18" fmla="*/ 6119963 w 9601200"/>
              <a:gd name="connsiteY18" fmla="*/ 5084787 h 6279271"/>
              <a:gd name="connsiteX19" fmla="*/ 6091051 w 9601200"/>
              <a:gd name="connsiteY19" fmla="*/ 5177925 h 6279271"/>
              <a:gd name="connsiteX20" fmla="*/ 6080080 w 9601200"/>
              <a:gd name="connsiteY20" fmla="*/ 5286754 h 6279271"/>
              <a:gd name="connsiteX21" fmla="*/ 6620080 w 9601200"/>
              <a:gd name="connsiteY21" fmla="*/ 5826754 h 6279271"/>
              <a:gd name="connsiteX22" fmla="*/ 7160080 w 9601200"/>
              <a:gd name="connsiteY22" fmla="*/ 5286754 h 6279271"/>
              <a:gd name="connsiteX23" fmla="*/ 7001918 w 9601200"/>
              <a:gd name="connsiteY23" fmla="*/ 4904917 h 6279271"/>
              <a:gd name="connsiteX24" fmla="*/ 6940337 w 9601200"/>
              <a:gd name="connsiteY24" fmla="*/ 4854108 h 6279271"/>
              <a:gd name="connsiteX25" fmla="*/ 6980401 w 9601200"/>
              <a:gd name="connsiteY25" fmla="*/ 4839445 h 6279271"/>
              <a:gd name="connsiteX26" fmla="*/ 7014579 w 9601200"/>
              <a:gd name="connsiteY26" fmla="*/ 4821948 h 6279271"/>
              <a:gd name="connsiteX27" fmla="*/ 7030963 w 9601200"/>
              <a:gd name="connsiteY27" fmla="*/ 4841806 h 6279271"/>
              <a:gd name="connsiteX28" fmla="*/ 7540080 w 9601200"/>
              <a:gd name="connsiteY28" fmla="*/ 5052689 h 6279271"/>
              <a:gd name="connsiteX29" fmla="*/ 8260080 w 9601200"/>
              <a:gd name="connsiteY29" fmla="*/ 4332689 h 6279271"/>
              <a:gd name="connsiteX30" fmla="*/ 7540080 w 9601200"/>
              <a:gd name="connsiteY30" fmla="*/ 3612689 h 6279271"/>
              <a:gd name="connsiteX31" fmla="*/ 7466464 w 9601200"/>
              <a:gd name="connsiteY31" fmla="*/ 3616406 h 6279271"/>
              <a:gd name="connsiteX32" fmla="*/ 7438121 w 9601200"/>
              <a:gd name="connsiteY32" fmla="*/ 3620732 h 6279271"/>
              <a:gd name="connsiteX33" fmla="*/ 7376374 w 9601200"/>
              <a:gd name="connsiteY33" fmla="*/ 3506973 h 6279271"/>
              <a:gd name="connsiteX34" fmla="*/ 6630080 w 9601200"/>
              <a:gd name="connsiteY34" fmla="*/ 3110171 h 6279271"/>
              <a:gd name="connsiteX35" fmla="*/ 6810080 w 9601200"/>
              <a:gd name="connsiteY35" fmla="*/ 1130198 h 6279271"/>
              <a:gd name="connsiteX36" fmla="*/ 6213045 w 9601200"/>
              <a:gd name="connsiteY36" fmla="*/ 1447639 h 6279271"/>
              <a:gd name="connsiteX37" fmla="*/ 6149454 w 9601200"/>
              <a:gd name="connsiteY37" fmla="*/ 1564796 h 6279271"/>
              <a:gd name="connsiteX38" fmla="*/ 6116330 w 9601200"/>
              <a:gd name="connsiteY38" fmla="*/ 1561457 h 6279271"/>
              <a:gd name="connsiteX39" fmla="*/ 5756330 w 9601200"/>
              <a:gd name="connsiteY39" fmla="*/ 1921457 h 6279271"/>
              <a:gd name="connsiteX40" fmla="*/ 6116330 w 9601200"/>
              <a:gd name="connsiteY40" fmla="*/ 2281457 h 6279271"/>
              <a:gd name="connsiteX41" fmla="*/ 6188883 w 9601200"/>
              <a:gd name="connsiteY41" fmla="*/ 2274143 h 6279271"/>
              <a:gd name="connsiteX42" fmla="*/ 6222166 w 9601200"/>
              <a:gd name="connsiteY42" fmla="*/ 2263811 h 6279271"/>
              <a:gd name="connsiteX43" fmla="*/ 6300963 w 9601200"/>
              <a:gd name="connsiteY43" fmla="*/ 2359315 h 6279271"/>
              <a:gd name="connsiteX44" fmla="*/ 6810080 w 9601200"/>
              <a:gd name="connsiteY44" fmla="*/ 2570197 h 6279271"/>
              <a:gd name="connsiteX45" fmla="*/ 6955185 w 9601200"/>
              <a:gd name="connsiteY45" fmla="*/ 2555570 h 6279271"/>
              <a:gd name="connsiteX46" fmla="*/ 6987360 w 9601200"/>
              <a:gd name="connsiteY46" fmla="*/ 2545582 h 6279271"/>
              <a:gd name="connsiteX47" fmla="*/ 6992916 w 9601200"/>
              <a:gd name="connsiteY47" fmla="*/ 2563480 h 6279271"/>
              <a:gd name="connsiteX48" fmla="*/ 7280288 w 9601200"/>
              <a:gd name="connsiteY48" fmla="*/ 2850852 h 6279271"/>
              <a:gd name="connsiteX49" fmla="*/ 7370225 w 9601200"/>
              <a:gd name="connsiteY49" fmla="*/ 2878770 h 6279271"/>
              <a:gd name="connsiteX50" fmla="*/ 7356871 w 9601200"/>
              <a:gd name="connsiteY50" fmla="*/ 2903374 h 6279271"/>
              <a:gd name="connsiteX51" fmla="*/ 7328580 w 9601200"/>
              <a:gd name="connsiteY51" fmla="*/ 3043502 h 6279271"/>
              <a:gd name="connsiteX52" fmla="*/ 7688580 w 9601200"/>
              <a:gd name="connsiteY52" fmla="*/ 3403502 h 6279271"/>
              <a:gd name="connsiteX53" fmla="*/ 8048580 w 9601200"/>
              <a:gd name="connsiteY53" fmla="*/ 3043502 h 6279271"/>
              <a:gd name="connsiteX54" fmla="*/ 7889860 w 9601200"/>
              <a:gd name="connsiteY54" fmla="*/ 2744985 h 6279271"/>
              <a:gd name="connsiteX55" fmla="*/ 7872070 w 9601200"/>
              <a:gd name="connsiteY55" fmla="*/ 2735329 h 6279271"/>
              <a:gd name="connsiteX56" fmla="*/ 7872318 w 9601200"/>
              <a:gd name="connsiteY56" fmla="*/ 2735125 h 6279271"/>
              <a:gd name="connsiteX57" fmla="*/ 8030480 w 9601200"/>
              <a:gd name="connsiteY57" fmla="*/ 2353287 h 6279271"/>
              <a:gd name="connsiteX58" fmla="*/ 7599309 w 9601200"/>
              <a:gd name="connsiteY58" fmla="*/ 1824258 h 6279271"/>
              <a:gd name="connsiteX59" fmla="*/ 7526727 w 9601200"/>
              <a:gd name="connsiteY59" fmla="*/ 1816942 h 6279271"/>
              <a:gd name="connsiteX60" fmla="*/ 7515452 w 9601200"/>
              <a:gd name="connsiteY60" fmla="*/ 1705093 h 6279271"/>
              <a:gd name="connsiteX61" fmla="*/ 6810080 w 9601200"/>
              <a:gd name="connsiteY61" fmla="*/ 1130198 h 6279271"/>
              <a:gd name="connsiteX62" fmla="*/ 6080080 w 9601200"/>
              <a:gd name="connsiteY62" fmla="*/ 313363 h 6279271"/>
              <a:gd name="connsiteX63" fmla="*/ 5720080 w 9601200"/>
              <a:gd name="connsiteY63" fmla="*/ 673363 h 6279271"/>
              <a:gd name="connsiteX64" fmla="*/ 6080080 w 9601200"/>
              <a:gd name="connsiteY64" fmla="*/ 1033363 h 6279271"/>
              <a:gd name="connsiteX65" fmla="*/ 6440080 w 9601200"/>
              <a:gd name="connsiteY65" fmla="*/ 673363 h 6279271"/>
              <a:gd name="connsiteX66" fmla="*/ 6080080 w 9601200"/>
              <a:gd name="connsiteY66" fmla="*/ 313363 h 6279271"/>
              <a:gd name="connsiteX67" fmla="*/ 7192780 w 9601200"/>
              <a:gd name="connsiteY67" fmla="*/ 25098 h 6279271"/>
              <a:gd name="connsiteX68" fmla="*/ 6652780 w 9601200"/>
              <a:gd name="connsiteY68" fmla="*/ 565098 h 6279271"/>
              <a:gd name="connsiteX69" fmla="*/ 7192780 w 9601200"/>
              <a:gd name="connsiteY69" fmla="*/ 1105098 h 6279271"/>
              <a:gd name="connsiteX70" fmla="*/ 7732780 w 9601200"/>
              <a:gd name="connsiteY70" fmla="*/ 565098 h 6279271"/>
              <a:gd name="connsiteX71" fmla="*/ 7192780 w 9601200"/>
              <a:gd name="connsiteY71" fmla="*/ 25098 h 6279271"/>
              <a:gd name="connsiteX72" fmla="*/ 4705280 w 9601200"/>
              <a:gd name="connsiteY72" fmla="*/ 10539 h 6279271"/>
              <a:gd name="connsiteX73" fmla="*/ 3805280 w 9601200"/>
              <a:gd name="connsiteY73" fmla="*/ 910539 h 6279271"/>
              <a:gd name="connsiteX74" fmla="*/ 4705280 w 9601200"/>
              <a:gd name="connsiteY74" fmla="*/ 1810540 h 6279271"/>
              <a:gd name="connsiteX75" fmla="*/ 5605280 w 9601200"/>
              <a:gd name="connsiteY75" fmla="*/ 910539 h 6279271"/>
              <a:gd name="connsiteX76" fmla="*/ 4705280 w 9601200"/>
              <a:gd name="connsiteY76" fmla="*/ 10539 h 6279271"/>
              <a:gd name="connsiteX77" fmla="*/ 0 w 9601200"/>
              <a:gd name="connsiteY77" fmla="*/ 0 h 6279271"/>
              <a:gd name="connsiteX78" fmla="*/ 6282380 w 9601200"/>
              <a:gd name="connsiteY78" fmla="*/ 0 h 6279271"/>
              <a:gd name="connsiteX79" fmla="*/ 6263201 w 9601200"/>
              <a:gd name="connsiteY79" fmla="*/ 12931 h 6279271"/>
              <a:gd name="connsiteX80" fmla="*/ 6210480 w 9601200"/>
              <a:gd name="connsiteY80" fmla="*/ 140210 h 6279271"/>
              <a:gd name="connsiteX81" fmla="*/ 6390480 w 9601200"/>
              <a:gd name="connsiteY81" fmla="*/ 320210 h 6279271"/>
              <a:gd name="connsiteX82" fmla="*/ 6570480 w 9601200"/>
              <a:gd name="connsiteY82" fmla="*/ 140210 h 6279271"/>
              <a:gd name="connsiteX83" fmla="*/ 6517759 w 9601200"/>
              <a:gd name="connsiteY83" fmla="*/ 12931 h 6279271"/>
              <a:gd name="connsiteX84" fmla="*/ 6498580 w 9601200"/>
              <a:gd name="connsiteY84" fmla="*/ 0 h 6279271"/>
              <a:gd name="connsiteX85" fmla="*/ 9601200 w 9601200"/>
              <a:gd name="connsiteY85" fmla="*/ 0 h 6279271"/>
              <a:gd name="connsiteX86" fmla="*/ 9601200 w 9601200"/>
              <a:gd name="connsiteY86" fmla="*/ 6279271 h 6279271"/>
              <a:gd name="connsiteX87" fmla="*/ 0 w 9601200"/>
              <a:gd name="connsiteY87" fmla="*/ 6279271 h 6279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9601200" h="6279271">
                <a:moveTo>
                  <a:pt x="4380480" y="5544897"/>
                </a:moveTo>
                <a:cubicBezTo>
                  <a:pt x="4181657" y="5544897"/>
                  <a:pt x="4020480" y="5706074"/>
                  <a:pt x="4020480" y="5904897"/>
                </a:cubicBezTo>
                <a:cubicBezTo>
                  <a:pt x="4020480" y="6103720"/>
                  <a:pt x="4181657" y="6264897"/>
                  <a:pt x="4380480" y="6264897"/>
                </a:cubicBezTo>
                <a:cubicBezTo>
                  <a:pt x="4579303" y="6264897"/>
                  <a:pt x="4740480" y="6103720"/>
                  <a:pt x="4740480" y="5904897"/>
                </a:cubicBezTo>
                <a:cubicBezTo>
                  <a:pt x="4740480" y="5706074"/>
                  <a:pt x="4579303" y="5544897"/>
                  <a:pt x="4380480" y="5544897"/>
                </a:cubicBezTo>
                <a:close/>
                <a:moveTo>
                  <a:pt x="5180080" y="4881097"/>
                </a:moveTo>
                <a:cubicBezTo>
                  <a:pt x="4881846" y="4881097"/>
                  <a:pt x="4640080" y="5122863"/>
                  <a:pt x="4640080" y="5421097"/>
                </a:cubicBezTo>
                <a:cubicBezTo>
                  <a:pt x="4640080" y="5719331"/>
                  <a:pt x="4881846" y="5961097"/>
                  <a:pt x="5180080" y="5961097"/>
                </a:cubicBezTo>
                <a:cubicBezTo>
                  <a:pt x="5478314" y="5961097"/>
                  <a:pt x="5720080" y="5719331"/>
                  <a:pt x="5720080" y="5421097"/>
                </a:cubicBezTo>
                <a:cubicBezTo>
                  <a:pt x="5720080" y="5122863"/>
                  <a:pt x="5478314" y="4881097"/>
                  <a:pt x="5180080" y="4881097"/>
                </a:cubicBezTo>
                <a:close/>
                <a:moveTo>
                  <a:pt x="6630080" y="3110171"/>
                </a:moveTo>
                <a:cubicBezTo>
                  <a:pt x="6133024" y="3110171"/>
                  <a:pt x="5730080" y="3513115"/>
                  <a:pt x="5730080" y="4010171"/>
                </a:cubicBezTo>
                <a:cubicBezTo>
                  <a:pt x="5730080" y="4149968"/>
                  <a:pt x="5761953" y="4282321"/>
                  <a:pt x="5818830" y="4400358"/>
                </a:cubicBezTo>
                <a:lnTo>
                  <a:pt x="5835072" y="4428616"/>
                </a:lnTo>
                <a:lnTo>
                  <a:pt x="5798923" y="4448236"/>
                </a:lnTo>
                <a:cubicBezTo>
                  <a:pt x="5703163" y="4512931"/>
                  <a:pt x="5640203" y="4622490"/>
                  <a:pt x="5640203" y="4746754"/>
                </a:cubicBezTo>
                <a:cubicBezTo>
                  <a:pt x="5640203" y="4945577"/>
                  <a:pt x="5801380" y="5106754"/>
                  <a:pt x="6000203" y="5106754"/>
                </a:cubicBezTo>
                <a:cubicBezTo>
                  <a:pt x="6025056" y="5106754"/>
                  <a:pt x="6049321" y="5104236"/>
                  <a:pt x="6072756" y="5099440"/>
                </a:cubicBezTo>
                <a:lnTo>
                  <a:pt x="6119963" y="5084787"/>
                </a:lnTo>
                <a:lnTo>
                  <a:pt x="6091051" y="5177925"/>
                </a:lnTo>
                <a:cubicBezTo>
                  <a:pt x="6083858" y="5213078"/>
                  <a:pt x="6080080" y="5249475"/>
                  <a:pt x="6080080" y="5286754"/>
                </a:cubicBezTo>
                <a:cubicBezTo>
                  <a:pt x="6080080" y="5584988"/>
                  <a:pt x="6321846" y="5826754"/>
                  <a:pt x="6620080" y="5826754"/>
                </a:cubicBezTo>
                <a:cubicBezTo>
                  <a:pt x="6918314" y="5826754"/>
                  <a:pt x="7160080" y="5584988"/>
                  <a:pt x="7160080" y="5286754"/>
                </a:cubicBezTo>
                <a:cubicBezTo>
                  <a:pt x="7160080" y="5137637"/>
                  <a:pt x="7099639" y="5002637"/>
                  <a:pt x="7001918" y="4904917"/>
                </a:cubicBezTo>
                <a:lnTo>
                  <a:pt x="6940337" y="4854108"/>
                </a:lnTo>
                <a:lnTo>
                  <a:pt x="6980401" y="4839445"/>
                </a:lnTo>
                <a:lnTo>
                  <a:pt x="7014579" y="4821948"/>
                </a:lnTo>
                <a:lnTo>
                  <a:pt x="7030963" y="4841806"/>
                </a:lnTo>
                <a:cubicBezTo>
                  <a:pt x="7161258" y="4972100"/>
                  <a:pt x="7341258" y="5052689"/>
                  <a:pt x="7540080" y="5052689"/>
                </a:cubicBezTo>
                <a:cubicBezTo>
                  <a:pt x="7937725" y="5052689"/>
                  <a:pt x="8260080" y="4730334"/>
                  <a:pt x="8260080" y="4332689"/>
                </a:cubicBezTo>
                <a:cubicBezTo>
                  <a:pt x="8260080" y="3935044"/>
                  <a:pt x="7937725" y="3612689"/>
                  <a:pt x="7540080" y="3612689"/>
                </a:cubicBezTo>
                <a:cubicBezTo>
                  <a:pt x="7515227" y="3612689"/>
                  <a:pt x="7490668" y="3613948"/>
                  <a:pt x="7466464" y="3616406"/>
                </a:cubicBezTo>
                <a:lnTo>
                  <a:pt x="7438121" y="3620732"/>
                </a:lnTo>
                <a:lnTo>
                  <a:pt x="7376374" y="3506973"/>
                </a:lnTo>
                <a:cubicBezTo>
                  <a:pt x="7214638" y="3267571"/>
                  <a:pt x="6940740" y="3110171"/>
                  <a:pt x="6630080" y="3110171"/>
                </a:cubicBezTo>
                <a:close/>
                <a:moveTo>
                  <a:pt x="6810080" y="1130198"/>
                </a:moveTo>
                <a:cubicBezTo>
                  <a:pt x="6561552" y="1130198"/>
                  <a:pt x="6342434" y="1256118"/>
                  <a:pt x="6213045" y="1447639"/>
                </a:cubicBezTo>
                <a:lnTo>
                  <a:pt x="6149454" y="1564796"/>
                </a:lnTo>
                <a:lnTo>
                  <a:pt x="6116330" y="1561457"/>
                </a:lnTo>
                <a:cubicBezTo>
                  <a:pt x="5917507" y="1561457"/>
                  <a:pt x="5756330" y="1722634"/>
                  <a:pt x="5756330" y="1921457"/>
                </a:cubicBezTo>
                <a:cubicBezTo>
                  <a:pt x="5756330" y="2120280"/>
                  <a:pt x="5917507" y="2281457"/>
                  <a:pt x="6116330" y="2281457"/>
                </a:cubicBezTo>
                <a:cubicBezTo>
                  <a:pt x="6141183" y="2281457"/>
                  <a:pt x="6165448" y="2278938"/>
                  <a:pt x="6188883" y="2274143"/>
                </a:cubicBezTo>
                <a:lnTo>
                  <a:pt x="6222166" y="2263811"/>
                </a:lnTo>
                <a:lnTo>
                  <a:pt x="6300963" y="2359315"/>
                </a:lnTo>
                <a:cubicBezTo>
                  <a:pt x="6431257" y="2489609"/>
                  <a:pt x="6611257" y="2570197"/>
                  <a:pt x="6810080" y="2570197"/>
                </a:cubicBezTo>
                <a:cubicBezTo>
                  <a:pt x="6859786" y="2570197"/>
                  <a:pt x="6908315" y="2565161"/>
                  <a:pt x="6955185" y="2555570"/>
                </a:cubicBezTo>
                <a:lnTo>
                  <a:pt x="6987360" y="2545582"/>
                </a:lnTo>
                <a:lnTo>
                  <a:pt x="6992916" y="2563480"/>
                </a:lnTo>
                <a:cubicBezTo>
                  <a:pt x="7047567" y="2692689"/>
                  <a:pt x="7151078" y="2796201"/>
                  <a:pt x="7280288" y="2850852"/>
                </a:cubicBezTo>
                <a:lnTo>
                  <a:pt x="7370225" y="2878770"/>
                </a:lnTo>
                <a:lnTo>
                  <a:pt x="7356871" y="2903374"/>
                </a:lnTo>
                <a:cubicBezTo>
                  <a:pt x="7338654" y="2946444"/>
                  <a:pt x="7328580" y="2993797"/>
                  <a:pt x="7328580" y="3043502"/>
                </a:cubicBezTo>
                <a:cubicBezTo>
                  <a:pt x="7328580" y="3242325"/>
                  <a:pt x="7489757" y="3403502"/>
                  <a:pt x="7688580" y="3403502"/>
                </a:cubicBezTo>
                <a:cubicBezTo>
                  <a:pt x="7887403" y="3403502"/>
                  <a:pt x="8048580" y="3242325"/>
                  <a:pt x="8048580" y="3043502"/>
                </a:cubicBezTo>
                <a:cubicBezTo>
                  <a:pt x="8048580" y="2919238"/>
                  <a:pt x="7985620" y="2809679"/>
                  <a:pt x="7889860" y="2744985"/>
                </a:cubicBezTo>
                <a:lnTo>
                  <a:pt x="7872070" y="2735329"/>
                </a:lnTo>
                <a:lnTo>
                  <a:pt x="7872318" y="2735125"/>
                </a:lnTo>
                <a:cubicBezTo>
                  <a:pt x="7970039" y="2637404"/>
                  <a:pt x="8030480" y="2502404"/>
                  <a:pt x="8030480" y="2353287"/>
                </a:cubicBezTo>
                <a:cubicBezTo>
                  <a:pt x="8030480" y="2092333"/>
                  <a:pt x="7845378" y="1874611"/>
                  <a:pt x="7599309" y="1824258"/>
                </a:cubicBezTo>
                <a:lnTo>
                  <a:pt x="7526727" y="1816942"/>
                </a:lnTo>
                <a:lnTo>
                  <a:pt x="7515452" y="1705093"/>
                </a:lnTo>
                <a:cubicBezTo>
                  <a:pt x="7448315" y="1377001"/>
                  <a:pt x="7158019" y="1130198"/>
                  <a:pt x="6810080" y="1130198"/>
                </a:cubicBezTo>
                <a:close/>
                <a:moveTo>
                  <a:pt x="6080080" y="313363"/>
                </a:moveTo>
                <a:cubicBezTo>
                  <a:pt x="5881257" y="313363"/>
                  <a:pt x="5720080" y="474540"/>
                  <a:pt x="5720080" y="673363"/>
                </a:cubicBezTo>
                <a:cubicBezTo>
                  <a:pt x="5720080" y="872186"/>
                  <a:pt x="5881257" y="1033363"/>
                  <a:pt x="6080080" y="1033363"/>
                </a:cubicBezTo>
                <a:cubicBezTo>
                  <a:pt x="6278903" y="1033363"/>
                  <a:pt x="6440080" y="872186"/>
                  <a:pt x="6440080" y="673363"/>
                </a:cubicBezTo>
                <a:cubicBezTo>
                  <a:pt x="6440080" y="474540"/>
                  <a:pt x="6278903" y="313363"/>
                  <a:pt x="6080080" y="313363"/>
                </a:cubicBezTo>
                <a:close/>
                <a:moveTo>
                  <a:pt x="7192780" y="25098"/>
                </a:moveTo>
                <a:cubicBezTo>
                  <a:pt x="6894546" y="25098"/>
                  <a:pt x="6652780" y="266864"/>
                  <a:pt x="6652780" y="565098"/>
                </a:cubicBezTo>
                <a:cubicBezTo>
                  <a:pt x="6652780" y="863332"/>
                  <a:pt x="6894546" y="1105098"/>
                  <a:pt x="7192780" y="1105098"/>
                </a:cubicBezTo>
                <a:cubicBezTo>
                  <a:pt x="7491014" y="1105098"/>
                  <a:pt x="7732780" y="863332"/>
                  <a:pt x="7732780" y="565098"/>
                </a:cubicBezTo>
                <a:cubicBezTo>
                  <a:pt x="7732780" y="266864"/>
                  <a:pt x="7491014" y="25098"/>
                  <a:pt x="7192780" y="25098"/>
                </a:cubicBezTo>
                <a:close/>
                <a:moveTo>
                  <a:pt x="4705280" y="10539"/>
                </a:moveTo>
                <a:cubicBezTo>
                  <a:pt x="4208224" y="10539"/>
                  <a:pt x="3805280" y="413483"/>
                  <a:pt x="3805280" y="910539"/>
                </a:cubicBezTo>
                <a:cubicBezTo>
                  <a:pt x="3805280" y="1407596"/>
                  <a:pt x="4208224" y="1810540"/>
                  <a:pt x="4705280" y="1810540"/>
                </a:cubicBezTo>
                <a:cubicBezTo>
                  <a:pt x="5202336" y="1810540"/>
                  <a:pt x="5605280" y="1407596"/>
                  <a:pt x="5605280" y="910539"/>
                </a:cubicBezTo>
                <a:cubicBezTo>
                  <a:pt x="5605280" y="413483"/>
                  <a:pt x="5202336" y="10539"/>
                  <a:pt x="4705280" y="10539"/>
                </a:cubicBezTo>
                <a:close/>
                <a:moveTo>
                  <a:pt x="0" y="0"/>
                </a:moveTo>
                <a:lnTo>
                  <a:pt x="6282380" y="0"/>
                </a:lnTo>
                <a:lnTo>
                  <a:pt x="6263201" y="12931"/>
                </a:lnTo>
                <a:cubicBezTo>
                  <a:pt x="6230627" y="45505"/>
                  <a:pt x="6210480" y="90505"/>
                  <a:pt x="6210480" y="140210"/>
                </a:cubicBezTo>
                <a:cubicBezTo>
                  <a:pt x="6210480" y="239621"/>
                  <a:pt x="6291069" y="320210"/>
                  <a:pt x="6390480" y="320210"/>
                </a:cubicBezTo>
                <a:cubicBezTo>
                  <a:pt x="6489891" y="320210"/>
                  <a:pt x="6570480" y="239621"/>
                  <a:pt x="6570480" y="140210"/>
                </a:cubicBezTo>
                <a:cubicBezTo>
                  <a:pt x="6570480" y="90505"/>
                  <a:pt x="6550333" y="45505"/>
                  <a:pt x="6517759" y="12931"/>
                </a:cubicBezTo>
                <a:lnTo>
                  <a:pt x="6498580" y="0"/>
                </a:lnTo>
                <a:lnTo>
                  <a:pt x="9601200" y="0"/>
                </a:lnTo>
                <a:lnTo>
                  <a:pt x="9601200" y="6279271"/>
                </a:lnTo>
                <a:lnTo>
                  <a:pt x="0" y="627927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3DE7670D-80EC-2D7B-7B26-3B71D5EDA44F}"/>
              </a:ext>
            </a:extLst>
          </p:cNvPr>
          <p:cNvSpPr txBox="1">
            <a:spLocks/>
          </p:cNvSpPr>
          <p:nvPr/>
        </p:nvSpPr>
        <p:spPr>
          <a:xfrm>
            <a:off x="3586898" y="2935876"/>
            <a:ext cx="4229100" cy="6771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800" b="1" i="0">
                <a:solidFill>
                  <a:srgbClr val="013E87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400" b="1" i="0" u="none" strike="noStrike" kern="0" cap="none" spc="-5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Il progetto EPSAS </a:t>
            </a:r>
          </a:p>
        </p:txBody>
      </p:sp>
    </p:spTree>
    <p:extLst>
      <p:ext uri="{BB962C8B-B14F-4D97-AF65-F5344CB8AC3E}">
        <p14:creationId xmlns:p14="http://schemas.microsoft.com/office/powerpoint/2010/main" val="4218338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0">
        <p:checker/>
      </p:transition>
    </mc:Choice>
    <mc:Fallback xmlns="">
      <p:transition spd="slow" advClick="0" advTm="0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0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8C0B18-EA81-3154-B152-2861DE8052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nero, bianco e nero&#10;&#10;Descrizione generata automaticamente">
            <a:extLst>
              <a:ext uri="{FF2B5EF4-FFF2-40B4-BE49-F238E27FC236}">
                <a16:creationId xmlns:a16="http://schemas.microsoft.com/office/drawing/2014/main" id="{E06B5297-45FF-CE96-D6D0-3F5C02B4DCBD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49373" flipV="1">
            <a:off x="-1196529" y="1154700"/>
            <a:ext cx="4393594" cy="5200508"/>
          </a:xfrm>
          <a:prstGeom prst="rect">
            <a:avLst/>
          </a:prstGeom>
        </p:spPr>
      </p:pic>
      <p:sp>
        <p:nvSpPr>
          <p:cNvPr id="33" name="Titolo 1">
            <a:extLst>
              <a:ext uri="{FF2B5EF4-FFF2-40B4-BE49-F238E27FC236}">
                <a16:creationId xmlns:a16="http://schemas.microsoft.com/office/drawing/2014/main" id="{0C94DFFA-9EE3-E8F8-F635-EBBC17CF5A98}"/>
              </a:ext>
            </a:extLst>
          </p:cNvPr>
          <p:cNvSpPr txBox="1">
            <a:spLocks/>
          </p:cNvSpPr>
          <p:nvPr/>
        </p:nvSpPr>
        <p:spPr bwMode="auto">
          <a:xfrm>
            <a:off x="3622108" y="109738"/>
            <a:ext cx="4638019" cy="693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altLang="it-IT" sz="3600" b="1" kern="0" dirty="0">
                <a:solidFill>
                  <a:srgbClr val="012B86"/>
                </a:solidFill>
                <a:latin typeface="+mn-lt"/>
                <a:ea typeface="ＭＳ Ｐゴシック"/>
              </a:rPr>
              <a:t>Il percorso EUROPEO </a:t>
            </a:r>
          </a:p>
        </p:txBody>
      </p:sp>
      <p:pic>
        <p:nvPicPr>
          <p:cNvPr id="6" name="Video 14" title="Cerchi grigi radianti">
            <a:hlinkClick r:id="" action="ppaction://media"/>
            <a:extLst>
              <a:ext uri="{FF2B5EF4-FFF2-40B4-BE49-F238E27FC236}">
                <a16:creationId xmlns:a16="http://schemas.microsoft.com/office/drawing/2014/main" id="{D4A896DA-D8EF-4D5A-CBB7-4EC2C82AECE4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19488"/>
                </p14:media>
              </p:ext>
            </p:extLst>
          </p:nvPr>
        </p:nvPicPr>
        <p:blipFill>
          <a:blip r:embed="rId5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79573" y="496891"/>
            <a:ext cx="1937858" cy="113491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" name="CasellaDiTesto 5">
            <a:extLst>
              <a:ext uri="{FF2B5EF4-FFF2-40B4-BE49-F238E27FC236}">
                <a16:creationId xmlns:a16="http://schemas.microsoft.com/office/drawing/2014/main" id="{5F2F098C-9C53-67B3-A7C2-E04BF85DB2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1884" y="862390"/>
            <a:ext cx="9377084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just" defTabSz="91440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2776"/>
              </a:buClr>
              <a:buSzTx/>
              <a:buFontTx/>
              <a:buNone/>
              <a:tabLst/>
              <a:defRPr/>
            </a:pPr>
            <a:r>
              <a:rPr kumimoji="0" lang="it-IT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DIRETTIVA 2011/85/UE </a:t>
            </a:r>
            <a:r>
              <a:rPr kumimoji="0" lang="it-IT" altLang="it-IT" sz="2000" b="0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relativa ai requisiti per i quadri di bilancio degli Stati membri</a:t>
            </a:r>
          </a:p>
        </p:txBody>
      </p:sp>
      <p:sp>
        <p:nvSpPr>
          <p:cNvPr id="21" name="CasellaDiTesto 10">
            <a:extLst>
              <a:ext uri="{FF2B5EF4-FFF2-40B4-BE49-F238E27FC236}">
                <a16:creationId xmlns:a16="http://schemas.microsoft.com/office/drawing/2014/main" id="{013B6F55-05CF-0E88-FF06-1EA5A05076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0827" y="805583"/>
            <a:ext cx="936604" cy="510778"/>
          </a:xfrm>
          <a:prstGeom prst="roundRect">
            <a:avLst/>
          </a:prstGeom>
          <a:noFill/>
          <a:ln w="2857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b="1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2011</a:t>
            </a:r>
          </a:p>
        </p:txBody>
      </p:sp>
    </p:spTree>
    <p:extLst>
      <p:ext uri="{BB962C8B-B14F-4D97-AF65-F5344CB8AC3E}">
        <p14:creationId xmlns:p14="http://schemas.microsoft.com/office/powerpoint/2010/main" val="2915728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14:reveal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9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 mute="1">
                <p:cTn id="30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33" grpId="0"/>
      <p:bldP spid="18" grpId="0"/>
      <p:bldP spid="2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8C0B18-EA81-3154-B152-2861DE8052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nero, bianco e nero&#10;&#10;Descrizione generata automaticamente">
            <a:extLst>
              <a:ext uri="{FF2B5EF4-FFF2-40B4-BE49-F238E27FC236}">
                <a16:creationId xmlns:a16="http://schemas.microsoft.com/office/drawing/2014/main" id="{E06B5297-45FF-CE96-D6D0-3F5C02B4DCBD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49373" flipV="1">
            <a:off x="-3151449" y="1154700"/>
            <a:ext cx="4393594" cy="5200508"/>
          </a:xfrm>
          <a:prstGeom prst="rect">
            <a:avLst/>
          </a:prstGeom>
        </p:spPr>
      </p:pic>
      <p:sp>
        <p:nvSpPr>
          <p:cNvPr id="33" name="Titolo 1">
            <a:extLst>
              <a:ext uri="{FF2B5EF4-FFF2-40B4-BE49-F238E27FC236}">
                <a16:creationId xmlns:a16="http://schemas.microsoft.com/office/drawing/2014/main" id="{0C94DFFA-9EE3-E8F8-F635-EBBC17CF5A98}"/>
              </a:ext>
            </a:extLst>
          </p:cNvPr>
          <p:cNvSpPr txBox="1">
            <a:spLocks/>
          </p:cNvSpPr>
          <p:nvPr/>
        </p:nvSpPr>
        <p:spPr bwMode="auto">
          <a:xfrm>
            <a:off x="3622108" y="-615474"/>
            <a:ext cx="4638019" cy="693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altLang="it-IT" sz="3600" b="1" kern="0" dirty="0">
                <a:solidFill>
                  <a:srgbClr val="012B86"/>
                </a:solidFill>
                <a:latin typeface="+mn-lt"/>
                <a:ea typeface="ＭＳ Ｐゴシック"/>
              </a:rPr>
              <a:t>Il percorso EUROPEO </a:t>
            </a:r>
          </a:p>
        </p:txBody>
      </p:sp>
      <p:pic>
        <p:nvPicPr>
          <p:cNvPr id="6" name="Video 14" title="Cerchi grigi radianti">
            <a:hlinkClick r:id="" action="ppaction://media"/>
            <a:extLst>
              <a:ext uri="{FF2B5EF4-FFF2-40B4-BE49-F238E27FC236}">
                <a16:creationId xmlns:a16="http://schemas.microsoft.com/office/drawing/2014/main" id="{D4A896DA-D8EF-4D5A-CBB7-4EC2C82AECE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281941" y="202603"/>
            <a:ext cx="1937858" cy="113491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" name="CasellaDiTesto 5">
            <a:extLst>
              <a:ext uri="{FF2B5EF4-FFF2-40B4-BE49-F238E27FC236}">
                <a16:creationId xmlns:a16="http://schemas.microsoft.com/office/drawing/2014/main" id="{5F2F098C-9C53-67B3-A7C2-E04BF85DB2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24252" y="476197"/>
            <a:ext cx="9377084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just" defTabSz="91440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2776"/>
              </a:buClr>
              <a:buSzTx/>
              <a:buFontTx/>
              <a:buNone/>
              <a:tabLst/>
              <a:defRPr/>
            </a:pPr>
            <a:r>
              <a:rPr kumimoji="0" lang="it-IT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DIRETTIVA 2011/85/UE</a:t>
            </a:r>
            <a:endParaRPr kumimoji="0" lang="it-IT" altLang="it-IT" sz="3200" b="0" i="0" u="none" strike="noStrike" kern="0" cap="none" spc="0" normalizeH="0" baseline="0" noProof="0" dirty="0">
              <a:ln>
                <a:noFill/>
              </a:ln>
              <a:solidFill>
                <a:srgbClr val="012B86"/>
              </a:solidFill>
              <a:effectLst/>
              <a:uLnTx/>
              <a:uFillTx/>
              <a:latin typeface="+mn-lt"/>
              <a:ea typeface="ＭＳ Ｐゴシック" panose="020B0600070205080204" pitchFamily="34" charset="-128"/>
            </a:endParaRPr>
          </a:p>
        </p:txBody>
      </p:sp>
      <p:sp>
        <p:nvSpPr>
          <p:cNvPr id="21" name="CasellaDiTesto 10">
            <a:extLst>
              <a:ext uri="{FF2B5EF4-FFF2-40B4-BE49-F238E27FC236}">
                <a16:creationId xmlns:a16="http://schemas.microsoft.com/office/drawing/2014/main" id="{013B6F55-05CF-0E88-FF06-1EA5A05076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9016" y="443191"/>
            <a:ext cx="1150783" cy="646986"/>
          </a:xfrm>
          <a:prstGeom prst="roundRect">
            <a:avLst/>
          </a:prstGeom>
          <a:noFill/>
          <a:ln w="2857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3200" b="1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2011</a:t>
            </a: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ED9B7289-ACC1-4826-1003-3DF9F7E03EE3}"/>
              </a:ext>
            </a:extLst>
          </p:cNvPr>
          <p:cNvSpPr/>
          <p:nvPr/>
        </p:nvSpPr>
        <p:spPr>
          <a:xfrm>
            <a:off x="5629275" y="4273110"/>
            <a:ext cx="6343650" cy="304800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82FB44C9-0AD0-67FC-464E-FACB0AF70BC3}"/>
              </a:ext>
            </a:extLst>
          </p:cNvPr>
          <p:cNvSpPr/>
          <p:nvPr/>
        </p:nvSpPr>
        <p:spPr>
          <a:xfrm>
            <a:off x="5629275" y="4589685"/>
            <a:ext cx="5486400" cy="304800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4" name="Gruppo 3">
            <a:extLst>
              <a:ext uri="{FF2B5EF4-FFF2-40B4-BE49-F238E27FC236}">
                <a16:creationId xmlns:a16="http://schemas.microsoft.com/office/drawing/2014/main" id="{EB3966A5-697A-4BB3-4904-08D4DD723730}"/>
              </a:ext>
            </a:extLst>
          </p:cNvPr>
          <p:cNvGrpSpPr/>
          <p:nvPr/>
        </p:nvGrpSpPr>
        <p:grpSpPr>
          <a:xfrm>
            <a:off x="438149" y="1678701"/>
            <a:ext cx="4484688" cy="4397155"/>
            <a:chOff x="438149" y="1615641"/>
            <a:chExt cx="4484688" cy="4397155"/>
          </a:xfrm>
        </p:grpSpPr>
        <p:sp>
          <p:nvSpPr>
            <p:cNvPr id="7" name="Ovale 6">
              <a:extLst>
                <a:ext uri="{FF2B5EF4-FFF2-40B4-BE49-F238E27FC236}">
                  <a16:creationId xmlns:a16="http://schemas.microsoft.com/office/drawing/2014/main" id="{6F773A06-8EFA-F493-A18B-08915DCA2E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149" y="1669396"/>
              <a:ext cx="4484688" cy="4343400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FFFFFF">
                  <a:lumMod val="75000"/>
                </a:srgbClr>
              </a:solidFill>
              <a:round/>
              <a:headEnd/>
              <a:tailEnd/>
            </a:ln>
          </p:spPr>
          <p:txBody>
            <a:bodyPr lIns="0" rIns="0" anchor="ctr"/>
            <a:lstStyle>
              <a:defPPr>
                <a:defRPr lang="it-IT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altLang="it-IT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pic>
          <p:nvPicPr>
            <p:cNvPr id="8" name="Immagine 19">
              <a:extLst>
                <a:ext uri="{FF2B5EF4-FFF2-40B4-BE49-F238E27FC236}">
                  <a16:creationId xmlns:a16="http://schemas.microsoft.com/office/drawing/2014/main" id="{C4D09094-882B-5B87-DCDD-DFCE99E0F08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430" t="2840" r="1668"/>
            <a:stretch/>
          </p:blipFill>
          <p:spPr bwMode="auto">
            <a:xfrm>
              <a:off x="457199" y="1615641"/>
              <a:ext cx="3699686" cy="40558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CasellaDiTesto 5">
            <a:extLst>
              <a:ext uri="{FF2B5EF4-FFF2-40B4-BE49-F238E27FC236}">
                <a16:creationId xmlns:a16="http://schemas.microsoft.com/office/drawing/2014/main" id="{7FEAEDE8-666B-1625-BEE5-785BB96FAF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8062" y="1410715"/>
            <a:ext cx="7078663" cy="1726610"/>
          </a:xfrm>
          <a:custGeom>
            <a:avLst/>
            <a:gdLst>
              <a:gd name="T0" fmla="*/ 0 w 8492871"/>
              <a:gd name="T1" fmla="*/ 1 h 996826"/>
              <a:gd name="T2" fmla="*/ 1 w 8492871"/>
              <a:gd name="T3" fmla="*/ 0 h 996826"/>
              <a:gd name="T4" fmla="*/ 1 w 8492871"/>
              <a:gd name="T5" fmla="*/ 1 h 996826"/>
              <a:gd name="T6" fmla="*/ 1 w 8492871"/>
              <a:gd name="T7" fmla="*/ 1 h 996826"/>
              <a:gd name="T8" fmla="*/ 0 w 8492871"/>
              <a:gd name="T9" fmla="*/ 1 h 99682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492871"/>
              <a:gd name="T16" fmla="*/ 0 h 996826"/>
              <a:gd name="T17" fmla="*/ 8492871 w 8492871"/>
              <a:gd name="T18" fmla="*/ 996826 h 99682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492871" h="996826">
                <a:moveTo>
                  <a:pt x="0" y="22755"/>
                </a:moveTo>
                <a:lnTo>
                  <a:pt x="8492871" y="0"/>
                </a:lnTo>
                <a:lnTo>
                  <a:pt x="8128859" y="958726"/>
                </a:lnTo>
                <a:lnTo>
                  <a:pt x="138773" y="996826"/>
                </a:lnTo>
                <a:lnTo>
                  <a:pt x="0" y="22755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just" defTabSz="914400" eaLnBrk="0" fontAlgn="base" latinLnBrk="0" hangingPunct="0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2000" b="0" i="1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«…gli Stati membri si dotano di sistemi di contabilità pubblica che coprono in modo </a:t>
            </a:r>
            <a:r>
              <a:rPr kumimoji="0" lang="it-IT" altLang="it-IT" sz="2000" b="1" i="1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completo e uniforme </a:t>
            </a:r>
            <a:r>
              <a:rPr kumimoji="0" lang="it-IT" altLang="it-IT" sz="2000" b="0" i="1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tutti i sotto-settori […] e contengono le informazioni […] per generare dati fondati sul </a:t>
            </a:r>
            <a:r>
              <a:rPr kumimoji="0" lang="it-IT" altLang="it-IT" sz="2000" b="1" i="1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principio ACCRUAL</a:t>
            </a:r>
            <a:r>
              <a:rPr kumimoji="0" lang="it-IT" altLang="it-IT" sz="2000" b="0" i="1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 al fine di predisporre i </a:t>
            </a:r>
            <a:r>
              <a:rPr kumimoji="0" lang="it-IT" altLang="it-IT" sz="2000" b="1" i="1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dati basati sulle norme SEC 2010 </a:t>
            </a:r>
            <a:r>
              <a:rPr kumimoji="0" lang="it-IT" altLang="it-IT" sz="2000" b="0" i="1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»</a:t>
            </a:r>
          </a:p>
        </p:txBody>
      </p:sp>
      <p:sp>
        <p:nvSpPr>
          <p:cNvPr id="10" name="Ovale 18">
            <a:extLst>
              <a:ext uri="{FF2B5EF4-FFF2-40B4-BE49-F238E27FC236}">
                <a16:creationId xmlns:a16="http://schemas.microsoft.com/office/drawing/2014/main" id="{52EAEA0F-7ED4-AFD5-41ED-F68D3AC7D0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2837" y="3804960"/>
            <a:ext cx="1080000" cy="1080000"/>
          </a:xfrm>
          <a:prstGeom prst="ellipse">
            <a:avLst/>
          </a:prstGeom>
          <a:solidFill>
            <a:srgbClr val="0027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it-IT" altLang="it-IT" sz="2000" b="1" kern="0" dirty="0">
                <a:solidFill>
                  <a:srgbClr val="FFFFFF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Art.16</a:t>
            </a:r>
          </a:p>
        </p:txBody>
      </p:sp>
      <p:sp>
        <p:nvSpPr>
          <p:cNvPr id="11" name="Ovale 20">
            <a:extLst>
              <a:ext uri="{FF2B5EF4-FFF2-40B4-BE49-F238E27FC236}">
                <a16:creationId xmlns:a16="http://schemas.microsoft.com/office/drawing/2014/main" id="{DBD0A189-6220-7436-FF2A-9EEB94E665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7598" y="1559161"/>
            <a:ext cx="1080000" cy="1080000"/>
          </a:xfrm>
          <a:prstGeom prst="ellipse">
            <a:avLst/>
          </a:prstGeom>
          <a:solidFill>
            <a:srgbClr val="0027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</a:rPr>
              <a:t>Art.3</a:t>
            </a:r>
          </a:p>
        </p:txBody>
      </p:sp>
      <p:sp>
        <p:nvSpPr>
          <p:cNvPr id="12" name="CasellaDiTesto 5">
            <a:extLst>
              <a:ext uri="{FF2B5EF4-FFF2-40B4-BE49-F238E27FC236}">
                <a16:creationId xmlns:a16="http://schemas.microsoft.com/office/drawing/2014/main" id="{36AFD6E4-45CF-864C-42FC-BE4FD37AE3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53074" y="3672164"/>
            <a:ext cx="6496051" cy="1441038"/>
          </a:xfrm>
          <a:custGeom>
            <a:avLst/>
            <a:gdLst>
              <a:gd name="T0" fmla="*/ 69 w 8661532"/>
              <a:gd name="T1" fmla="*/ 0 h 987679"/>
              <a:gd name="T2" fmla="*/ 23053 w 8661532"/>
              <a:gd name="T3" fmla="*/ 1 h 987679"/>
              <a:gd name="T4" fmla="*/ 23047 w 8661532"/>
              <a:gd name="T5" fmla="*/ 1 h 987679"/>
              <a:gd name="T6" fmla="*/ 0 w 8661532"/>
              <a:gd name="T7" fmla="*/ 1 h 987679"/>
              <a:gd name="T8" fmla="*/ 69 w 8661532"/>
              <a:gd name="T9" fmla="*/ 0 h 98767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661532"/>
              <a:gd name="T16" fmla="*/ 0 h 987679"/>
              <a:gd name="T17" fmla="*/ 8661532 w 8661532"/>
              <a:gd name="T18" fmla="*/ 987679 h 98767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661532" h="987679">
                <a:moveTo>
                  <a:pt x="25924" y="0"/>
                </a:moveTo>
                <a:lnTo>
                  <a:pt x="8661532" y="46190"/>
                </a:lnTo>
                <a:cubicBezTo>
                  <a:pt x="8660973" y="360020"/>
                  <a:pt x="8660413" y="673849"/>
                  <a:pt x="8659854" y="987679"/>
                </a:cubicBezTo>
                <a:lnTo>
                  <a:pt x="0" y="956835"/>
                </a:lnTo>
                <a:lnTo>
                  <a:pt x="25924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just" eaLnBrk="0" fontAlgn="base" hangingPunct="0">
              <a:lnSpc>
                <a:spcPct val="11400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it-IT" sz="2000" i="1" kern="0" dirty="0">
                <a:solidFill>
                  <a:srgbClr val="012B86"/>
                </a:solidFill>
                <a:latin typeface="+mn-lt"/>
              </a:rPr>
              <a:t>«La Commissione, entro il 31 dicembre 2012, valuta </a:t>
            </a:r>
            <a:r>
              <a:rPr lang="it-IT" altLang="it-IT" sz="2000" b="1" i="1" kern="0" dirty="0">
                <a:solidFill>
                  <a:srgbClr val="012B86"/>
                </a:solidFill>
                <a:latin typeface="+mn-lt"/>
              </a:rPr>
              <a:t>l’adeguatezza degli STANDARD contabili internazionali applicabili al settore pubblico per gli Stati membri</a:t>
            </a:r>
            <a:r>
              <a:rPr lang="it-IT" altLang="it-IT" sz="2000" i="1" kern="0" dirty="0">
                <a:solidFill>
                  <a:srgbClr val="012B86"/>
                </a:solidFill>
                <a:latin typeface="+mn-lt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7661406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25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34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2" grpId="0" animBg="1"/>
      <p:bldP spid="3" grpId="0" animBg="1"/>
      <p:bldP spid="9" grpId="0"/>
      <p:bldP spid="10" grpId="0" animBg="1"/>
      <p:bldP spid="11" grpId="0" animBg="1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8C0B18-EA81-3154-B152-2861DE8052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nero, bianco e nero&#10;&#10;Descrizione generata automaticamente">
            <a:extLst>
              <a:ext uri="{FF2B5EF4-FFF2-40B4-BE49-F238E27FC236}">
                <a16:creationId xmlns:a16="http://schemas.microsoft.com/office/drawing/2014/main" id="{E06B5297-45FF-CE96-D6D0-3F5C02B4DCBD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49373" flipV="1">
            <a:off x="-1196529" y="1154700"/>
            <a:ext cx="4393594" cy="5200508"/>
          </a:xfrm>
          <a:prstGeom prst="rect">
            <a:avLst/>
          </a:prstGeom>
        </p:spPr>
      </p:pic>
      <p:grpSp>
        <p:nvGrpSpPr>
          <p:cNvPr id="8" name="Gruppo 7">
            <a:extLst>
              <a:ext uri="{FF2B5EF4-FFF2-40B4-BE49-F238E27FC236}">
                <a16:creationId xmlns:a16="http://schemas.microsoft.com/office/drawing/2014/main" id="{F32B5BF2-FE48-0B1A-9286-65A0C61FA052}"/>
              </a:ext>
            </a:extLst>
          </p:cNvPr>
          <p:cNvGrpSpPr/>
          <p:nvPr/>
        </p:nvGrpSpPr>
        <p:grpSpPr>
          <a:xfrm>
            <a:off x="1743075" y="1426600"/>
            <a:ext cx="9487798" cy="646331"/>
            <a:chOff x="2118040" y="2002178"/>
            <a:chExt cx="9487798" cy="646331"/>
          </a:xfrm>
        </p:grpSpPr>
        <p:sp>
          <p:nvSpPr>
            <p:cNvPr id="9" name="CasellaDiTesto 5">
              <a:extLst>
                <a:ext uri="{FF2B5EF4-FFF2-40B4-BE49-F238E27FC236}">
                  <a16:creationId xmlns:a16="http://schemas.microsoft.com/office/drawing/2014/main" id="{7A39CA48-396C-24AA-39BC-226C98F701F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61003" y="2002178"/>
              <a:ext cx="8444835" cy="646331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>
              <a:defPPr>
                <a:defRPr lang="it-IT"/>
              </a:defPPr>
              <a:lvl1pPr marR="0" lvl="0" indent="0" algn="ctr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b="1" i="0" u="none" strike="noStrike" kern="0" cap="none" spc="0" normalizeH="0" baseline="0">
                  <a:ln>
                    <a:noFill/>
                  </a:ln>
                  <a:solidFill>
                    <a:srgbClr val="A6163F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l"/>
              <a:r>
                <a:rPr lang="it-IT" altLang="en-US" dirty="0">
                  <a:solidFill>
                    <a:srgbClr val="012B86"/>
                  </a:solidFill>
                  <a:latin typeface="+mn-lt"/>
                </a:rPr>
                <a:t>Art 16, Mandato EC A Eurostat: </a:t>
              </a:r>
              <a:r>
                <a:rPr lang="it-IT" altLang="en-US" b="0" dirty="0">
                  <a:solidFill>
                    <a:srgbClr val="012B86"/>
                  </a:solidFill>
                  <a:latin typeface="+mn-lt"/>
                </a:rPr>
                <a:t>Task Force IPSAS/EPSAS per la valutazione dell’adeguatezza dei Principi Contabili Internazionali </a:t>
              </a:r>
              <a:endParaRPr lang="en-GB" altLang="en-US" b="0" dirty="0">
                <a:solidFill>
                  <a:srgbClr val="012B86"/>
                </a:solidFill>
                <a:latin typeface="+mn-lt"/>
              </a:endParaRPr>
            </a:p>
          </p:txBody>
        </p:sp>
        <p:sp>
          <p:nvSpPr>
            <p:cNvPr id="10" name="CasellaDiTesto 10">
              <a:extLst>
                <a:ext uri="{FF2B5EF4-FFF2-40B4-BE49-F238E27FC236}">
                  <a16:creationId xmlns:a16="http://schemas.microsoft.com/office/drawing/2014/main" id="{5B70689C-E935-4323-FE18-82F41CCFEB3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18040" y="2101818"/>
              <a:ext cx="1018800" cy="408623"/>
            </a:xfrm>
            <a:prstGeom prst="roundRect">
              <a:avLst/>
            </a:prstGeom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  <a:gs pos="61000">
                  <a:schemeClr val="bg1">
                    <a:lumMod val="95000"/>
                  </a:schemeClr>
                </a:gs>
              </a:gsLst>
              <a:lin ang="2700000" scaled="1"/>
            </a:gradFill>
            <a:ln w="28575">
              <a:solidFill>
                <a:srgbClr val="FFFFFF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>
              <a:defPPr>
                <a:defRPr lang="it-IT"/>
              </a:defPPr>
              <a:lvl1pPr marR="0" lvl="0" indent="0" algn="ctr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b="1" i="0" u="none" strike="noStrike" kern="0" cap="none" spc="0" normalizeH="0" baseline="0">
                  <a:ln>
                    <a:noFill/>
                  </a:ln>
                  <a:solidFill>
                    <a:srgbClr val="A6163F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it-IT" altLang="it-IT" dirty="0">
                  <a:solidFill>
                    <a:srgbClr val="012B86"/>
                  </a:solidFill>
                  <a:latin typeface="+mn-lt"/>
                </a:rPr>
                <a:t>2012</a:t>
              </a:r>
            </a:p>
          </p:txBody>
        </p:sp>
      </p:grpSp>
      <p:grpSp>
        <p:nvGrpSpPr>
          <p:cNvPr id="11" name="Gruppo 10">
            <a:extLst>
              <a:ext uri="{FF2B5EF4-FFF2-40B4-BE49-F238E27FC236}">
                <a16:creationId xmlns:a16="http://schemas.microsoft.com/office/drawing/2014/main" id="{61E0285D-0EF9-C80C-6492-DAC00D9C5A1B}"/>
              </a:ext>
            </a:extLst>
          </p:cNvPr>
          <p:cNvGrpSpPr/>
          <p:nvPr/>
        </p:nvGrpSpPr>
        <p:grpSpPr>
          <a:xfrm>
            <a:off x="2047875" y="2628321"/>
            <a:ext cx="7582926" cy="1169181"/>
            <a:chOff x="2856474" y="3166053"/>
            <a:chExt cx="7582926" cy="1169181"/>
          </a:xfrm>
        </p:grpSpPr>
        <p:sp>
          <p:nvSpPr>
            <p:cNvPr id="12" name="CasellaDiTesto 5">
              <a:extLst>
                <a:ext uri="{FF2B5EF4-FFF2-40B4-BE49-F238E27FC236}">
                  <a16:creationId xmlns:a16="http://schemas.microsoft.com/office/drawing/2014/main" id="{80698BE3-E427-14BF-6F37-2F05AE6C536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80793" y="3166053"/>
              <a:ext cx="6558607" cy="11691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just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2776"/>
                </a:buClr>
                <a:buSzTx/>
                <a:buFontTx/>
                <a:buNone/>
                <a:tabLst/>
                <a:defRPr/>
              </a:pPr>
              <a:r>
                <a:rPr kumimoji="0" lang="en-GB" altLang="en-US" sz="1400" b="1" i="1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E&amp;Y</a:t>
              </a:r>
              <a:r>
                <a:rPr kumimoji="0" lang="en-GB" altLang="en-US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 - Overview and comparison of public accounting and auditing practices in the 27 EU Member States (19/12/2012)</a:t>
              </a:r>
              <a:endParaRPr kumimoji="0" lang="it-IT" altLang="en-US" sz="1400" b="0" i="1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endParaRPr>
            </a:p>
            <a:p>
              <a:pPr marL="0" marR="0" lvl="0" indent="0" algn="just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2776"/>
                </a:buClr>
                <a:buSzTx/>
                <a:buFontTx/>
                <a:buNone/>
                <a:tabLst/>
                <a:defRPr/>
              </a:pPr>
              <a:r>
                <a:rPr kumimoji="0" lang="it-IT" altLang="en-US" sz="1400" b="1" i="1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PwC</a:t>
              </a:r>
              <a:r>
                <a:rPr kumimoji="0" lang="it-IT" altLang="en-US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 - </a:t>
              </a:r>
              <a:r>
                <a:rPr kumimoji="0" lang="en-GB" altLang="en-US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Collection of information related to the potential impact of implementing accrual accounting in the public sector and technical analysis of the suitability of individual IPSAS standards (1/8/2014)</a:t>
              </a:r>
            </a:p>
          </p:txBody>
        </p:sp>
        <p:sp>
          <p:nvSpPr>
            <p:cNvPr id="13" name="CasellaDiTesto 10">
              <a:extLst>
                <a:ext uri="{FF2B5EF4-FFF2-40B4-BE49-F238E27FC236}">
                  <a16:creationId xmlns:a16="http://schemas.microsoft.com/office/drawing/2014/main" id="{1555AB01-A70F-5E42-E463-0F700084C2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56474" y="3231707"/>
              <a:ext cx="1018800" cy="408623"/>
            </a:xfrm>
            <a:prstGeom prst="roundRect">
              <a:avLst/>
            </a:prstGeom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  <a:gs pos="55000">
                  <a:schemeClr val="bg1">
                    <a:lumMod val="95000"/>
                  </a:schemeClr>
                </a:gs>
              </a:gsLst>
              <a:lin ang="2700000" scaled="1"/>
            </a:gradFill>
            <a:ln w="28575">
              <a:solidFill>
                <a:srgbClr val="FFFFFF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>
              <a:defPPr>
                <a:defRPr lang="it-IT"/>
              </a:defPPr>
              <a:lvl1pPr marR="0" lvl="0" indent="0" algn="ctr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b="1" i="0" u="none" strike="noStrike" kern="0" cap="none" spc="0" normalizeH="0" baseline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it-IT" altLang="it-IT" dirty="0">
                  <a:latin typeface="+mn-lt"/>
                </a:rPr>
                <a:t>2014</a:t>
              </a:r>
            </a:p>
          </p:txBody>
        </p:sp>
      </p:grpSp>
      <p:grpSp>
        <p:nvGrpSpPr>
          <p:cNvPr id="14" name="Gruppo 13">
            <a:extLst>
              <a:ext uri="{FF2B5EF4-FFF2-40B4-BE49-F238E27FC236}">
                <a16:creationId xmlns:a16="http://schemas.microsoft.com/office/drawing/2014/main" id="{19793256-3B22-1C56-1F79-18F96F6EC6F9}"/>
              </a:ext>
            </a:extLst>
          </p:cNvPr>
          <p:cNvGrpSpPr/>
          <p:nvPr/>
        </p:nvGrpSpPr>
        <p:grpSpPr>
          <a:xfrm>
            <a:off x="1752600" y="2124850"/>
            <a:ext cx="8214359" cy="408623"/>
            <a:chOff x="2364095" y="2893650"/>
            <a:chExt cx="8214359" cy="408623"/>
          </a:xfrm>
        </p:grpSpPr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id="{05866DAA-8329-8D9D-22B2-DCEAC0B3993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64095" y="2893650"/>
              <a:ext cx="1018682" cy="408623"/>
            </a:xfrm>
            <a:prstGeom prst="roundRect">
              <a:avLst/>
            </a:prstGeom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  <a:gs pos="56000">
                  <a:schemeClr val="bg1">
                    <a:lumMod val="95000"/>
                  </a:schemeClr>
                </a:gs>
              </a:gsLst>
              <a:lin ang="2700000" scaled="1"/>
            </a:gradFill>
            <a:ln w="28575">
              <a:solidFill>
                <a:srgbClr val="FFFFFF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>
              <a:defPPr>
                <a:defRPr lang="it-IT"/>
              </a:defPPr>
              <a:lvl1pPr marR="0" lvl="0" indent="0" algn="ctr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b="1" i="0" u="none" strike="noStrike" kern="0" cap="none" spc="0" normalizeH="0" baseline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it-IT" altLang="it-IT" dirty="0">
                  <a:latin typeface="+mn-lt"/>
                </a:rPr>
                <a:t>2012</a:t>
              </a:r>
            </a:p>
          </p:txBody>
        </p:sp>
        <p:sp>
          <p:nvSpPr>
            <p:cNvPr id="16" name="CasellaDiTesto 5">
              <a:extLst>
                <a:ext uri="{FF2B5EF4-FFF2-40B4-BE49-F238E27FC236}">
                  <a16:creationId xmlns:a16="http://schemas.microsoft.com/office/drawing/2014/main" id="{CE11FE6E-9759-F8B5-EC54-7BDC70A39BA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23721" y="2911668"/>
              <a:ext cx="7154733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lvl="0" algn="just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2776"/>
                </a:buClr>
                <a:defRPr/>
              </a:pPr>
              <a:r>
                <a:rPr kumimoji="0" lang="it-IT" alt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Eurostat affida </a:t>
              </a:r>
              <a:r>
                <a:rPr lang="it-IT" altLang="en-US" sz="1800" b="1" kern="0" dirty="0">
                  <a:solidFill>
                    <a:srgbClr val="012B86"/>
                  </a:solidFill>
                  <a:latin typeface="+mn-lt"/>
                </a:rPr>
                <a:t>a PWC ed EY </a:t>
              </a:r>
              <a:r>
                <a:rPr lang="it-IT" altLang="en-US" sz="1800" kern="0" dirty="0">
                  <a:solidFill>
                    <a:srgbClr val="012B86"/>
                  </a:solidFill>
                  <a:latin typeface="+mn-lt"/>
                </a:rPr>
                <a:t>lo sviluppo di s</a:t>
              </a:r>
              <a:r>
                <a:rPr kumimoji="0" lang="it-IT" altLang="en-US" sz="1800" i="0" u="none" strike="noStrike" kern="0" cap="none" spc="0" normalizeH="0" baseline="0" noProof="0" dirty="0" err="1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tudi</a:t>
              </a:r>
              <a:r>
                <a:rPr kumimoji="0" lang="it-IT" altLang="en-US" sz="1800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 ed analisi in materia di….</a:t>
              </a:r>
            </a:p>
          </p:txBody>
        </p:sp>
      </p:grpSp>
      <p:sp>
        <p:nvSpPr>
          <p:cNvPr id="33" name="Titolo 1">
            <a:extLst>
              <a:ext uri="{FF2B5EF4-FFF2-40B4-BE49-F238E27FC236}">
                <a16:creationId xmlns:a16="http://schemas.microsoft.com/office/drawing/2014/main" id="{0C94DFFA-9EE3-E8F8-F635-EBBC17CF5A98}"/>
              </a:ext>
            </a:extLst>
          </p:cNvPr>
          <p:cNvSpPr txBox="1">
            <a:spLocks/>
          </p:cNvSpPr>
          <p:nvPr/>
        </p:nvSpPr>
        <p:spPr bwMode="auto">
          <a:xfrm>
            <a:off x="3622108" y="109738"/>
            <a:ext cx="4638019" cy="693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altLang="it-IT" sz="3600" b="1" kern="0" dirty="0">
                <a:solidFill>
                  <a:srgbClr val="012B86"/>
                </a:solidFill>
                <a:latin typeface="+mn-lt"/>
                <a:ea typeface="ＭＳ Ｐゴシック"/>
              </a:rPr>
              <a:t>Il percorso EUROPEO </a:t>
            </a:r>
          </a:p>
        </p:txBody>
      </p:sp>
      <p:pic>
        <p:nvPicPr>
          <p:cNvPr id="6" name="Video 14" title="Cerchi grigi radianti">
            <a:hlinkClick r:id="" action="ppaction://media"/>
            <a:extLst>
              <a:ext uri="{FF2B5EF4-FFF2-40B4-BE49-F238E27FC236}">
                <a16:creationId xmlns:a16="http://schemas.microsoft.com/office/drawing/2014/main" id="{D4A896DA-D8EF-4D5A-CBB7-4EC2C82AECE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79573" y="496891"/>
            <a:ext cx="1937858" cy="113491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" name="CasellaDiTesto 5">
            <a:extLst>
              <a:ext uri="{FF2B5EF4-FFF2-40B4-BE49-F238E27FC236}">
                <a16:creationId xmlns:a16="http://schemas.microsoft.com/office/drawing/2014/main" id="{5F2F098C-9C53-67B3-A7C2-E04BF85DB2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1884" y="862390"/>
            <a:ext cx="9377084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just" defTabSz="91440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2776"/>
              </a:buClr>
              <a:buSzTx/>
              <a:buFontTx/>
              <a:buNone/>
              <a:tabLst/>
              <a:defRPr/>
            </a:pPr>
            <a:r>
              <a:rPr kumimoji="0" lang="it-IT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DIRETTIVA 2011/85/UE </a:t>
            </a:r>
            <a:r>
              <a:rPr kumimoji="0" lang="it-IT" altLang="it-IT" sz="2000" b="0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relativa ai requisiti per i quadri di bilancio degli Stati membri</a:t>
            </a:r>
          </a:p>
        </p:txBody>
      </p:sp>
      <p:sp>
        <p:nvSpPr>
          <p:cNvPr id="21" name="CasellaDiTesto 10">
            <a:extLst>
              <a:ext uri="{FF2B5EF4-FFF2-40B4-BE49-F238E27FC236}">
                <a16:creationId xmlns:a16="http://schemas.microsoft.com/office/drawing/2014/main" id="{013B6F55-05CF-0E88-FF06-1EA5A05076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0827" y="805583"/>
            <a:ext cx="936604" cy="510778"/>
          </a:xfrm>
          <a:prstGeom prst="roundRect">
            <a:avLst/>
          </a:prstGeom>
          <a:noFill/>
          <a:ln w="2857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b="1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2011</a:t>
            </a:r>
          </a:p>
        </p:txBody>
      </p:sp>
    </p:spTree>
    <p:extLst>
      <p:ext uri="{BB962C8B-B14F-4D97-AF65-F5344CB8AC3E}">
        <p14:creationId xmlns:p14="http://schemas.microsoft.com/office/powerpoint/2010/main" val="12986246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 mute="1">
                <p:cTn id="27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A7DEDB-0F12-C8CD-45BC-8233E249B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olo 1">
            <a:extLst>
              <a:ext uri="{FF2B5EF4-FFF2-40B4-BE49-F238E27FC236}">
                <a16:creationId xmlns:a16="http://schemas.microsoft.com/office/drawing/2014/main" id="{C24D44B2-9CDE-069F-7831-37720C0DD002}"/>
              </a:ext>
            </a:extLst>
          </p:cNvPr>
          <p:cNvSpPr txBox="1">
            <a:spLocks/>
          </p:cNvSpPr>
          <p:nvPr/>
        </p:nvSpPr>
        <p:spPr bwMode="auto">
          <a:xfrm>
            <a:off x="1668372" y="210746"/>
            <a:ext cx="8721906" cy="693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9pPr>
          </a:lstStyle>
          <a:p>
            <a:pPr algn="ctr">
              <a:defRPr/>
            </a:pPr>
            <a:r>
              <a:rPr lang="it-IT" altLang="it-IT" sz="3600" b="1" kern="0" dirty="0">
                <a:solidFill>
                  <a:srgbClr val="012B86"/>
                </a:solidFill>
                <a:latin typeface="+mn-lt"/>
                <a:ea typeface="ＭＳ Ｐゴシック"/>
              </a:rPr>
              <a:t>Relazione della Commissione sull’adeguatezza degli IPSAS</a:t>
            </a:r>
            <a:r>
              <a:rPr lang="it-IT" altLang="it-IT" sz="3200" b="1" kern="0" dirty="0">
                <a:solidFill>
                  <a:srgbClr val="012B86"/>
                </a:solidFill>
                <a:latin typeface="+mn-lt"/>
                <a:ea typeface="ＭＳ Ｐゴシック"/>
              </a:rPr>
              <a:t> </a:t>
            </a:r>
            <a:r>
              <a:rPr lang="it-IT" altLang="it-IT" sz="2000" b="1" kern="0" dirty="0">
                <a:solidFill>
                  <a:srgbClr val="012B86"/>
                </a:solidFill>
                <a:latin typeface="+mn-lt"/>
                <a:ea typeface="ＭＳ Ｐゴシック"/>
              </a:rPr>
              <a:t>(2013)</a:t>
            </a:r>
            <a:br>
              <a:rPr lang="it-IT" altLang="it-IT" sz="2000" b="1" kern="0" dirty="0">
                <a:solidFill>
                  <a:srgbClr val="012B86"/>
                </a:solidFill>
                <a:latin typeface="+mn-lt"/>
                <a:ea typeface="ＭＳ Ｐゴシック"/>
              </a:rPr>
            </a:br>
            <a:endParaRPr lang="it-IT" altLang="it-IT" sz="2000" b="1" kern="0" dirty="0">
              <a:solidFill>
                <a:srgbClr val="012B86"/>
              </a:solidFill>
              <a:latin typeface="+mn-lt"/>
              <a:ea typeface="ＭＳ Ｐゴシック"/>
            </a:endParaRPr>
          </a:p>
        </p:txBody>
      </p:sp>
      <p:sp>
        <p:nvSpPr>
          <p:cNvPr id="20" name="CasellaDiTesto 6">
            <a:extLst>
              <a:ext uri="{FF2B5EF4-FFF2-40B4-BE49-F238E27FC236}">
                <a16:creationId xmlns:a16="http://schemas.microsoft.com/office/drawing/2014/main" id="{814A8EB5-A021-EC2F-6791-39FAB9A8E4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575" y="2395537"/>
            <a:ext cx="10477500" cy="34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342900" marR="0" lvl="0" indent="-342900" algn="just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4272C4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it-IT" altLang="it-IT" sz="2000" b="0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L’esigenza di </a:t>
            </a:r>
            <a:r>
              <a:rPr kumimoji="0" lang="it-IT" altLang="it-IT" sz="2000" b="1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armonizzazione nell’</a:t>
            </a:r>
            <a:r>
              <a:rPr kumimoji="0" lang="it-IT" altLang="it-IT" sz="2000" b="1" i="1" u="none" strike="noStrike" kern="0" cap="none" spc="0" normalizeH="0" baseline="0" noProof="0" dirty="0" err="1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accrual</a:t>
            </a:r>
            <a:r>
              <a:rPr kumimoji="0" lang="it-IT" altLang="it-IT" sz="2000" b="1" i="1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 accounting </a:t>
            </a:r>
            <a:r>
              <a:rPr kumimoji="0" lang="it-IT" altLang="it-IT" sz="2000" b="0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per il settore pubblico è fortemente sentita come strumento per il raggiungimento di una solida </a:t>
            </a:r>
            <a:r>
              <a:rPr kumimoji="0" lang="it-IT" altLang="it-IT" sz="2000" b="1" i="1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governance</a:t>
            </a:r>
            <a:r>
              <a:rPr kumimoji="0" lang="it-IT" altLang="it-IT" sz="2000" b="0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 </a:t>
            </a:r>
            <a:r>
              <a:rPr kumimoji="0" lang="it-IT" altLang="it-IT" sz="2000" b="1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europea</a:t>
            </a:r>
          </a:p>
          <a:p>
            <a:pPr marL="342900" marR="0" lvl="0" indent="-342900" algn="just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4272C4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it-IT" altLang="it-IT" sz="2000" b="0" i="0" u="none" strike="noStrike" kern="0" cap="none" spc="0" normalizeH="0" baseline="0" noProof="0" dirty="0">
              <a:ln>
                <a:noFill/>
              </a:ln>
              <a:solidFill>
                <a:srgbClr val="012B86"/>
              </a:solidFill>
              <a:effectLst/>
              <a:uLnTx/>
              <a:uFillTx/>
              <a:latin typeface="+mn-lt"/>
              <a:ea typeface="ＭＳ Ｐゴシック" panose="020B0600070205080204" pitchFamily="34" charset="-128"/>
            </a:endParaRPr>
          </a:p>
          <a:p>
            <a:pPr marL="342900" marR="0" lvl="0" indent="-342900" algn="just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4272C4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GB" altLang="it-IT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Gli</a:t>
            </a:r>
            <a:r>
              <a:rPr kumimoji="0" lang="en-GB" altLang="it-IT" sz="2000" b="0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 IPSAS </a:t>
            </a:r>
            <a:r>
              <a:rPr kumimoji="0" lang="en-GB" altLang="it-IT" sz="2000" b="1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non </a:t>
            </a:r>
            <a:r>
              <a:rPr kumimoji="0" lang="en-GB" altLang="it-IT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possono</a:t>
            </a:r>
            <a:r>
              <a:rPr kumimoji="0" lang="en-GB" altLang="it-IT" sz="2000" b="1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 </a:t>
            </a:r>
            <a:r>
              <a:rPr kumimoji="0" lang="en-GB" altLang="it-IT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essere</a:t>
            </a:r>
            <a:r>
              <a:rPr kumimoji="0" lang="en-GB" altLang="it-IT" sz="2000" b="1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 </a:t>
            </a:r>
            <a:r>
              <a:rPr kumimoji="0" lang="en-GB" altLang="it-IT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recepiti</a:t>
            </a:r>
            <a:r>
              <a:rPr kumimoji="0" lang="en-GB" altLang="it-IT" sz="2000" b="1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 </a:t>
            </a:r>
            <a:r>
              <a:rPr kumimoji="0" lang="en-GB" altLang="it-IT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così</a:t>
            </a:r>
            <a:r>
              <a:rPr kumimoji="0" lang="en-GB" altLang="it-IT" sz="2000" b="0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 come </a:t>
            </a:r>
            <a:r>
              <a:rPr kumimoji="0" lang="en-GB" altLang="it-IT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formulati</a:t>
            </a:r>
            <a:r>
              <a:rPr kumimoji="0" lang="en-GB" altLang="it-IT" sz="2000" b="0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 </a:t>
            </a:r>
            <a:r>
              <a:rPr kumimoji="0" lang="en-GB" altLang="it-IT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attualmente</a:t>
            </a:r>
            <a:r>
              <a:rPr kumimoji="0" lang="en-GB" altLang="it-IT" sz="2000" b="0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: c</a:t>
            </a:r>
            <a:r>
              <a:rPr kumimoji="0" lang="it-IT" altLang="it-IT" sz="2000" b="0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i sono questioni di ordine </a:t>
            </a:r>
            <a:r>
              <a:rPr kumimoji="0" lang="it-IT" altLang="it-IT" sz="2000" b="1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tecnico, concettuale e di </a:t>
            </a:r>
            <a:r>
              <a:rPr kumimoji="0" lang="it-IT" altLang="it-IT" sz="2000" b="1" i="1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governance</a:t>
            </a:r>
            <a:r>
              <a:rPr kumimoji="0" lang="it-IT" altLang="it-IT" sz="2000" b="1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 </a:t>
            </a:r>
            <a:r>
              <a:rPr kumimoji="0" lang="it-IT" altLang="it-IT" sz="2000" b="0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da risolvere</a:t>
            </a:r>
          </a:p>
          <a:p>
            <a:pPr marL="342900" marR="0" lvl="0" indent="-342900" algn="just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4272C4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it-IT" altLang="it-IT" sz="2000" b="0" i="0" u="none" strike="noStrike" kern="0" cap="none" spc="0" normalizeH="0" baseline="0" noProof="0" dirty="0">
              <a:ln>
                <a:noFill/>
              </a:ln>
              <a:solidFill>
                <a:srgbClr val="012B86"/>
              </a:solidFill>
              <a:effectLst/>
              <a:uLnTx/>
              <a:uFillTx/>
              <a:latin typeface="+mn-lt"/>
              <a:ea typeface="ＭＳ Ｐゴシック" panose="020B0600070205080204" pitchFamily="34" charset="-128"/>
            </a:endParaRPr>
          </a:p>
          <a:p>
            <a:pPr marL="342900" marR="0" lvl="0" indent="-342900" algn="just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4272C4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it-IT" altLang="it-IT" sz="2000" b="0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Gli IPSAS rappresenterebbero un </a:t>
            </a:r>
            <a:r>
              <a:rPr kumimoji="0" lang="it-IT" altLang="it-IT" sz="2000" b="1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quadro di riferimento</a:t>
            </a:r>
            <a:r>
              <a:rPr kumimoji="0" lang="it-IT" altLang="it-IT" sz="2000" b="0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 adatto a supportare lo sviluppo dei Principi Contabili Europei per il Settore Pubblico (</a:t>
            </a:r>
            <a:r>
              <a:rPr kumimoji="0" lang="it-IT" altLang="it-IT" sz="2000" b="1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EPSAS</a:t>
            </a:r>
            <a:r>
              <a:rPr kumimoji="0" lang="it-IT" altLang="it-IT" sz="2000" b="0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)</a:t>
            </a:r>
          </a:p>
          <a:p>
            <a:pPr marL="342900" marR="0" lvl="0" indent="-342900" algn="just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4272C4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it-IT" altLang="it-IT" sz="2000" b="0" i="0" u="none" strike="noStrike" kern="0" cap="none" spc="0" normalizeH="0" baseline="0" noProof="0" dirty="0">
              <a:ln>
                <a:noFill/>
              </a:ln>
              <a:solidFill>
                <a:srgbClr val="012B86"/>
              </a:solidFill>
              <a:effectLst/>
              <a:uLnTx/>
              <a:uFillTx/>
              <a:latin typeface="+mn-lt"/>
              <a:ea typeface="ＭＳ Ｐゴシック" panose="020B0600070205080204" pitchFamily="34" charset="-128"/>
            </a:endParaRPr>
          </a:p>
          <a:p>
            <a:pPr marL="342900" marR="0" lvl="0" indent="-342900" algn="just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4272C4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GB" altLang="it-IT" sz="2000" b="0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Il </a:t>
            </a:r>
            <a:r>
              <a:rPr kumimoji="0" lang="en-GB" altLang="it-IT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bilancio</a:t>
            </a:r>
            <a:r>
              <a:rPr kumimoji="0" lang="en-GB" altLang="it-IT" sz="2000" b="1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 </a:t>
            </a:r>
            <a:r>
              <a:rPr kumimoji="0" lang="en-GB" altLang="it-IT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preventivo</a:t>
            </a:r>
            <a:r>
              <a:rPr kumimoji="0" lang="en-GB" altLang="it-IT" sz="2000" b="1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 non</a:t>
            </a:r>
            <a:r>
              <a:rPr kumimoji="0" lang="en-GB" altLang="it-IT" sz="2000" b="0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 </a:t>
            </a:r>
            <a:r>
              <a:rPr kumimoji="0" lang="en-GB" altLang="it-IT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rientra</a:t>
            </a:r>
            <a:r>
              <a:rPr kumimoji="0" lang="en-GB" altLang="it-IT" sz="2000" b="0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 </a:t>
            </a:r>
            <a:r>
              <a:rPr kumimoji="0" lang="en-GB" altLang="it-IT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nell’ambito</a:t>
            </a:r>
            <a:r>
              <a:rPr kumimoji="0" lang="en-GB" altLang="it-IT" sz="2000" b="0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 di </a:t>
            </a:r>
            <a:r>
              <a:rPr kumimoji="0" lang="en-GB" altLang="it-IT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applicazione</a:t>
            </a:r>
            <a:r>
              <a:rPr kumimoji="0" lang="en-GB" altLang="it-IT" sz="2000" b="0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 </a:t>
            </a:r>
            <a:r>
              <a:rPr kumimoji="0" lang="en-GB" altLang="it-IT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degli</a:t>
            </a:r>
            <a:r>
              <a:rPr kumimoji="0" lang="en-GB" altLang="it-IT" sz="2000" b="0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 EPSAS</a:t>
            </a:r>
          </a:p>
          <a:p>
            <a:pPr marL="342900" marR="0" lvl="0" indent="-342900" algn="just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4272C4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n-GB" altLang="it-IT" sz="2000" b="0" i="0" u="none" strike="noStrike" kern="0" cap="none" spc="0" normalizeH="0" baseline="0" noProof="0" dirty="0">
              <a:ln>
                <a:noFill/>
              </a:ln>
              <a:solidFill>
                <a:srgbClr val="012B86"/>
              </a:solidFill>
              <a:effectLst/>
              <a:uLnTx/>
              <a:uFillTx/>
              <a:latin typeface="+mn-lt"/>
              <a:ea typeface="ＭＳ Ｐゴシック" panose="020B0600070205080204" pitchFamily="34" charset="-128"/>
            </a:endParaRPr>
          </a:p>
        </p:txBody>
      </p:sp>
      <p:sp>
        <p:nvSpPr>
          <p:cNvPr id="28" name="Titolo 1">
            <a:extLst>
              <a:ext uri="{FF2B5EF4-FFF2-40B4-BE49-F238E27FC236}">
                <a16:creationId xmlns:a16="http://schemas.microsoft.com/office/drawing/2014/main" id="{7E379B38-326B-C4CE-E8BB-8C70ABFE014D}"/>
              </a:ext>
            </a:extLst>
          </p:cNvPr>
          <p:cNvSpPr txBox="1">
            <a:spLocks/>
          </p:cNvSpPr>
          <p:nvPr/>
        </p:nvSpPr>
        <p:spPr>
          <a:xfrm>
            <a:off x="666749" y="1680370"/>
            <a:ext cx="3723023" cy="4632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800" b="1" i="0">
                <a:solidFill>
                  <a:srgbClr val="013E87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14000"/>
              </a:lnSpc>
              <a:buClrTx/>
              <a:buSzTx/>
              <a:buFontTx/>
              <a:buNone/>
              <a:tabLst/>
              <a:defRPr/>
            </a:pPr>
            <a:r>
              <a:rPr lang="it-IT" sz="2800" kern="0" spc="-5" dirty="0">
                <a:solidFill>
                  <a:srgbClr val="012B86"/>
                </a:solidFill>
                <a:latin typeface="+mn-lt"/>
              </a:rPr>
              <a:t>Principali conclusioni:</a:t>
            </a:r>
            <a:endParaRPr kumimoji="0" lang="it-IT" sz="2800" b="1" i="0" u="none" strike="noStrike" kern="0" cap="none" spc="-5" normalizeH="0" baseline="0" noProof="0" dirty="0">
              <a:ln>
                <a:noFill/>
              </a:ln>
              <a:solidFill>
                <a:srgbClr val="012B86"/>
              </a:solidFill>
              <a:effectLst/>
              <a:uLnTx/>
              <a:uFillTx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275009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5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1">
            <a:extLst>
              <a:ext uri="{FF2B5EF4-FFF2-40B4-BE49-F238E27FC236}">
                <a16:creationId xmlns:a16="http://schemas.microsoft.com/office/drawing/2014/main" id="{D85F08E6-C6F1-76F1-F088-DF15127CD2AC}"/>
              </a:ext>
            </a:extLst>
          </p:cNvPr>
          <p:cNvSpPr txBox="1">
            <a:spLocks/>
          </p:cNvSpPr>
          <p:nvPr/>
        </p:nvSpPr>
        <p:spPr bwMode="auto">
          <a:xfrm>
            <a:off x="2299869" y="147638"/>
            <a:ext cx="8229600" cy="614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002776"/>
                </a:solidFill>
                <a:effectLst/>
                <a:uLnTx/>
                <a:uFillTx/>
                <a:latin typeface="+mn-lt"/>
                <a:ea typeface="ＭＳ Ｐゴシック"/>
                <a:cs typeface="+mj-cs"/>
              </a:rPr>
              <a:t>Accounting </a:t>
            </a:r>
            <a:r>
              <a:rPr kumimoji="0" lang="it-IT" alt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002776"/>
                </a:solidFill>
                <a:effectLst/>
                <a:uLnTx/>
                <a:uFillTx/>
                <a:latin typeface="+mn-lt"/>
                <a:ea typeface="ＭＳ Ｐゴシック"/>
                <a:cs typeface="+mj-cs"/>
              </a:rPr>
              <a:t>maturity</a:t>
            </a:r>
            <a:r>
              <a:rPr kumimoji="0" lang="it-IT" alt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002776"/>
                </a:solidFill>
                <a:effectLst/>
                <a:uLnTx/>
                <a:uFillTx/>
                <a:latin typeface="+mn-lt"/>
                <a:ea typeface="ＭＳ Ｐゴシック"/>
                <a:cs typeface="+mj-cs"/>
              </a:rPr>
              <a:t> </a:t>
            </a:r>
            <a:r>
              <a:rPr kumimoji="0" lang="it-IT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776"/>
                </a:solidFill>
                <a:effectLst/>
                <a:uLnTx/>
                <a:uFillTx/>
                <a:latin typeface="+mn-lt"/>
                <a:ea typeface="ＭＳ Ｐゴシック"/>
                <a:cs typeface="+mj-cs"/>
              </a:rPr>
              <a:t>- Questionario</a:t>
            </a:r>
            <a:endParaRPr kumimoji="0" lang="en-GB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002776"/>
              </a:solidFill>
              <a:effectLst/>
              <a:uLnTx/>
              <a:uFillTx/>
              <a:latin typeface="+mn-lt"/>
              <a:ea typeface="ＭＳ Ｐゴシック"/>
              <a:cs typeface="+mj-cs"/>
            </a:endParaRPr>
          </a:p>
        </p:txBody>
      </p:sp>
      <p:sp>
        <p:nvSpPr>
          <p:cNvPr id="5" name="Titolo 1">
            <a:extLst>
              <a:ext uri="{FF2B5EF4-FFF2-40B4-BE49-F238E27FC236}">
                <a16:creationId xmlns:a16="http://schemas.microsoft.com/office/drawing/2014/main" id="{BC9733F4-C302-0383-D9D2-292533565D8E}"/>
              </a:ext>
            </a:extLst>
          </p:cNvPr>
          <p:cNvSpPr txBox="1">
            <a:spLocks/>
          </p:cNvSpPr>
          <p:nvPr/>
        </p:nvSpPr>
        <p:spPr bwMode="auto">
          <a:xfrm>
            <a:off x="2888456" y="2025351"/>
            <a:ext cx="2728913" cy="374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2857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285750" marR="0" lvl="0" indent="-285750" algn="just" defTabSz="91440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C000"/>
              </a:buClr>
              <a:buSzTx/>
              <a:buFont typeface="Arial" panose="020B0604020202020204" pitchFamily="34" charset="0"/>
              <a:buChar char="►"/>
              <a:tabLst/>
              <a:defRPr/>
            </a:pPr>
            <a:r>
              <a:rPr kumimoji="0" lang="it-IT" altLang="it-IT" sz="1800" b="0" i="1" u="none" strike="noStrike" kern="0" cap="none" spc="0" normalizeH="0" baseline="0" noProof="0" dirty="0">
                <a:ln>
                  <a:noFill/>
                </a:ln>
                <a:solidFill>
                  <a:srgbClr val="00277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Reporting</a:t>
            </a:r>
          </a:p>
          <a:p>
            <a:pPr marL="285750" marR="0" lvl="0" indent="-285750" algn="just" defTabSz="91440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C000"/>
              </a:buClr>
              <a:buSzTx/>
              <a:buFont typeface="Arial" panose="020B0604020202020204" pitchFamily="34" charset="0"/>
              <a:buChar char="►"/>
              <a:tabLst/>
              <a:defRPr/>
            </a:pPr>
            <a:r>
              <a:rPr kumimoji="0" lang="it-IT" altLang="it-IT" sz="1800" b="0" i="1" u="none" strike="noStrike" kern="0" cap="none" spc="0" normalizeH="0" baseline="0" noProof="0" dirty="0" err="1">
                <a:ln>
                  <a:noFill/>
                </a:ln>
                <a:solidFill>
                  <a:srgbClr val="00277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Consolidation</a:t>
            </a:r>
            <a:endParaRPr kumimoji="0" lang="it-IT" altLang="it-IT" sz="1800" b="0" i="1" u="none" strike="noStrike" kern="0" cap="none" spc="0" normalizeH="0" baseline="0" noProof="0" dirty="0">
              <a:ln>
                <a:noFill/>
              </a:ln>
              <a:solidFill>
                <a:srgbClr val="002776"/>
              </a:solidFill>
              <a:effectLst/>
              <a:uLnTx/>
              <a:uFillTx/>
              <a:latin typeface="+mn-lt"/>
              <a:ea typeface="ＭＳ Ｐゴシック" panose="020B0600070205080204" pitchFamily="34" charset="-128"/>
            </a:endParaRPr>
          </a:p>
          <a:p>
            <a:pPr marL="285750" marR="0" lvl="0" indent="-285750" algn="just" defTabSz="91440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C000"/>
              </a:buClr>
              <a:buSzTx/>
              <a:buFont typeface="Arial" panose="020B0604020202020204" pitchFamily="34" charset="0"/>
              <a:buChar char="►"/>
              <a:tabLst/>
              <a:defRPr/>
            </a:pPr>
            <a:r>
              <a:rPr kumimoji="0" lang="it-IT" altLang="it-IT" sz="1800" b="0" i="1" u="none" strike="noStrike" kern="0" cap="none" spc="0" normalizeH="0" baseline="0" noProof="0" dirty="0" err="1">
                <a:ln>
                  <a:noFill/>
                </a:ln>
                <a:solidFill>
                  <a:srgbClr val="00277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Fixed</a:t>
            </a:r>
            <a:r>
              <a:rPr kumimoji="0" lang="it-IT" altLang="it-IT" sz="1800" b="0" i="1" u="none" strike="noStrike" kern="0" cap="none" spc="0" normalizeH="0" baseline="0" noProof="0" dirty="0">
                <a:ln>
                  <a:noFill/>
                </a:ln>
                <a:solidFill>
                  <a:srgbClr val="00277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 assets</a:t>
            </a:r>
          </a:p>
          <a:p>
            <a:pPr marL="285750" marR="0" lvl="0" indent="-285750" algn="just" defTabSz="91440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C000"/>
              </a:buClr>
              <a:buSzTx/>
              <a:buFont typeface="Arial" panose="020B0604020202020204" pitchFamily="34" charset="0"/>
              <a:buChar char="►"/>
              <a:tabLst/>
              <a:defRPr/>
            </a:pPr>
            <a:r>
              <a:rPr kumimoji="0" lang="it-IT" altLang="it-IT" sz="1800" b="0" i="1" u="none" strike="noStrike" kern="0" cap="none" spc="0" normalizeH="0" baseline="0" noProof="0" dirty="0" err="1">
                <a:ln>
                  <a:noFill/>
                </a:ln>
                <a:solidFill>
                  <a:srgbClr val="00277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Intangible</a:t>
            </a:r>
            <a:r>
              <a:rPr kumimoji="0" lang="it-IT" altLang="it-IT" sz="1800" b="0" i="1" u="none" strike="noStrike" kern="0" cap="none" spc="0" normalizeH="0" baseline="0" noProof="0" dirty="0">
                <a:ln>
                  <a:noFill/>
                </a:ln>
                <a:solidFill>
                  <a:srgbClr val="00277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 asset</a:t>
            </a:r>
          </a:p>
          <a:p>
            <a:pPr marL="285750" marR="0" lvl="0" indent="-285750" algn="just" defTabSz="91440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C000"/>
              </a:buClr>
              <a:buSzTx/>
              <a:buFont typeface="Arial" panose="020B0604020202020204" pitchFamily="34" charset="0"/>
              <a:buChar char="►"/>
              <a:tabLst/>
              <a:defRPr/>
            </a:pPr>
            <a:r>
              <a:rPr kumimoji="0" lang="it-IT" altLang="it-IT" sz="1800" b="0" i="1" u="none" strike="noStrike" kern="0" cap="none" spc="0" normalizeH="0" baseline="0" noProof="0" dirty="0" err="1">
                <a:ln>
                  <a:noFill/>
                </a:ln>
                <a:solidFill>
                  <a:srgbClr val="00277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Inventories</a:t>
            </a:r>
            <a:endParaRPr kumimoji="0" lang="it-IT" altLang="it-IT" sz="1800" b="0" i="1" u="none" strike="noStrike" kern="0" cap="none" spc="0" normalizeH="0" baseline="0" noProof="0" dirty="0">
              <a:ln>
                <a:noFill/>
              </a:ln>
              <a:solidFill>
                <a:srgbClr val="002776"/>
              </a:solidFill>
              <a:effectLst/>
              <a:uLnTx/>
              <a:uFillTx/>
              <a:latin typeface="+mn-lt"/>
              <a:ea typeface="ＭＳ Ｐゴシック" panose="020B0600070205080204" pitchFamily="34" charset="-128"/>
            </a:endParaRPr>
          </a:p>
          <a:p>
            <a:pPr marL="285750" marR="0" lvl="0" indent="-285750" algn="just" defTabSz="91440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C000"/>
              </a:buClr>
              <a:buSzTx/>
              <a:buFont typeface="Arial" panose="020B0604020202020204" pitchFamily="34" charset="0"/>
              <a:buChar char="►"/>
              <a:tabLst/>
              <a:defRPr/>
            </a:pPr>
            <a:r>
              <a:rPr kumimoji="0" lang="it-IT" altLang="it-IT" sz="1800" b="0" i="1" u="none" strike="noStrike" kern="0" cap="none" spc="0" normalizeH="0" baseline="0" noProof="0" dirty="0">
                <a:ln>
                  <a:noFill/>
                </a:ln>
                <a:solidFill>
                  <a:srgbClr val="00277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Revenue</a:t>
            </a:r>
          </a:p>
          <a:p>
            <a:pPr marL="285750" marR="0" lvl="0" indent="-285750" algn="just" defTabSz="91440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C000"/>
              </a:buClr>
              <a:buSzTx/>
              <a:buFont typeface="Arial" panose="020B0604020202020204" pitchFamily="34" charset="0"/>
              <a:buChar char="►"/>
              <a:tabLst/>
              <a:defRPr/>
            </a:pPr>
            <a:r>
              <a:rPr kumimoji="0" lang="it-IT" altLang="it-IT" sz="1800" b="0" i="1" u="none" strike="noStrike" kern="0" cap="none" spc="0" normalizeH="0" baseline="0" noProof="0" dirty="0">
                <a:ln>
                  <a:noFill/>
                </a:ln>
                <a:solidFill>
                  <a:srgbClr val="00277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Accrual and </a:t>
            </a:r>
            <a:r>
              <a:rPr kumimoji="0" lang="it-IT" altLang="it-IT" sz="1800" b="0" i="1" u="none" strike="noStrike" kern="0" cap="none" spc="0" normalizeH="0" baseline="0" noProof="0" dirty="0" err="1">
                <a:ln>
                  <a:noFill/>
                </a:ln>
                <a:solidFill>
                  <a:srgbClr val="00277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expenses</a:t>
            </a:r>
            <a:endParaRPr kumimoji="0" lang="it-IT" altLang="it-IT" sz="1800" b="0" i="1" u="none" strike="noStrike" kern="0" cap="none" spc="0" normalizeH="0" baseline="0" noProof="0" dirty="0">
              <a:ln>
                <a:noFill/>
              </a:ln>
              <a:solidFill>
                <a:srgbClr val="002776"/>
              </a:solidFill>
              <a:effectLst/>
              <a:uLnTx/>
              <a:uFillTx/>
              <a:latin typeface="+mn-lt"/>
              <a:ea typeface="ＭＳ Ｐゴシック" panose="020B0600070205080204" pitchFamily="34" charset="-128"/>
            </a:endParaRPr>
          </a:p>
          <a:p>
            <a:pPr marL="285750" marR="0" lvl="0" indent="-285750" algn="just" defTabSz="91440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C000"/>
              </a:buClr>
              <a:buSzTx/>
              <a:buFont typeface="Arial" panose="020B0604020202020204" pitchFamily="34" charset="0"/>
              <a:buChar char="►"/>
              <a:tabLst/>
              <a:defRPr/>
            </a:pPr>
            <a:r>
              <a:rPr kumimoji="0" lang="it-IT" altLang="it-IT" sz="1800" b="0" i="1" u="none" strike="noStrike" kern="0" cap="none" spc="0" normalizeH="0" baseline="0" noProof="0" dirty="0" err="1">
                <a:ln>
                  <a:noFill/>
                </a:ln>
                <a:solidFill>
                  <a:srgbClr val="00277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Employee</a:t>
            </a:r>
            <a:r>
              <a:rPr kumimoji="0" lang="it-IT" altLang="it-IT" sz="1800" b="0" i="1" u="none" strike="noStrike" kern="0" cap="none" spc="0" normalizeH="0" baseline="0" noProof="0" dirty="0">
                <a:ln>
                  <a:noFill/>
                </a:ln>
                <a:solidFill>
                  <a:srgbClr val="00277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 benefits</a:t>
            </a:r>
          </a:p>
          <a:p>
            <a:pPr marL="285750" marR="0" lvl="0" indent="-285750" algn="just" defTabSz="91440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C000"/>
              </a:buClr>
              <a:buSzTx/>
              <a:buFont typeface="Arial" panose="020B0604020202020204" pitchFamily="34" charset="0"/>
              <a:buChar char="►"/>
              <a:tabLst/>
              <a:defRPr/>
            </a:pPr>
            <a:r>
              <a:rPr kumimoji="0" lang="it-IT" altLang="it-IT" sz="1800" b="0" i="1" u="none" strike="noStrike" kern="0" cap="none" spc="0" normalizeH="0" baseline="0" noProof="0" dirty="0" err="1">
                <a:ln>
                  <a:noFill/>
                </a:ln>
                <a:solidFill>
                  <a:srgbClr val="00277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Provisions</a:t>
            </a:r>
            <a:endParaRPr kumimoji="0" lang="it-IT" altLang="it-IT" sz="1800" b="0" i="1" u="none" strike="noStrike" kern="0" cap="none" spc="0" normalizeH="0" baseline="0" noProof="0" dirty="0">
              <a:ln>
                <a:noFill/>
              </a:ln>
              <a:solidFill>
                <a:srgbClr val="002776"/>
              </a:solidFill>
              <a:effectLst/>
              <a:uLnTx/>
              <a:uFillTx/>
              <a:latin typeface="+mn-lt"/>
              <a:ea typeface="ＭＳ Ｐゴシック" panose="020B0600070205080204" pitchFamily="34" charset="-128"/>
            </a:endParaRPr>
          </a:p>
          <a:p>
            <a:pPr marL="285750" marR="0" lvl="0" indent="-285750" algn="just" defTabSz="91440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C000"/>
              </a:buClr>
              <a:buSzTx/>
              <a:buFont typeface="Arial" panose="020B0604020202020204" pitchFamily="34" charset="0"/>
              <a:buChar char="►"/>
              <a:tabLst/>
              <a:defRPr/>
            </a:pPr>
            <a:r>
              <a:rPr kumimoji="0" lang="it-IT" altLang="it-IT" sz="1800" b="0" i="1" u="none" strike="noStrike" kern="0" cap="none" spc="0" normalizeH="0" baseline="0" noProof="0" dirty="0">
                <a:ln>
                  <a:noFill/>
                </a:ln>
                <a:solidFill>
                  <a:srgbClr val="00277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Financial </a:t>
            </a:r>
            <a:r>
              <a:rPr kumimoji="0" lang="it-IT" altLang="it-IT" sz="1800" b="0" i="1" u="none" strike="noStrike" kern="0" cap="none" spc="0" normalizeH="0" baseline="0" noProof="0" dirty="0" err="1">
                <a:ln>
                  <a:noFill/>
                </a:ln>
                <a:solidFill>
                  <a:srgbClr val="00277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instruments</a:t>
            </a:r>
            <a:endParaRPr kumimoji="0" lang="it-IT" altLang="it-IT" sz="1800" b="0" i="1" u="none" strike="noStrike" kern="0" cap="none" spc="0" normalizeH="0" baseline="0" noProof="0" dirty="0">
              <a:ln>
                <a:noFill/>
              </a:ln>
              <a:solidFill>
                <a:srgbClr val="002776"/>
              </a:solidFill>
              <a:effectLst/>
              <a:uLnTx/>
              <a:uFillTx/>
              <a:latin typeface="+mn-lt"/>
              <a:ea typeface="ＭＳ Ｐゴシック" panose="020B0600070205080204" pitchFamily="34" charset="-128"/>
            </a:endParaRPr>
          </a:p>
        </p:txBody>
      </p:sp>
      <p:grpSp>
        <p:nvGrpSpPr>
          <p:cNvPr id="6" name="Gruppo 5">
            <a:extLst>
              <a:ext uri="{FF2B5EF4-FFF2-40B4-BE49-F238E27FC236}">
                <a16:creationId xmlns:a16="http://schemas.microsoft.com/office/drawing/2014/main" id="{B3C6AC6B-A1EC-05EA-8160-EDE44F6F41DA}"/>
              </a:ext>
            </a:extLst>
          </p:cNvPr>
          <p:cNvGrpSpPr/>
          <p:nvPr/>
        </p:nvGrpSpPr>
        <p:grpSpPr>
          <a:xfrm>
            <a:off x="7885113" y="1499943"/>
            <a:ext cx="3544887" cy="4416425"/>
            <a:chOff x="4427538" y="1701800"/>
            <a:chExt cx="3544887" cy="4416425"/>
          </a:xfrm>
        </p:grpSpPr>
        <p:pic>
          <p:nvPicPr>
            <p:cNvPr id="7" name="Immagine 6" descr="EPSAS-study-final-PwC-report.pdf (PROTETTO) - Adobe Acrobat Reader DC">
              <a:extLst>
                <a:ext uri="{FF2B5EF4-FFF2-40B4-BE49-F238E27FC236}">
                  <a16:creationId xmlns:a16="http://schemas.microsoft.com/office/drawing/2014/main" id="{0E2DDBE7-EBD3-087E-1935-B330FBCA2A4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4419" t="34817" r="35581" b="23808"/>
            <a:stretch/>
          </p:blipFill>
          <p:spPr>
            <a:xfrm>
              <a:off x="4932363" y="4605338"/>
              <a:ext cx="3040062" cy="151288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8" name="Immagine 7" descr="EPSAS-study-final-PwC-report.pdf (PROTETTO) - Adobe Acrobat Reader DC">
              <a:extLst>
                <a:ext uri="{FF2B5EF4-FFF2-40B4-BE49-F238E27FC236}">
                  <a16:creationId xmlns:a16="http://schemas.microsoft.com/office/drawing/2014/main" id="{60CDD044-DBAE-1BD0-6711-00F01CF32DC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4303" t="9480" r="34767" b="9379"/>
            <a:stretch/>
          </p:blipFill>
          <p:spPr>
            <a:xfrm>
              <a:off x="4481513" y="1701800"/>
              <a:ext cx="3013075" cy="288607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9" name="Rettangolo 11">
              <a:extLst>
                <a:ext uri="{FF2B5EF4-FFF2-40B4-BE49-F238E27FC236}">
                  <a16:creationId xmlns:a16="http://schemas.microsoft.com/office/drawing/2014/main" id="{AE6C19B8-8DF9-548A-9A2D-B96B1D89E5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7538" y="1933575"/>
              <a:ext cx="2520950" cy="461665"/>
            </a:xfrm>
            <a:prstGeom prst="rect">
              <a:avLst/>
            </a:prstGeom>
            <a:noFill/>
            <a:ln w="1905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altLang="en-US" sz="2400" b="0" i="0" u="none" strike="noStrike" kern="0" cap="none" spc="0" normalizeH="0" baseline="0" noProof="0">
                <a:ln>
                  <a:noFill/>
                </a:ln>
                <a:solidFill>
                  <a:srgbClr val="00277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endParaRPr>
            </a:p>
          </p:txBody>
        </p:sp>
        <p:sp>
          <p:nvSpPr>
            <p:cNvPr id="10" name="Rettangolo 14">
              <a:extLst>
                <a:ext uri="{FF2B5EF4-FFF2-40B4-BE49-F238E27FC236}">
                  <a16:creationId xmlns:a16="http://schemas.microsoft.com/office/drawing/2014/main" id="{D266938C-FF07-951E-3F47-3FBD7FFF91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76788" y="4589463"/>
              <a:ext cx="2519362" cy="461665"/>
            </a:xfrm>
            <a:prstGeom prst="rect">
              <a:avLst/>
            </a:prstGeom>
            <a:noFill/>
            <a:ln w="1905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altLang="en-US" sz="2400" b="0" i="0" u="none" strike="noStrike" kern="0" cap="none" spc="0" normalizeH="0" baseline="0" noProof="0">
                <a:ln>
                  <a:noFill/>
                </a:ln>
                <a:solidFill>
                  <a:srgbClr val="00277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endParaRPr>
            </a:p>
          </p:txBody>
        </p:sp>
      </p:grpSp>
      <p:sp>
        <p:nvSpPr>
          <p:cNvPr id="2" name="CasellaDiTesto 6">
            <a:extLst>
              <a:ext uri="{FF2B5EF4-FFF2-40B4-BE49-F238E27FC236}">
                <a16:creationId xmlns:a16="http://schemas.microsoft.com/office/drawing/2014/main" id="{B8DC9654-A333-6ED3-627E-839F0D2D3D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2950" y="1009688"/>
            <a:ext cx="104775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Clr>
                <a:srgbClr val="4272C4"/>
              </a:buClr>
              <a:defRPr/>
            </a:pPr>
            <a:r>
              <a:rPr lang="it-IT" altLang="it-IT" sz="2000" kern="0" dirty="0">
                <a:solidFill>
                  <a:srgbClr val="012B86"/>
                </a:solidFill>
                <a:latin typeface="+mn-lt"/>
              </a:rPr>
              <a:t>La "maturità” nell’applicazione della contabilità </a:t>
            </a:r>
            <a:r>
              <a:rPr lang="it-IT" altLang="it-IT" sz="2000" i="1" kern="0" dirty="0" err="1">
                <a:solidFill>
                  <a:srgbClr val="012B86"/>
                </a:solidFill>
                <a:latin typeface="+mn-lt"/>
              </a:rPr>
              <a:t>accrual</a:t>
            </a:r>
            <a:r>
              <a:rPr lang="it-IT" altLang="it-IT" sz="2000" kern="0" dirty="0">
                <a:solidFill>
                  <a:srgbClr val="012B86"/>
                </a:solidFill>
                <a:latin typeface="+mn-lt"/>
              </a:rPr>
              <a:t> IPSAS </a:t>
            </a:r>
            <a:r>
              <a:rPr lang="it-IT" altLang="it-IT" sz="2000" i="1" kern="0" dirty="0" err="1">
                <a:solidFill>
                  <a:srgbClr val="012B86"/>
                </a:solidFill>
                <a:latin typeface="+mn-lt"/>
              </a:rPr>
              <a:t>based</a:t>
            </a:r>
            <a:r>
              <a:rPr lang="it-IT" altLang="it-IT" sz="2000" kern="0" dirty="0">
                <a:solidFill>
                  <a:srgbClr val="012B86"/>
                </a:solidFill>
                <a:latin typeface="+mn-lt"/>
              </a:rPr>
              <a:t> è stata misurata, attraverso un questionario, avente ad oggetto i seguenti aspetti:</a:t>
            </a:r>
            <a:endParaRPr kumimoji="0" lang="en-GB" altLang="it-IT" sz="2000" b="0" i="0" u="none" strike="noStrike" kern="0" cap="none" spc="0" normalizeH="0" baseline="0" noProof="0" dirty="0">
              <a:ln>
                <a:noFill/>
              </a:ln>
              <a:solidFill>
                <a:srgbClr val="012B86"/>
              </a:solidFill>
              <a:effectLst/>
              <a:uLnTx/>
              <a:uFillTx/>
              <a:latin typeface="+mn-lt"/>
              <a:ea typeface="ＭＳ Ｐゴシック" panose="020B0600070205080204" pitchFamily="34" charset="-128"/>
            </a:endParaRPr>
          </a:p>
          <a:p>
            <a:pPr marL="342900" marR="0" lvl="0" indent="-342900" algn="just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4272C4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n-GB" altLang="it-IT" sz="2000" b="0" i="0" u="none" strike="noStrike" kern="0" cap="none" spc="0" normalizeH="0" baseline="0" noProof="0" dirty="0">
              <a:ln>
                <a:noFill/>
              </a:ln>
              <a:solidFill>
                <a:srgbClr val="012B86"/>
              </a:solidFill>
              <a:effectLst/>
              <a:uLnTx/>
              <a:uFillTx/>
              <a:latin typeface="+mn-lt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65960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5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5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5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5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5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5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750"/>
                            </p:stCondLst>
                            <p:childTnLst>
                              <p:par>
                                <p:cTn id="4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5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5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5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250"/>
                            </p:stCondLst>
                            <p:childTnLst>
                              <p:par>
                                <p:cTn id="5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5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5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500"/>
                            </p:stCondLst>
                            <p:childTnLst>
                              <p:par>
                                <p:cTn id="5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25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5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750"/>
                            </p:stCondLst>
                            <p:childTnLst>
                              <p:par>
                                <p:cTn id="6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5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e 1">
            <a:extLst>
              <a:ext uri="{FF2B5EF4-FFF2-40B4-BE49-F238E27FC236}">
                <a16:creationId xmlns:a16="http://schemas.microsoft.com/office/drawing/2014/main" id="{5E766CB9-096E-78FD-0A3C-F79EE8239448}"/>
              </a:ext>
            </a:extLst>
          </p:cNvPr>
          <p:cNvSpPr/>
          <p:nvPr/>
        </p:nvSpPr>
        <p:spPr>
          <a:xfrm>
            <a:off x="252663" y="4668253"/>
            <a:ext cx="1223921" cy="1193453"/>
          </a:xfrm>
          <a:prstGeom prst="ellipse">
            <a:avLst/>
          </a:prstGeom>
          <a:solidFill>
            <a:sysClr val="window" lastClr="FFFFFF"/>
          </a:solidFill>
          <a:ln w="25400" cap="flat" cmpd="sng" algn="ctr">
            <a:solidFill>
              <a:sysClr val="window" lastClr="FFFFFF">
                <a:lumMod val="85000"/>
              </a:sysClr>
            </a:solidFill>
            <a:prstDash val="soli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52989696-3C1A-0152-5F23-52E127B528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9279783"/>
              </p:ext>
            </p:extLst>
          </p:nvPr>
        </p:nvGraphicFramePr>
        <p:xfrm>
          <a:off x="2287068" y="1221828"/>
          <a:ext cx="7602894" cy="4869955"/>
        </p:xfrm>
        <a:graphic>
          <a:graphicData uri="http://schemas.openxmlformats.org/drawingml/2006/table">
            <a:tbl>
              <a:tblPr/>
              <a:tblGrid>
                <a:gridCol w="12602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851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870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851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8519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9570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charset="0"/>
                          <a:ea typeface="ＭＳ Ｐゴシック" charset="0"/>
                          <a:cs typeface="ＭＳ Ｐゴシック" charset="0"/>
                        </a:rPr>
                        <a:t>Accounting maturity (AM)</a:t>
                      </a:r>
                      <a:endParaRPr kumimoji="0" lang="it-IT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mbria" charset="0"/>
                        <a:ea typeface="MS Mincho" charset="0"/>
                        <a:cs typeface="MS Mincho" charset="0"/>
                      </a:endParaRPr>
                    </a:p>
                  </a:txBody>
                  <a:tcPr marL="51441" marR="51441" marT="0" marB="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charset="0"/>
                          <a:ea typeface="ＭＳ Ｐゴシック" charset="0"/>
                          <a:cs typeface="ＭＳ Ｐゴシック" charset="0"/>
                        </a:rPr>
                        <a:t>Central</a:t>
                      </a:r>
                      <a:endParaRPr kumimoji="0" lang="it-IT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mbria" charset="0"/>
                        <a:ea typeface="MS Mincho" charset="0"/>
                        <a:cs typeface="MS Mincho" charset="0"/>
                      </a:endParaRPr>
                    </a:p>
                  </a:txBody>
                  <a:tcPr marL="51441" marR="51441" marT="0" marB="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charset="0"/>
                          <a:ea typeface="ＭＳ Ｐゴシック" charset="0"/>
                          <a:cs typeface="ＭＳ Ｐゴシック" charset="0"/>
                        </a:rPr>
                        <a:t>State</a:t>
                      </a:r>
                      <a:endParaRPr kumimoji="0" lang="it-IT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mbria" charset="0"/>
                        <a:ea typeface="MS Mincho" charset="0"/>
                        <a:cs typeface="MS Mincho" charset="0"/>
                      </a:endParaRPr>
                    </a:p>
                  </a:txBody>
                  <a:tcPr marL="51441" marR="51441" marT="0" marB="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charset="0"/>
                          <a:ea typeface="ＭＳ Ｐゴシック" charset="0"/>
                          <a:cs typeface="ＭＳ Ｐゴシック" charset="0"/>
                        </a:rPr>
                        <a:t>Local</a:t>
                      </a:r>
                      <a:endParaRPr kumimoji="0" lang="it-IT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mbria" charset="0"/>
                        <a:ea typeface="MS Mincho" charset="0"/>
                        <a:cs typeface="MS Mincho" charset="0"/>
                      </a:endParaRPr>
                    </a:p>
                  </a:txBody>
                  <a:tcPr marL="51441" marR="51441" marT="0" marB="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charset="0"/>
                          <a:ea typeface="ＭＳ Ｐゴシック" charset="0"/>
                          <a:cs typeface="ＭＳ Ｐゴシック" charset="0"/>
                        </a:rPr>
                        <a:t>Social Funds</a:t>
                      </a:r>
                      <a:endParaRPr kumimoji="0" lang="it-IT" sz="12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mbria" charset="0"/>
                        <a:ea typeface="MS Mincho" charset="0"/>
                        <a:cs typeface="MS Mincho" charset="0"/>
                      </a:endParaRPr>
                    </a:p>
                  </a:txBody>
                  <a:tcPr marL="51441" marR="51441" marT="0" marB="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5522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charset="0"/>
                          <a:ea typeface="ＭＳ Ｐゴシック" charset="0"/>
                          <a:cs typeface="ＭＳ Ｐゴシック" charset="0"/>
                        </a:rPr>
                        <a:t>HIGH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charset="0"/>
                          <a:ea typeface="ＭＳ Ｐゴシック" charset="0"/>
                          <a:cs typeface="ＭＳ Ｐゴシック" charset="0"/>
                        </a:rPr>
                        <a:t>AM ≥ 70%</a:t>
                      </a:r>
                      <a:endParaRPr kumimoji="0" lang="it-IT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mbria" charset="0"/>
                        <a:ea typeface="MS Mincho" charset="0"/>
                        <a:cs typeface="MS Mincho" charset="0"/>
                      </a:endParaRPr>
                    </a:p>
                  </a:txBody>
                  <a:tcPr marL="51441" marR="51441" marT="0" marB="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ahoma" charset="0"/>
                          <a:ea typeface="ＭＳ Ｐゴシック" charset="0"/>
                          <a:cs typeface="ＭＳ Ｐゴシック" charset="0"/>
                        </a:rPr>
                        <a:t>Austria</a:t>
                      </a:r>
                      <a:r>
                        <a:rPr kumimoji="0" 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ahoma" charset="0"/>
                          <a:ea typeface="ＭＳ Ｐゴシック" charset="0"/>
                          <a:cs typeface="ＭＳ Ｐゴシック" charset="0"/>
                        </a:rPr>
                        <a:t>, </a:t>
                      </a:r>
                      <a:r>
                        <a:rPr kumimoji="0" 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ahoma" charset="0"/>
                          <a:ea typeface="ＭＳ Ｐゴシック" charset="0"/>
                          <a:cs typeface="ＭＳ Ｐゴシック" charset="0"/>
                        </a:rPr>
                        <a:t>Czech</a:t>
                      </a:r>
                      <a:r>
                        <a:rPr kumimoji="0" 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ahoma" charset="0"/>
                          <a:ea typeface="ＭＳ Ｐゴシック" charset="0"/>
                          <a:cs typeface="ＭＳ Ｐゴシック" charset="0"/>
                        </a:rPr>
                        <a:t> Republic, </a:t>
                      </a:r>
                      <a:r>
                        <a:rPr kumimoji="0" 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ahoma" charset="0"/>
                          <a:ea typeface="ＭＳ Ｐゴシック" charset="0"/>
                          <a:cs typeface="ＭＳ Ｐゴシック" charset="0"/>
                        </a:rPr>
                        <a:t>Denmark</a:t>
                      </a:r>
                      <a:r>
                        <a:rPr kumimoji="0" 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ahoma" charset="0"/>
                          <a:ea typeface="ＭＳ Ｐゴシック" charset="0"/>
                          <a:cs typeface="ＭＳ Ｐゴシック" charset="0"/>
                        </a:rPr>
                        <a:t>, Estonia, </a:t>
                      </a:r>
                      <a:r>
                        <a:rPr kumimoji="0" 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ahoma" charset="0"/>
                          <a:ea typeface="ＭＳ Ｐゴシック" charset="0"/>
                          <a:cs typeface="ＭＳ Ｐゴシック" charset="0"/>
                        </a:rPr>
                        <a:t>Finland</a:t>
                      </a:r>
                      <a:r>
                        <a:rPr kumimoji="0" 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ahoma" charset="0"/>
                          <a:ea typeface="ＭＳ Ｐゴシック" charset="0"/>
                          <a:cs typeface="ＭＳ Ｐゴシック" charset="0"/>
                        </a:rPr>
                        <a:t>, </a:t>
                      </a:r>
                      <a:r>
                        <a:rPr kumimoji="0" lang="it-IT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ahoma" charset="0"/>
                          <a:ea typeface="ＭＳ Ｐゴシック" charset="0"/>
                          <a:cs typeface="ＭＳ Ｐゴシック" charset="0"/>
                        </a:rPr>
                        <a:t>France</a:t>
                      </a:r>
                      <a:r>
                        <a:rPr kumimoji="0" 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ahoma" charset="0"/>
                          <a:ea typeface="ＭＳ Ｐゴシック" charset="0"/>
                          <a:cs typeface="ＭＳ Ｐゴシック" charset="0"/>
                        </a:rPr>
                        <a:t>, Latvia, </a:t>
                      </a:r>
                      <a:r>
                        <a:rPr kumimoji="0" 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ahoma" charset="0"/>
                          <a:ea typeface="ＭＳ Ｐゴシック" charset="0"/>
                          <a:cs typeface="ＭＳ Ｐゴシック" charset="0"/>
                        </a:rPr>
                        <a:t>Slovak</a:t>
                      </a:r>
                      <a:r>
                        <a:rPr kumimoji="0" 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ahoma" charset="0"/>
                          <a:ea typeface="ＭＳ Ｐゴシック" charset="0"/>
                          <a:cs typeface="ＭＳ Ｐゴシック" charset="0"/>
                        </a:rPr>
                        <a:t> Republic, </a:t>
                      </a:r>
                      <a:r>
                        <a:rPr kumimoji="0" 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ahoma" charset="0"/>
                          <a:ea typeface="ＭＳ Ｐゴシック" charset="0"/>
                          <a:cs typeface="ＭＳ Ｐゴシック" charset="0"/>
                        </a:rPr>
                        <a:t>Spain</a:t>
                      </a:r>
                      <a:r>
                        <a:rPr kumimoji="0" 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ahoma" charset="0"/>
                          <a:ea typeface="ＭＳ Ｐゴシック" charset="0"/>
                          <a:cs typeface="ＭＳ Ｐゴシック" charset="0"/>
                        </a:rPr>
                        <a:t>, </a:t>
                      </a:r>
                      <a:r>
                        <a:rPr kumimoji="0" 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ahoma" charset="0"/>
                          <a:ea typeface="ＭＳ Ｐゴシック" charset="0"/>
                          <a:cs typeface="ＭＳ Ｐゴシック" charset="0"/>
                        </a:rPr>
                        <a:t>Sweden</a:t>
                      </a:r>
                      <a:r>
                        <a:rPr kumimoji="0" 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ahoma" charset="0"/>
                          <a:ea typeface="ＭＳ Ｐゴシック" charset="0"/>
                          <a:cs typeface="ＭＳ Ｐゴシック" charset="0"/>
                        </a:rPr>
                        <a:t>, UK</a:t>
                      </a:r>
                      <a:endParaRPr kumimoji="0" lang="it-IT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2776"/>
                        </a:solidFill>
                        <a:effectLst/>
                        <a:latin typeface="Cambria" charset="0"/>
                        <a:ea typeface="MS Mincho" charset="0"/>
                        <a:cs typeface="MS Mincho" charset="0"/>
                      </a:endParaRPr>
                    </a:p>
                  </a:txBody>
                  <a:tcPr marL="51441" marR="51441" marT="0" marB="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ahoma" charset="0"/>
                          <a:ea typeface="ＭＳ Ｐゴシック" charset="0"/>
                          <a:cs typeface="ＭＳ Ｐゴシック" charset="0"/>
                        </a:rPr>
                        <a:t> </a:t>
                      </a:r>
                      <a:endParaRPr kumimoji="0" lang="it-IT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2776"/>
                        </a:solidFill>
                        <a:effectLst/>
                        <a:latin typeface="Cambria" charset="0"/>
                        <a:ea typeface="MS Mincho" charset="0"/>
                        <a:cs typeface="MS Mincho" charset="0"/>
                      </a:endParaRPr>
                    </a:p>
                  </a:txBody>
                  <a:tcPr marL="51441" marR="51441" marT="0" marB="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ahoma" charset="0"/>
                          <a:ea typeface="ＭＳ Ｐゴシック" charset="0"/>
                          <a:cs typeface="ＭＳ Ｐゴシック" charset="0"/>
                        </a:rPr>
                        <a:t>Belgium</a:t>
                      </a:r>
                      <a:r>
                        <a:rPr kumimoji="0" 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ahoma" charset="0"/>
                          <a:ea typeface="ＭＳ Ｐゴシック" charset="0"/>
                          <a:cs typeface="ＭＳ Ｐゴシック" charset="0"/>
                        </a:rPr>
                        <a:t>, Cyprus, </a:t>
                      </a:r>
                      <a:r>
                        <a:rPr kumimoji="0" 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ahoma" charset="0"/>
                          <a:ea typeface="ＭＳ Ｐゴシック" charset="0"/>
                          <a:cs typeface="ＭＳ Ｐゴシック" charset="0"/>
                        </a:rPr>
                        <a:t>Czech</a:t>
                      </a:r>
                      <a:r>
                        <a:rPr kumimoji="0" 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ahoma" charset="0"/>
                          <a:ea typeface="ＭＳ Ｐゴシック" charset="0"/>
                          <a:cs typeface="ＭＳ Ｐゴシック" charset="0"/>
                        </a:rPr>
                        <a:t> Republic, Estonia, </a:t>
                      </a:r>
                      <a:r>
                        <a:rPr kumimoji="0" 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ahoma" charset="0"/>
                          <a:ea typeface="ＭＳ Ｐゴシック" charset="0"/>
                          <a:cs typeface="ＭＳ Ｐゴシック" charset="0"/>
                        </a:rPr>
                        <a:t>Finland</a:t>
                      </a:r>
                      <a:r>
                        <a:rPr kumimoji="0" 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ahoma" charset="0"/>
                          <a:ea typeface="ＭＳ Ｐゴシック" charset="0"/>
                          <a:cs typeface="ＭＳ Ｐゴシック" charset="0"/>
                        </a:rPr>
                        <a:t>, France, </a:t>
                      </a:r>
                      <a:r>
                        <a:rPr kumimoji="0" 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ahoma" charset="0"/>
                          <a:ea typeface="ＭＳ Ｐゴシック" charset="0"/>
                          <a:cs typeface="ＭＳ Ｐゴシック" charset="0"/>
                        </a:rPr>
                        <a:t>Ireland</a:t>
                      </a:r>
                      <a:r>
                        <a:rPr kumimoji="0" 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ahoma" charset="0"/>
                          <a:ea typeface="ＭＳ Ｐゴシック" charset="0"/>
                          <a:cs typeface="ＭＳ Ｐゴシック" charset="0"/>
                        </a:rPr>
                        <a:t>, Latvia, Lithuania, Malta, Portugal, </a:t>
                      </a:r>
                      <a:r>
                        <a:rPr kumimoji="0" 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ahoma" charset="0"/>
                          <a:ea typeface="ＭＳ Ｐゴシック" charset="0"/>
                          <a:cs typeface="ＭＳ Ｐゴシック" charset="0"/>
                        </a:rPr>
                        <a:t>Slovak</a:t>
                      </a:r>
                      <a:r>
                        <a:rPr kumimoji="0" 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ahoma" charset="0"/>
                          <a:ea typeface="ＭＳ Ｐゴシック" charset="0"/>
                          <a:cs typeface="ＭＳ Ｐゴシック" charset="0"/>
                        </a:rPr>
                        <a:t> Republic, </a:t>
                      </a:r>
                      <a:r>
                        <a:rPr kumimoji="0" 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ahoma" charset="0"/>
                          <a:ea typeface="ＭＳ Ｐゴシック" charset="0"/>
                          <a:cs typeface="ＭＳ Ｐゴシック" charset="0"/>
                        </a:rPr>
                        <a:t>Sweden</a:t>
                      </a:r>
                      <a:r>
                        <a:rPr kumimoji="0" 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ahoma" charset="0"/>
                          <a:ea typeface="ＭＳ Ｐゴシック" charset="0"/>
                          <a:cs typeface="ＭＳ Ｐゴシック" charset="0"/>
                        </a:rPr>
                        <a:t>, UK</a:t>
                      </a:r>
                      <a:endParaRPr kumimoji="0" lang="it-IT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2776"/>
                        </a:solidFill>
                        <a:effectLst/>
                        <a:latin typeface="Cambria" charset="0"/>
                        <a:ea typeface="MS Mincho" charset="0"/>
                        <a:cs typeface="MS Mincho" charset="0"/>
                      </a:endParaRPr>
                    </a:p>
                  </a:txBody>
                  <a:tcPr marL="51441" marR="51441" marT="0" marB="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ahoma" charset="0"/>
                          <a:ea typeface="ＭＳ Ｐゴシック" charset="0"/>
                          <a:cs typeface="ＭＳ Ｐゴシック" charset="0"/>
                        </a:rPr>
                        <a:t>Czech</a:t>
                      </a:r>
                      <a:r>
                        <a:rPr kumimoji="0" 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ahoma" charset="0"/>
                          <a:ea typeface="ＭＳ Ｐゴシック" charset="0"/>
                          <a:cs typeface="ＭＳ Ｐゴシック" charset="0"/>
                        </a:rPr>
                        <a:t> Republic, Estonia, </a:t>
                      </a:r>
                      <a:r>
                        <a:rPr kumimoji="0" 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ahoma" charset="0"/>
                          <a:ea typeface="ＭＳ Ｐゴシック" charset="0"/>
                          <a:cs typeface="ＭＳ Ｐゴシック" charset="0"/>
                        </a:rPr>
                        <a:t>Finland</a:t>
                      </a:r>
                      <a:r>
                        <a:rPr kumimoji="0" 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ahoma" charset="0"/>
                          <a:ea typeface="ＭＳ Ｐゴシック" charset="0"/>
                          <a:cs typeface="ＭＳ Ｐゴシック" charset="0"/>
                        </a:rPr>
                        <a:t>, France, Lithuania, Netherlands, Portugal, </a:t>
                      </a:r>
                      <a:r>
                        <a:rPr kumimoji="0" 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ahoma" charset="0"/>
                          <a:ea typeface="ＭＳ Ｐゴシック" charset="0"/>
                          <a:cs typeface="ＭＳ Ｐゴシック" charset="0"/>
                        </a:rPr>
                        <a:t>Sweden</a:t>
                      </a:r>
                      <a:endParaRPr kumimoji="0" lang="it-IT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2776"/>
                        </a:solidFill>
                        <a:effectLst/>
                        <a:latin typeface="Cambria" charset="0"/>
                        <a:ea typeface="MS Mincho" charset="0"/>
                        <a:cs typeface="MS Mincho" charset="0"/>
                      </a:endParaRPr>
                    </a:p>
                  </a:txBody>
                  <a:tcPr marL="51441" marR="51441" marT="0" marB="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5951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charset="0"/>
                          <a:ea typeface="ＭＳ Ｐゴシック" charset="0"/>
                          <a:cs typeface="ＭＳ Ｐゴシック" charset="0"/>
                        </a:rPr>
                        <a:t>MEDIUM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charset="0"/>
                          <a:ea typeface="ＭＳ Ｐゴシック" charset="0"/>
                          <a:cs typeface="ＭＳ Ｐゴシック" charset="0"/>
                        </a:rPr>
                        <a:t>70%&gt;AM ≥40%</a:t>
                      </a:r>
                      <a:endParaRPr kumimoji="0" lang="it-IT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mbria" charset="0"/>
                        <a:ea typeface="MS Mincho" charset="0"/>
                        <a:cs typeface="MS Mincho" charset="0"/>
                      </a:endParaRPr>
                    </a:p>
                  </a:txBody>
                  <a:tcPr marL="51441" marR="51441" marT="0" marB="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ahoma" charset="0"/>
                          <a:ea typeface="ＭＳ Ｐゴシック" charset="0"/>
                          <a:cs typeface="ＭＳ Ｐゴシック" charset="0"/>
                        </a:rPr>
                        <a:t>Belgium</a:t>
                      </a:r>
                      <a:r>
                        <a:rPr kumimoji="0" 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ahoma" charset="0"/>
                          <a:ea typeface="ＭＳ Ｐゴシック" charset="0"/>
                          <a:cs typeface="ＭＳ Ｐゴシック" charset="0"/>
                        </a:rPr>
                        <a:t>, Bulgaria, </a:t>
                      </a:r>
                      <a:r>
                        <a:rPr kumimoji="0" 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ahoma" charset="0"/>
                          <a:ea typeface="ＭＳ Ｐゴシック" charset="0"/>
                          <a:cs typeface="ＭＳ Ｐゴシック" charset="0"/>
                        </a:rPr>
                        <a:t>Hungary</a:t>
                      </a:r>
                      <a:r>
                        <a:rPr kumimoji="0" 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ahoma" charset="0"/>
                          <a:ea typeface="ＭＳ Ｐゴシック" charset="0"/>
                          <a:cs typeface="ＭＳ Ｐゴシック" charset="0"/>
                        </a:rPr>
                        <a:t>, </a:t>
                      </a:r>
                      <a:r>
                        <a:rPr kumimoji="0" 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ahoma" charset="0"/>
                          <a:ea typeface="ＭＳ Ｐゴシック" charset="0"/>
                          <a:cs typeface="ＭＳ Ｐゴシック" charset="0"/>
                        </a:rPr>
                        <a:t>Ireland</a:t>
                      </a:r>
                      <a:r>
                        <a:rPr kumimoji="0" 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ahoma" charset="0"/>
                          <a:ea typeface="ＭＳ Ｐゴシック" charset="0"/>
                          <a:cs typeface="ＭＳ Ｐゴシック" charset="0"/>
                        </a:rPr>
                        <a:t>, Poland, </a:t>
                      </a:r>
                      <a:r>
                        <a:rPr kumimoji="0" lang="it-IT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ahoma" charset="0"/>
                          <a:ea typeface="ＭＳ Ｐゴシック" charset="0"/>
                          <a:cs typeface="ＭＳ Ｐゴシック" charset="0"/>
                        </a:rPr>
                        <a:t>Portugal, Romania</a:t>
                      </a:r>
                      <a:r>
                        <a:rPr kumimoji="0" 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ahoma" charset="0"/>
                          <a:ea typeface="ＭＳ Ｐゴシック" charset="0"/>
                          <a:cs typeface="ＭＳ Ｐゴシック" charset="0"/>
                        </a:rPr>
                        <a:t>, Slovenia</a:t>
                      </a:r>
                      <a:endParaRPr kumimoji="0" lang="it-IT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2776"/>
                        </a:solidFill>
                        <a:effectLst/>
                        <a:latin typeface="Cambria" charset="0"/>
                        <a:ea typeface="MS Mincho" charset="0"/>
                        <a:cs typeface="MS Mincho" charset="0"/>
                      </a:endParaRPr>
                    </a:p>
                  </a:txBody>
                  <a:tcPr marL="51441" marR="51441" marT="0" marB="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ahoma" charset="0"/>
                          <a:ea typeface="ＭＳ Ｐゴシック" charset="0"/>
                          <a:cs typeface="ＭＳ Ｐゴシック" charset="0"/>
                        </a:rPr>
                        <a:t>Belgium</a:t>
                      </a:r>
                      <a:r>
                        <a:rPr kumimoji="0" 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ahoma" charset="0"/>
                          <a:ea typeface="ＭＳ Ｐゴシック" charset="0"/>
                          <a:cs typeface="ＭＳ Ｐゴシック" charset="0"/>
                        </a:rPr>
                        <a:t>, </a:t>
                      </a:r>
                      <a:r>
                        <a:rPr kumimoji="0" 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ahoma" charset="0"/>
                          <a:ea typeface="ＭＳ Ｐゴシック" charset="0"/>
                          <a:cs typeface="ＭＳ Ｐゴシック" charset="0"/>
                        </a:rPr>
                        <a:t>Spain</a:t>
                      </a:r>
                      <a:endParaRPr kumimoji="0" lang="it-IT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2776"/>
                        </a:solidFill>
                        <a:effectLst/>
                        <a:latin typeface="Cambria" charset="0"/>
                        <a:ea typeface="MS Mincho" charset="0"/>
                        <a:cs typeface="MS Mincho" charset="0"/>
                      </a:endParaRPr>
                    </a:p>
                  </a:txBody>
                  <a:tcPr marL="51441" marR="51441" marT="0" marB="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ahoma" charset="0"/>
                          <a:ea typeface="ＭＳ Ｐゴシック" charset="0"/>
                          <a:cs typeface="ＭＳ Ｐゴシック" charset="0"/>
                        </a:rPr>
                        <a:t>Bulgaria, </a:t>
                      </a:r>
                      <a:r>
                        <a:rPr kumimoji="0" 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ahoma" charset="0"/>
                          <a:ea typeface="ＭＳ Ｐゴシック" charset="0"/>
                          <a:cs typeface="ＭＳ Ｐゴシック" charset="0"/>
                        </a:rPr>
                        <a:t>Denmark</a:t>
                      </a:r>
                      <a:r>
                        <a:rPr kumimoji="0" 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ahoma" charset="0"/>
                          <a:ea typeface="ＭＳ Ｐゴシック" charset="0"/>
                          <a:cs typeface="ＭＳ Ｐゴシック" charset="0"/>
                        </a:rPr>
                        <a:t>, Germany, </a:t>
                      </a:r>
                      <a:r>
                        <a:rPr kumimoji="0" 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ahoma" charset="0"/>
                          <a:ea typeface="ＭＳ Ｐゴシック" charset="0"/>
                          <a:cs typeface="ＭＳ Ｐゴシック" charset="0"/>
                        </a:rPr>
                        <a:t>Hungary</a:t>
                      </a:r>
                      <a:r>
                        <a:rPr kumimoji="0" 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ahoma" charset="0"/>
                          <a:ea typeface="ＭＳ Ｐゴシック" charset="0"/>
                          <a:cs typeface="ＭＳ Ｐゴシック" charset="0"/>
                        </a:rPr>
                        <a:t>, Netherlands, Poland, Romania, Slovenia, </a:t>
                      </a:r>
                      <a:r>
                        <a:rPr kumimoji="0" 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ahoma" charset="0"/>
                          <a:ea typeface="ＭＳ Ｐゴシック" charset="0"/>
                          <a:cs typeface="ＭＳ Ｐゴシック" charset="0"/>
                        </a:rPr>
                        <a:t>Spain</a:t>
                      </a:r>
                      <a:endParaRPr kumimoji="0" lang="it-IT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2776"/>
                        </a:solidFill>
                        <a:effectLst/>
                        <a:latin typeface="Cambria" charset="0"/>
                        <a:ea typeface="MS Mincho" charset="0"/>
                        <a:cs typeface="MS Mincho" charset="0"/>
                      </a:endParaRPr>
                    </a:p>
                  </a:txBody>
                  <a:tcPr marL="51441" marR="51441" marT="0" marB="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ahoma" charset="0"/>
                          <a:ea typeface="ＭＳ Ｐゴシック" charset="0"/>
                          <a:cs typeface="ＭＳ Ｐゴシック" charset="0"/>
                        </a:rPr>
                        <a:t>Austria, </a:t>
                      </a:r>
                      <a:r>
                        <a:rPr kumimoji="0" 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ahoma" charset="0"/>
                          <a:ea typeface="ＭＳ Ｐゴシック" charset="0"/>
                          <a:cs typeface="ＭＳ Ｐゴシック" charset="0"/>
                        </a:rPr>
                        <a:t>Belgium</a:t>
                      </a:r>
                      <a:r>
                        <a:rPr kumimoji="0" 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ahoma" charset="0"/>
                          <a:ea typeface="ＭＳ Ｐゴシック" charset="0"/>
                          <a:cs typeface="ＭＳ Ｐゴシック" charset="0"/>
                        </a:rPr>
                        <a:t>, Bulgaria, </a:t>
                      </a:r>
                      <a:r>
                        <a:rPr kumimoji="0" 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ahoma" charset="0"/>
                          <a:ea typeface="ＭＳ Ｐゴシック" charset="0"/>
                          <a:cs typeface="ＭＳ Ｐゴシック" charset="0"/>
                        </a:rPr>
                        <a:t>Croatia</a:t>
                      </a:r>
                      <a:r>
                        <a:rPr kumimoji="0" 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ahoma" charset="0"/>
                          <a:ea typeface="ＭＳ Ｐゴシック" charset="0"/>
                          <a:cs typeface="ＭＳ Ｐゴシック" charset="0"/>
                        </a:rPr>
                        <a:t>, </a:t>
                      </a:r>
                      <a:r>
                        <a:rPr kumimoji="0" 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ahoma" charset="0"/>
                          <a:ea typeface="ＭＳ Ｐゴシック" charset="0"/>
                          <a:cs typeface="ＭＳ Ｐゴシック" charset="0"/>
                        </a:rPr>
                        <a:t>Denmark</a:t>
                      </a:r>
                      <a:r>
                        <a:rPr kumimoji="0" 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ahoma" charset="0"/>
                          <a:ea typeface="ＭＳ Ｐゴシック" charset="0"/>
                          <a:cs typeface="ＭＳ Ｐゴシック" charset="0"/>
                        </a:rPr>
                        <a:t>, </a:t>
                      </a:r>
                      <a:r>
                        <a:rPr kumimoji="0" 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ahoma" charset="0"/>
                          <a:ea typeface="ＭＳ Ｐゴシック" charset="0"/>
                          <a:cs typeface="ＭＳ Ｐゴシック" charset="0"/>
                        </a:rPr>
                        <a:t>Hungary</a:t>
                      </a:r>
                      <a:r>
                        <a:rPr kumimoji="0" 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ahoma" charset="0"/>
                          <a:ea typeface="ＭＳ Ｐゴシック" charset="0"/>
                          <a:cs typeface="ＭＳ Ｐゴシック" charset="0"/>
                        </a:rPr>
                        <a:t>, </a:t>
                      </a:r>
                      <a:r>
                        <a:rPr kumimoji="0" 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ahoma" charset="0"/>
                          <a:ea typeface="ＭＳ Ｐゴシック" charset="0"/>
                          <a:cs typeface="ＭＳ Ｐゴシック" charset="0"/>
                        </a:rPr>
                        <a:t>Ireland</a:t>
                      </a:r>
                      <a:r>
                        <a:rPr kumimoji="0" 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ahoma" charset="0"/>
                          <a:ea typeface="ＭＳ Ｐゴシック" charset="0"/>
                          <a:cs typeface="ＭＳ Ｐゴシック" charset="0"/>
                        </a:rPr>
                        <a:t>, Latvia, Poland, </a:t>
                      </a:r>
                      <a:r>
                        <a:rPr kumimoji="0" 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ahoma" charset="0"/>
                          <a:ea typeface="ＭＳ Ｐゴシック" charset="0"/>
                          <a:cs typeface="ＭＳ Ｐゴシック" charset="0"/>
                        </a:rPr>
                        <a:t>Spain</a:t>
                      </a:r>
                      <a:endParaRPr kumimoji="0" lang="it-IT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2776"/>
                        </a:solidFill>
                        <a:effectLst/>
                        <a:latin typeface="Cambria" charset="0"/>
                        <a:ea typeface="MS Mincho" charset="0"/>
                        <a:cs typeface="MS Mincho" charset="0"/>
                      </a:endParaRPr>
                    </a:p>
                  </a:txBody>
                  <a:tcPr marL="51441" marR="51441" marT="0" marB="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5951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charset="0"/>
                          <a:ea typeface="ＭＳ Ｐゴシック" charset="0"/>
                          <a:cs typeface="ＭＳ Ｐゴシック" charset="0"/>
                        </a:rPr>
                        <a:t>LOW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charset="0"/>
                          <a:ea typeface="ＭＳ Ｐゴシック" charset="0"/>
                          <a:cs typeface="ＭＳ Ｐゴシック" charset="0"/>
                        </a:rPr>
                        <a:t>AM &lt; 40%</a:t>
                      </a:r>
                      <a:endParaRPr kumimoji="0" lang="it-IT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mbria" charset="0"/>
                        <a:ea typeface="MS Mincho" charset="0"/>
                        <a:cs typeface="MS Mincho" charset="0"/>
                      </a:endParaRPr>
                    </a:p>
                  </a:txBody>
                  <a:tcPr marL="51441" marR="51441" marT="0" marB="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ahoma" charset="0"/>
                          <a:ea typeface="ＭＳ Ｐゴシック" charset="0"/>
                          <a:cs typeface="ＭＳ Ｐゴシック" charset="0"/>
                        </a:rPr>
                        <a:t>Croatia</a:t>
                      </a:r>
                      <a:r>
                        <a:rPr kumimoji="0" 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ahoma" charset="0"/>
                          <a:ea typeface="ＭＳ Ｐゴシック" charset="0"/>
                          <a:cs typeface="ＭＳ Ｐゴシック" charset="0"/>
                        </a:rPr>
                        <a:t>, Cyprus, Germany, </a:t>
                      </a:r>
                      <a:r>
                        <a:rPr kumimoji="0" 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ahoma" charset="0"/>
                          <a:ea typeface="ＭＳ Ｐゴシック" charset="0"/>
                          <a:cs typeface="ＭＳ Ｐゴシック" charset="0"/>
                        </a:rPr>
                        <a:t>Greece</a:t>
                      </a:r>
                      <a:r>
                        <a:rPr kumimoji="0" 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ahoma" charset="0"/>
                          <a:ea typeface="ＭＳ Ｐゴシック" charset="0"/>
                          <a:cs typeface="ＭＳ Ｐゴシック" charset="0"/>
                        </a:rPr>
                        <a:t>, </a:t>
                      </a:r>
                      <a:r>
                        <a:rPr kumimoji="0" lang="it-IT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ahoma" charset="0"/>
                          <a:ea typeface="ＭＳ Ｐゴシック" charset="0"/>
                          <a:cs typeface="ＭＳ Ｐゴシック" charset="0"/>
                        </a:rPr>
                        <a:t>Italy</a:t>
                      </a:r>
                      <a:r>
                        <a:rPr kumimoji="0" 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ahoma" charset="0"/>
                          <a:ea typeface="ＭＳ Ｐゴシック" charset="0"/>
                          <a:cs typeface="ＭＳ Ｐゴシック" charset="0"/>
                        </a:rPr>
                        <a:t>, </a:t>
                      </a:r>
                      <a:r>
                        <a:rPr kumimoji="0" 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ahoma" charset="0"/>
                          <a:ea typeface="ＭＳ Ｐゴシック" charset="0"/>
                          <a:cs typeface="ＭＳ Ｐゴシック" charset="0"/>
                        </a:rPr>
                        <a:t>Luxembourg</a:t>
                      </a:r>
                      <a:r>
                        <a:rPr kumimoji="0" 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ahoma" charset="0"/>
                          <a:ea typeface="ＭＳ Ｐゴシック" charset="0"/>
                          <a:cs typeface="ＭＳ Ｐゴシック" charset="0"/>
                        </a:rPr>
                        <a:t>, Malta, Netherlands</a:t>
                      </a:r>
                      <a:endParaRPr kumimoji="0" lang="it-IT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2776"/>
                        </a:solidFill>
                        <a:effectLst/>
                        <a:latin typeface="Cambria" charset="0"/>
                        <a:ea typeface="MS Mincho" charset="0"/>
                        <a:cs typeface="MS Mincho" charset="0"/>
                      </a:endParaRPr>
                    </a:p>
                  </a:txBody>
                  <a:tcPr marL="51441" marR="51441" marT="0" marB="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ahoma" charset="0"/>
                          <a:ea typeface="ＭＳ Ｐゴシック" charset="0"/>
                          <a:cs typeface="ＭＳ Ｐゴシック" charset="0"/>
                        </a:rPr>
                        <a:t>Austria, Germany</a:t>
                      </a:r>
                      <a:endParaRPr kumimoji="0" lang="it-IT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2776"/>
                        </a:solidFill>
                        <a:effectLst/>
                        <a:latin typeface="Cambria" charset="0"/>
                        <a:ea typeface="MS Mincho" charset="0"/>
                        <a:cs typeface="MS Mincho" charset="0"/>
                      </a:endParaRPr>
                    </a:p>
                  </a:txBody>
                  <a:tcPr marL="51441" marR="51441" marT="0" marB="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ahoma" charset="0"/>
                          <a:ea typeface="ＭＳ Ｐゴシック" charset="0"/>
                          <a:cs typeface="ＭＳ Ｐゴシック" charset="0"/>
                        </a:rPr>
                        <a:t>Austria, </a:t>
                      </a:r>
                      <a:r>
                        <a:rPr kumimoji="0" 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ahoma" charset="0"/>
                          <a:ea typeface="ＭＳ Ｐゴシック" charset="0"/>
                          <a:cs typeface="ＭＳ Ｐゴシック" charset="0"/>
                        </a:rPr>
                        <a:t>Croatia</a:t>
                      </a:r>
                      <a:r>
                        <a:rPr kumimoji="0" 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ahoma" charset="0"/>
                          <a:ea typeface="ＭＳ Ｐゴシック" charset="0"/>
                          <a:cs typeface="ＭＳ Ｐゴシック" charset="0"/>
                        </a:rPr>
                        <a:t>, </a:t>
                      </a:r>
                      <a:r>
                        <a:rPr kumimoji="0" 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ahoma" charset="0"/>
                          <a:ea typeface="ＭＳ Ｐゴシック" charset="0"/>
                          <a:cs typeface="ＭＳ Ｐゴシック" charset="0"/>
                        </a:rPr>
                        <a:t>Greece</a:t>
                      </a:r>
                      <a:r>
                        <a:rPr kumimoji="0" 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ahoma" charset="0"/>
                          <a:ea typeface="ＭＳ Ｐゴシック" charset="0"/>
                          <a:cs typeface="ＭＳ Ｐゴシック" charset="0"/>
                        </a:rPr>
                        <a:t>, </a:t>
                      </a:r>
                      <a:r>
                        <a:rPr kumimoji="0" lang="it-IT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ahoma" charset="0"/>
                          <a:ea typeface="ＭＳ Ｐゴシック" charset="0"/>
                          <a:cs typeface="ＭＳ Ｐゴシック" charset="0"/>
                        </a:rPr>
                        <a:t>Italy</a:t>
                      </a:r>
                      <a:r>
                        <a:rPr kumimoji="0" 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ahoma" charset="0"/>
                          <a:ea typeface="ＭＳ Ｐゴシック" charset="0"/>
                          <a:cs typeface="ＭＳ Ｐゴシック" charset="0"/>
                        </a:rPr>
                        <a:t>, </a:t>
                      </a:r>
                      <a:r>
                        <a:rPr kumimoji="0" 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ahoma" charset="0"/>
                          <a:ea typeface="ＭＳ Ｐゴシック" charset="0"/>
                          <a:cs typeface="ＭＳ Ｐゴシック" charset="0"/>
                        </a:rPr>
                        <a:t>Luxembourg</a:t>
                      </a:r>
                      <a:endParaRPr kumimoji="0" lang="it-IT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2776"/>
                        </a:solidFill>
                        <a:effectLst/>
                        <a:latin typeface="Cambria" charset="0"/>
                        <a:ea typeface="MS Mincho" charset="0"/>
                        <a:cs typeface="MS Mincho" charset="0"/>
                      </a:endParaRPr>
                    </a:p>
                  </a:txBody>
                  <a:tcPr marL="51441" marR="51441" marT="0" marB="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ahoma" charset="0"/>
                          <a:ea typeface="ＭＳ Ｐゴシック" charset="0"/>
                          <a:cs typeface="ＭＳ Ｐゴシック" charset="0"/>
                        </a:rPr>
                        <a:t>Cyprus, Germany, </a:t>
                      </a:r>
                      <a:r>
                        <a:rPr kumimoji="0" 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ahoma" charset="0"/>
                          <a:ea typeface="ＭＳ Ｐゴシック" charset="0"/>
                          <a:cs typeface="ＭＳ Ｐゴシック" charset="0"/>
                        </a:rPr>
                        <a:t>Greece</a:t>
                      </a:r>
                      <a:r>
                        <a:rPr kumimoji="0" 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ahoma" charset="0"/>
                          <a:ea typeface="ＭＳ Ｐゴシック" charset="0"/>
                          <a:cs typeface="ＭＳ Ｐゴシック" charset="0"/>
                        </a:rPr>
                        <a:t>, </a:t>
                      </a:r>
                      <a:r>
                        <a:rPr kumimoji="0" lang="it-IT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ahoma" charset="0"/>
                          <a:ea typeface="ＭＳ Ｐゴシック" charset="0"/>
                          <a:cs typeface="ＭＳ Ｐゴシック" charset="0"/>
                        </a:rPr>
                        <a:t>Italy</a:t>
                      </a:r>
                      <a:r>
                        <a:rPr kumimoji="0" 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ahoma" charset="0"/>
                          <a:ea typeface="ＭＳ Ｐゴシック" charset="0"/>
                          <a:cs typeface="ＭＳ Ｐゴシック" charset="0"/>
                        </a:rPr>
                        <a:t>, </a:t>
                      </a:r>
                      <a:r>
                        <a:rPr kumimoji="0" 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ahoma" charset="0"/>
                          <a:ea typeface="ＭＳ Ｐゴシック" charset="0"/>
                          <a:cs typeface="ＭＳ Ｐゴシック" charset="0"/>
                        </a:rPr>
                        <a:t>Luxembourg</a:t>
                      </a:r>
                      <a:r>
                        <a:rPr kumimoji="0" 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ahoma" charset="0"/>
                          <a:ea typeface="ＭＳ Ｐゴシック" charset="0"/>
                          <a:cs typeface="ＭＳ Ｐゴシック" charset="0"/>
                        </a:rPr>
                        <a:t>, Romania, </a:t>
                      </a:r>
                      <a:r>
                        <a:rPr kumimoji="0" 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ahoma" charset="0"/>
                          <a:ea typeface="ＭＳ Ｐゴシック" charset="0"/>
                          <a:cs typeface="ＭＳ Ｐゴシック" charset="0"/>
                        </a:rPr>
                        <a:t>Slovak</a:t>
                      </a:r>
                      <a:r>
                        <a:rPr kumimoji="0" 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latin typeface="Tahoma" charset="0"/>
                          <a:ea typeface="ＭＳ Ｐゴシック" charset="0"/>
                          <a:cs typeface="ＭＳ Ｐゴシック" charset="0"/>
                        </a:rPr>
                        <a:t> Republic, Slovenia</a:t>
                      </a:r>
                      <a:endParaRPr kumimoji="0" lang="it-IT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2776"/>
                        </a:solidFill>
                        <a:effectLst/>
                        <a:latin typeface="Cambria" charset="0"/>
                        <a:ea typeface="MS Mincho" charset="0"/>
                        <a:cs typeface="MS Mincho" charset="0"/>
                      </a:endParaRPr>
                    </a:p>
                  </a:txBody>
                  <a:tcPr marL="51441" marR="51441" marT="0" marB="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4" name="Immagine 3">
            <a:extLst>
              <a:ext uri="{FF2B5EF4-FFF2-40B4-BE49-F238E27FC236}">
                <a16:creationId xmlns:a16="http://schemas.microsoft.com/office/drawing/2014/main" id="{B02A2343-572B-670B-CCB2-5E09D9FCAA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304" y="4865157"/>
            <a:ext cx="762000" cy="849630"/>
          </a:xfrm>
          <a:prstGeom prst="rect">
            <a:avLst/>
          </a:prstGeom>
        </p:spPr>
      </p:pic>
      <p:sp>
        <p:nvSpPr>
          <p:cNvPr id="5" name="Freccia a destra 4">
            <a:extLst>
              <a:ext uri="{FF2B5EF4-FFF2-40B4-BE49-F238E27FC236}">
                <a16:creationId xmlns:a16="http://schemas.microsoft.com/office/drawing/2014/main" id="{BCAC5E55-CEAC-C89E-4975-FE5B468AD66B}"/>
              </a:ext>
            </a:extLst>
          </p:cNvPr>
          <p:cNvSpPr/>
          <p:nvPr/>
        </p:nvSpPr>
        <p:spPr>
          <a:xfrm>
            <a:off x="1476584" y="5238727"/>
            <a:ext cx="738292" cy="102490"/>
          </a:xfrm>
          <a:prstGeom prst="rightArrow">
            <a:avLst/>
          </a:prstGeom>
          <a:solidFill>
            <a:sysClr val="window" lastClr="FFFFFF">
              <a:lumMod val="75000"/>
            </a:sysClr>
          </a:solidFill>
          <a:ln w="25400" cap="flat" cmpd="sng" algn="ctr">
            <a:noFill/>
            <a:prstDash val="soli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D987F9E2-C962-9E47-A7BA-B989D5BF36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19488" y="2187185"/>
            <a:ext cx="1700931" cy="2932430"/>
          </a:xfrm>
          <a:prstGeom prst="rect">
            <a:avLst/>
          </a:prstGeom>
        </p:spPr>
      </p:pic>
      <p:grpSp>
        <p:nvGrpSpPr>
          <p:cNvPr id="7" name="Gruppo 4">
            <a:extLst>
              <a:ext uri="{FF2B5EF4-FFF2-40B4-BE49-F238E27FC236}">
                <a16:creationId xmlns:a16="http://schemas.microsoft.com/office/drawing/2014/main" id="{F9E845EC-EC31-B008-D32F-83A9D4C29B02}"/>
              </a:ext>
            </a:extLst>
          </p:cNvPr>
          <p:cNvGrpSpPr>
            <a:grpSpLocks/>
          </p:cNvGrpSpPr>
          <p:nvPr/>
        </p:nvGrpSpPr>
        <p:grpSpPr bwMode="auto">
          <a:xfrm>
            <a:off x="1655062" y="535274"/>
            <a:ext cx="8162708" cy="1153100"/>
            <a:chOff x="421418" y="1616602"/>
            <a:chExt cx="5826806" cy="737329"/>
          </a:xfrm>
        </p:grpSpPr>
        <p:sp>
          <p:nvSpPr>
            <p:cNvPr id="8" name="Titolo 1">
              <a:extLst>
                <a:ext uri="{FF2B5EF4-FFF2-40B4-BE49-F238E27FC236}">
                  <a16:creationId xmlns:a16="http://schemas.microsoft.com/office/drawing/2014/main" id="{14F5F828-2821-7804-D758-EBCC9BAB86FB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042262" y="1616602"/>
              <a:ext cx="5205962" cy="5715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it-IT" sz="2000" b="1" i="1" dirty="0">
                  <a:solidFill>
                    <a:srgbClr val="002060"/>
                  </a:solidFill>
                  <a:latin typeface="+mn-lt"/>
                </a:rPr>
                <a:t>…</a:t>
              </a:r>
              <a:r>
                <a:rPr lang="en-US" altLang="ja-JP" sz="2000" b="1" i="1" dirty="0">
                  <a:solidFill>
                    <a:srgbClr val="002060"/>
                  </a:solidFill>
                  <a:latin typeface="+mn-lt"/>
                </a:rPr>
                <a:t>"</a:t>
              </a:r>
              <a:r>
                <a:rPr lang="en-US" altLang="ja-JP" sz="2000" b="1" i="1" dirty="0" err="1">
                  <a:solidFill>
                    <a:srgbClr val="002060"/>
                  </a:solidFill>
                  <a:latin typeface="+mn-lt"/>
                </a:rPr>
                <a:t>maturità</a:t>
              </a:r>
              <a:r>
                <a:rPr lang="en-US" altLang="ja-JP" sz="2000" b="1" i="1" dirty="0">
                  <a:solidFill>
                    <a:srgbClr val="002060"/>
                  </a:solidFill>
                  <a:latin typeface="+mn-lt"/>
                </a:rPr>
                <a:t>” </a:t>
              </a:r>
              <a:r>
                <a:rPr lang="en-US" altLang="ja-JP" sz="2000" b="1" i="1" dirty="0" err="1">
                  <a:solidFill>
                    <a:srgbClr val="002060"/>
                  </a:solidFill>
                  <a:latin typeface="+mn-lt"/>
                </a:rPr>
                <a:t>nell’applicazione</a:t>
              </a:r>
              <a:r>
                <a:rPr lang="en-US" altLang="ja-JP" sz="2000" b="1" i="1" dirty="0">
                  <a:solidFill>
                    <a:srgbClr val="002060"/>
                  </a:solidFill>
                  <a:latin typeface="+mn-lt"/>
                </a:rPr>
                <a:t> </a:t>
              </a:r>
              <a:r>
                <a:rPr lang="en-US" altLang="ja-JP" sz="2000" b="1" i="1" dirty="0" err="1">
                  <a:solidFill>
                    <a:srgbClr val="002060"/>
                  </a:solidFill>
                  <a:latin typeface="+mn-lt"/>
                </a:rPr>
                <a:t>degli</a:t>
              </a:r>
              <a:r>
                <a:rPr lang="en-US" altLang="ja-JP" sz="2000" b="1" i="1" dirty="0">
                  <a:solidFill>
                    <a:srgbClr val="002060"/>
                  </a:solidFill>
                  <a:latin typeface="+mn-lt"/>
                </a:rPr>
                <a:t> IPSAS</a:t>
              </a:r>
              <a:endParaRPr lang="it-IT" sz="2000" b="1" i="1" dirty="0">
                <a:solidFill>
                  <a:srgbClr val="002060"/>
                </a:solidFill>
                <a:latin typeface="+mn-lt"/>
              </a:endParaRPr>
            </a:p>
          </p:txBody>
        </p:sp>
        <p:pic>
          <p:nvPicPr>
            <p:cNvPr id="9" name="Immagine 72711">
              <a:extLst>
                <a:ext uri="{FF2B5EF4-FFF2-40B4-BE49-F238E27FC236}">
                  <a16:creationId xmlns:a16="http://schemas.microsoft.com/office/drawing/2014/main" id="{32684036-5FA8-E360-0C4C-9D6A29AEAE1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1418" y="1810436"/>
              <a:ext cx="516926" cy="5434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" name="Titolo 1">
            <a:extLst>
              <a:ext uri="{FF2B5EF4-FFF2-40B4-BE49-F238E27FC236}">
                <a16:creationId xmlns:a16="http://schemas.microsoft.com/office/drawing/2014/main" id="{7B05BCF6-F31C-5FC6-1E17-78D64BD15D81}"/>
              </a:ext>
            </a:extLst>
          </p:cNvPr>
          <p:cNvSpPr txBox="1">
            <a:spLocks/>
          </p:cNvSpPr>
          <p:nvPr/>
        </p:nvSpPr>
        <p:spPr bwMode="auto">
          <a:xfrm>
            <a:off x="2299869" y="147638"/>
            <a:ext cx="8229600" cy="614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002776"/>
                </a:solidFill>
                <a:effectLst/>
                <a:uLnTx/>
                <a:uFillTx/>
                <a:latin typeface="+mn-lt"/>
                <a:ea typeface="ＭＳ Ｐゴシック"/>
                <a:cs typeface="+mj-cs"/>
              </a:rPr>
              <a:t>Accounting </a:t>
            </a:r>
            <a:r>
              <a:rPr kumimoji="0" lang="it-IT" alt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002776"/>
                </a:solidFill>
                <a:effectLst/>
                <a:uLnTx/>
                <a:uFillTx/>
                <a:latin typeface="+mn-lt"/>
                <a:ea typeface="ＭＳ Ｐゴシック"/>
                <a:cs typeface="+mj-cs"/>
              </a:rPr>
              <a:t>maturity</a:t>
            </a:r>
            <a:r>
              <a:rPr kumimoji="0" lang="it-IT" alt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002776"/>
                </a:solidFill>
                <a:effectLst/>
                <a:uLnTx/>
                <a:uFillTx/>
                <a:latin typeface="+mn-lt"/>
                <a:ea typeface="ＭＳ Ｐゴシック"/>
                <a:cs typeface="+mj-cs"/>
              </a:rPr>
              <a:t> </a:t>
            </a:r>
            <a:r>
              <a:rPr kumimoji="0" lang="it-IT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776"/>
                </a:solidFill>
                <a:effectLst/>
                <a:uLnTx/>
                <a:uFillTx/>
                <a:latin typeface="+mn-lt"/>
                <a:ea typeface="ＭＳ Ｐゴシック"/>
                <a:cs typeface="+mj-cs"/>
              </a:rPr>
              <a:t>- Questionario</a:t>
            </a:r>
            <a:endParaRPr kumimoji="0" lang="en-GB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002776"/>
              </a:solidFill>
              <a:effectLst/>
              <a:uLnTx/>
              <a:uFillTx/>
              <a:latin typeface="+mn-lt"/>
              <a:ea typeface="ＭＳ Ｐゴシック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361702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8C0B18-EA81-3154-B152-2861DE8052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nero, bianco e nero&#10;&#10;Descrizione generata automaticamente">
            <a:extLst>
              <a:ext uri="{FF2B5EF4-FFF2-40B4-BE49-F238E27FC236}">
                <a16:creationId xmlns:a16="http://schemas.microsoft.com/office/drawing/2014/main" id="{E06B5297-45FF-CE96-D6D0-3F5C02B4DCBD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49373" flipV="1">
            <a:off x="-1196529" y="1154700"/>
            <a:ext cx="4393594" cy="5200508"/>
          </a:xfrm>
          <a:prstGeom prst="rect">
            <a:avLst/>
          </a:prstGeom>
        </p:spPr>
      </p:pic>
      <p:grpSp>
        <p:nvGrpSpPr>
          <p:cNvPr id="2" name="Gruppo 1">
            <a:extLst>
              <a:ext uri="{FF2B5EF4-FFF2-40B4-BE49-F238E27FC236}">
                <a16:creationId xmlns:a16="http://schemas.microsoft.com/office/drawing/2014/main" id="{FFAFECFA-E19A-DAC0-3FE9-7E065159E3AD}"/>
              </a:ext>
            </a:extLst>
          </p:cNvPr>
          <p:cNvGrpSpPr/>
          <p:nvPr/>
        </p:nvGrpSpPr>
        <p:grpSpPr>
          <a:xfrm>
            <a:off x="2981325" y="4996461"/>
            <a:ext cx="8249548" cy="408623"/>
            <a:chOff x="3624966" y="5077173"/>
            <a:chExt cx="8249548" cy="408623"/>
          </a:xfrm>
        </p:grpSpPr>
        <p:sp>
          <p:nvSpPr>
            <p:cNvPr id="3" name="CasellaDiTesto 10">
              <a:extLst>
                <a:ext uri="{FF2B5EF4-FFF2-40B4-BE49-F238E27FC236}">
                  <a16:creationId xmlns:a16="http://schemas.microsoft.com/office/drawing/2014/main" id="{17BE62DF-9C94-E072-25A7-897B67FA3E4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24966" y="5077173"/>
              <a:ext cx="1018800" cy="408623"/>
            </a:xfrm>
            <a:prstGeom prst="roundRect">
              <a:avLst/>
            </a:prstGeom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  <a:gs pos="51000">
                  <a:schemeClr val="bg1">
                    <a:lumMod val="95000"/>
                  </a:schemeClr>
                </a:gs>
              </a:gsLst>
              <a:lin ang="2700000" scaled="1"/>
            </a:gradFill>
            <a:ln w="28575">
              <a:solidFill>
                <a:srgbClr val="FFFFFF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>
              <a:defPPr>
                <a:defRPr lang="it-IT"/>
              </a:defPPr>
              <a:lvl1pPr marR="0" lvl="0" indent="0" algn="ctr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b="1" i="0" u="none" strike="noStrike" kern="0" cap="none" spc="0" normalizeH="0" baseline="0">
                  <a:ln>
                    <a:noFill/>
                  </a:ln>
                  <a:solidFill>
                    <a:srgbClr val="A6163F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it-IT" altLang="it-IT" dirty="0">
                  <a:solidFill>
                    <a:srgbClr val="012B86"/>
                  </a:solidFill>
                  <a:latin typeface="+mn-lt"/>
                </a:rPr>
                <a:t>2019</a:t>
              </a:r>
            </a:p>
          </p:txBody>
        </p:sp>
        <p:sp>
          <p:nvSpPr>
            <p:cNvPr id="4" name="CasellaDiTesto 5">
              <a:extLst>
                <a:ext uri="{FF2B5EF4-FFF2-40B4-BE49-F238E27FC236}">
                  <a16:creationId xmlns:a16="http://schemas.microsoft.com/office/drawing/2014/main" id="{3ED14948-7E36-120B-B411-8B5DE4CC65E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09754" y="5111685"/>
              <a:ext cx="726476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just" defTabSz="914400" eaLnBrk="0" fontAlgn="base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002776"/>
                </a:buClr>
                <a:buSzTx/>
                <a:buFontTx/>
                <a:buNone/>
                <a:tabLst/>
                <a:defRPr/>
              </a:pPr>
              <a:r>
                <a:rPr kumimoji="0" lang="en-GB" alt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 </a:t>
              </a:r>
              <a:r>
                <a:rPr kumimoji="0" lang="it-IT" alt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WG istituzionalizzato </a:t>
              </a:r>
              <a:r>
                <a:rPr kumimoji="0" lang="it-IT" altLang="en-US" sz="1800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nell’ambito di un ufficio </a:t>
              </a:r>
              <a:r>
                <a:rPr kumimoji="0" lang="it-IT" altLang="en-US" sz="1800" i="1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ad hoc </a:t>
              </a:r>
              <a:r>
                <a:rPr kumimoji="0" lang="it-IT" altLang="en-US" sz="1800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in ambito EUROSTAT</a:t>
              </a:r>
              <a:endParaRPr kumimoji="0" lang="en-GB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endParaRPr>
            </a:p>
          </p:txBody>
        </p:sp>
      </p:grpSp>
      <p:grpSp>
        <p:nvGrpSpPr>
          <p:cNvPr id="8" name="Gruppo 7">
            <a:extLst>
              <a:ext uri="{FF2B5EF4-FFF2-40B4-BE49-F238E27FC236}">
                <a16:creationId xmlns:a16="http://schemas.microsoft.com/office/drawing/2014/main" id="{F32B5BF2-FE48-0B1A-9286-65A0C61FA052}"/>
              </a:ext>
            </a:extLst>
          </p:cNvPr>
          <p:cNvGrpSpPr/>
          <p:nvPr/>
        </p:nvGrpSpPr>
        <p:grpSpPr>
          <a:xfrm>
            <a:off x="1743075" y="1426600"/>
            <a:ext cx="9487798" cy="646331"/>
            <a:chOff x="2118040" y="2002178"/>
            <a:chExt cx="9487798" cy="646331"/>
          </a:xfrm>
        </p:grpSpPr>
        <p:sp>
          <p:nvSpPr>
            <p:cNvPr id="9" name="CasellaDiTesto 5">
              <a:extLst>
                <a:ext uri="{FF2B5EF4-FFF2-40B4-BE49-F238E27FC236}">
                  <a16:creationId xmlns:a16="http://schemas.microsoft.com/office/drawing/2014/main" id="{7A39CA48-396C-24AA-39BC-226C98F701F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61003" y="2002178"/>
              <a:ext cx="8444835" cy="646331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>
              <a:defPPr>
                <a:defRPr lang="it-IT"/>
              </a:defPPr>
              <a:lvl1pPr marR="0" lvl="0" indent="0" algn="ctr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b="1" i="0" u="none" strike="noStrike" kern="0" cap="none" spc="0" normalizeH="0" baseline="0">
                  <a:ln>
                    <a:noFill/>
                  </a:ln>
                  <a:solidFill>
                    <a:srgbClr val="A6163F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l"/>
              <a:r>
                <a:rPr lang="it-IT" altLang="en-US" dirty="0">
                  <a:solidFill>
                    <a:srgbClr val="012B86"/>
                  </a:solidFill>
                  <a:latin typeface="+mn-lt"/>
                </a:rPr>
                <a:t>La EC dà mandato a Eurostat </a:t>
              </a:r>
              <a:r>
                <a:rPr lang="it-IT" altLang="en-US" b="0" dirty="0">
                  <a:solidFill>
                    <a:srgbClr val="012B86"/>
                  </a:solidFill>
                  <a:latin typeface="+mn-lt"/>
                </a:rPr>
                <a:t>per valutare l’adeguatezza degli IPSAS (art 16). Eurostat costituisce la </a:t>
              </a:r>
              <a:r>
                <a:rPr lang="it-IT" altLang="en-US" b="0" i="1" dirty="0">
                  <a:solidFill>
                    <a:srgbClr val="012B86"/>
                  </a:solidFill>
                  <a:latin typeface="+mn-lt"/>
                </a:rPr>
                <a:t>Task Force IPSAS</a:t>
              </a:r>
              <a:endParaRPr lang="en-GB" altLang="en-US" b="0" i="1" dirty="0">
                <a:solidFill>
                  <a:srgbClr val="012B86"/>
                </a:solidFill>
                <a:latin typeface="+mn-lt"/>
              </a:endParaRPr>
            </a:p>
          </p:txBody>
        </p:sp>
        <p:sp>
          <p:nvSpPr>
            <p:cNvPr id="10" name="CasellaDiTesto 10">
              <a:extLst>
                <a:ext uri="{FF2B5EF4-FFF2-40B4-BE49-F238E27FC236}">
                  <a16:creationId xmlns:a16="http://schemas.microsoft.com/office/drawing/2014/main" id="{5B70689C-E935-4323-FE18-82F41CCFEB3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18040" y="2101818"/>
              <a:ext cx="1018800" cy="408623"/>
            </a:xfrm>
            <a:prstGeom prst="roundRect">
              <a:avLst/>
            </a:prstGeom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  <a:gs pos="61000">
                  <a:schemeClr val="bg1">
                    <a:lumMod val="95000"/>
                  </a:schemeClr>
                </a:gs>
              </a:gsLst>
              <a:lin ang="2700000" scaled="1"/>
            </a:gradFill>
            <a:ln w="28575">
              <a:solidFill>
                <a:srgbClr val="FFFFFF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>
              <a:defPPr>
                <a:defRPr lang="it-IT"/>
              </a:defPPr>
              <a:lvl1pPr marR="0" lvl="0" indent="0" algn="ctr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b="1" i="0" u="none" strike="noStrike" kern="0" cap="none" spc="0" normalizeH="0" baseline="0">
                  <a:ln>
                    <a:noFill/>
                  </a:ln>
                  <a:solidFill>
                    <a:srgbClr val="A6163F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it-IT" altLang="it-IT" dirty="0">
                  <a:solidFill>
                    <a:srgbClr val="012B86"/>
                  </a:solidFill>
                  <a:latin typeface="+mn-lt"/>
                </a:rPr>
                <a:t>2012</a:t>
              </a:r>
            </a:p>
          </p:txBody>
        </p:sp>
      </p:grpSp>
      <p:grpSp>
        <p:nvGrpSpPr>
          <p:cNvPr id="11" name="Gruppo 10">
            <a:extLst>
              <a:ext uri="{FF2B5EF4-FFF2-40B4-BE49-F238E27FC236}">
                <a16:creationId xmlns:a16="http://schemas.microsoft.com/office/drawing/2014/main" id="{61E0285D-0EF9-C80C-6492-DAC00D9C5A1B}"/>
              </a:ext>
            </a:extLst>
          </p:cNvPr>
          <p:cNvGrpSpPr/>
          <p:nvPr/>
        </p:nvGrpSpPr>
        <p:grpSpPr>
          <a:xfrm>
            <a:off x="2047875" y="2628321"/>
            <a:ext cx="7582926" cy="1169181"/>
            <a:chOff x="2856474" y="3166053"/>
            <a:chExt cx="7582926" cy="1169181"/>
          </a:xfrm>
        </p:grpSpPr>
        <p:sp>
          <p:nvSpPr>
            <p:cNvPr id="12" name="CasellaDiTesto 5">
              <a:extLst>
                <a:ext uri="{FF2B5EF4-FFF2-40B4-BE49-F238E27FC236}">
                  <a16:creationId xmlns:a16="http://schemas.microsoft.com/office/drawing/2014/main" id="{80698BE3-E427-14BF-6F37-2F05AE6C536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80793" y="3166053"/>
              <a:ext cx="6558607" cy="11691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just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2776"/>
                </a:buClr>
                <a:buSzTx/>
                <a:buFontTx/>
                <a:buNone/>
                <a:tabLst/>
                <a:defRPr/>
              </a:pPr>
              <a:r>
                <a:rPr kumimoji="0" lang="en-GB" altLang="en-US" sz="1400" b="1" i="1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E&amp;Y</a:t>
              </a:r>
              <a:r>
                <a:rPr kumimoji="0" lang="en-GB" altLang="en-US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 - Overview and comparison of public accounting and auditing practices in the 27 EU Member States (19/12/2012)</a:t>
              </a:r>
              <a:endParaRPr kumimoji="0" lang="it-IT" altLang="en-US" sz="1400" b="0" i="1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endParaRPr>
            </a:p>
            <a:p>
              <a:pPr marL="0" marR="0" lvl="0" indent="0" algn="just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2776"/>
                </a:buClr>
                <a:buSzTx/>
                <a:buFontTx/>
                <a:buNone/>
                <a:tabLst/>
                <a:defRPr/>
              </a:pPr>
              <a:r>
                <a:rPr kumimoji="0" lang="it-IT" altLang="en-US" sz="1400" b="1" i="1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PwC</a:t>
              </a:r>
              <a:r>
                <a:rPr kumimoji="0" lang="it-IT" altLang="en-US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 - </a:t>
              </a:r>
              <a:r>
                <a:rPr kumimoji="0" lang="en-GB" altLang="en-US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Collection of information related to the potential impact of implementing accrual accounting in the public sector and technical analysis of the suitability of individual IPSAS standards (1/8/2014)</a:t>
              </a:r>
            </a:p>
          </p:txBody>
        </p:sp>
        <p:sp>
          <p:nvSpPr>
            <p:cNvPr id="13" name="CasellaDiTesto 10">
              <a:extLst>
                <a:ext uri="{FF2B5EF4-FFF2-40B4-BE49-F238E27FC236}">
                  <a16:creationId xmlns:a16="http://schemas.microsoft.com/office/drawing/2014/main" id="{1555AB01-A70F-5E42-E463-0F700084C2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56474" y="3231707"/>
              <a:ext cx="1018800" cy="408623"/>
            </a:xfrm>
            <a:prstGeom prst="roundRect">
              <a:avLst/>
            </a:prstGeom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  <a:gs pos="55000">
                  <a:schemeClr val="bg1">
                    <a:lumMod val="95000"/>
                  </a:schemeClr>
                </a:gs>
              </a:gsLst>
              <a:lin ang="2700000" scaled="1"/>
            </a:gradFill>
            <a:ln w="28575">
              <a:solidFill>
                <a:srgbClr val="FFFFFF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>
              <a:defPPr>
                <a:defRPr lang="it-IT"/>
              </a:defPPr>
              <a:lvl1pPr marR="0" lvl="0" indent="0" algn="ctr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b="1" i="0" u="none" strike="noStrike" kern="0" cap="none" spc="0" normalizeH="0" baseline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it-IT" altLang="it-IT" dirty="0">
                  <a:latin typeface="+mn-lt"/>
                </a:rPr>
                <a:t>2014</a:t>
              </a:r>
            </a:p>
          </p:txBody>
        </p:sp>
      </p:grpSp>
      <p:grpSp>
        <p:nvGrpSpPr>
          <p:cNvPr id="14" name="Gruppo 13">
            <a:extLst>
              <a:ext uri="{FF2B5EF4-FFF2-40B4-BE49-F238E27FC236}">
                <a16:creationId xmlns:a16="http://schemas.microsoft.com/office/drawing/2014/main" id="{19793256-3B22-1C56-1F79-18F96F6EC6F9}"/>
              </a:ext>
            </a:extLst>
          </p:cNvPr>
          <p:cNvGrpSpPr/>
          <p:nvPr/>
        </p:nvGrpSpPr>
        <p:grpSpPr>
          <a:xfrm>
            <a:off x="1752600" y="2124850"/>
            <a:ext cx="8391525" cy="408623"/>
            <a:chOff x="2364095" y="2893650"/>
            <a:chExt cx="8391525" cy="408623"/>
          </a:xfrm>
        </p:grpSpPr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id="{05866DAA-8329-8D9D-22B2-DCEAC0B3993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64095" y="2893650"/>
              <a:ext cx="1018682" cy="408623"/>
            </a:xfrm>
            <a:prstGeom prst="roundRect">
              <a:avLst/>
            </a:prstGeom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  <a:gs pos="56000">
                  <a:schemeClr val="bg1">
                    <a:lumMod val="95000"/>
                  </a:schemeClr>
                </a:gs>
              </a:gsLst>
              <a:lin ang="2700000" scaled="1"/>
            </a:gradFill>
            <a:ln w="28575">
              <a:solidFill>
                <a:srgbClr val="FFFFFF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>
              <a:defPPr>
                <a:defRPr lang="it-IT"/>
              </a:defPPr>
              <a:lvl1pPr marR="0" lvl="0" indent="0" algn="ctr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b="1" i="0" u="none" strike="noStrike" kern="0" cap="none" spc="0" normalizeH="0" baseline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it-IT" altLang="it-IT" dirty="0">
                  <a:latin typeface="+mn-lt"/>
                </a:rPr>
                <a:t>2012</a:t>
              </a:r>
            </a:p>
          </p:txBody>
        </p:sp>
        <p:sp>
          <p:nvSpPr>
            <p:cNvPr id="16" name="CasellaDiTesto 5">
              <a:extLst>
                <a:ext uri="{FF2B5EF4-FFF2-40B4-BE49-F238E27FC236}">
                  <a16:creationId xmlns:a16="http://schemas.microsoft.com/office/drawing/2014/main" id="{CE11FE6E-9759-F8B5-EC54-7BDC70A39BA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23722" y="2911668"/>
              <a:ext cx="733189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lvl="0" algn="just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2776"/>
                </a:buClr>
                <a:defRPr/>
              </a:pPr>
              <a:r>
                <a:rPr kumimoji="0" lang="it-IT" alt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Eurostat affida </a:t>
              </a:r>
              <a:r>
                <a:rPr lang="it-IT" altLang="en-US" sz="1800" b="1" kern="0" dirty="0">
                  <a:solidFill>
                    <a:srgbClr val="012B86"/>
                  </a:solidFill>
                  <a:latin typeface="+mn-lt"/>
                </a:rPr>
                <a:t>a PWC ed EY </a:t>
              </a:r>
              <a:r>
                <a:rPr lang="it-IT" altLang="en-US" sz="1800" kern="0" dirty="0">
                  <a:solidFill>
                    <a:srgbClr val="012B86"/>
                  </a:solidFill>
                  <a:latin typeface="+mn-lt"/>
                </a:rPr>
                <a:t>lo sviluppo di s</a:t>
              </a:r>
              <a:r>
                <a:rPr kumimoji="0" lang="it-IT" altLang="en-US" sz="1800" i="0" u="none" strike="noStrike" kern="0" cap="none" spc="0" normalizeH="0" baseline="0" noProof="0" dirty="0" err="1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tudi</a:t>
              </a:r>
              <a:r>
                <a:rPr kumimoji="0" lang="it-IT" altLang="en-US" sz="1800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 ed analisi in materia di….</a:t>
              </a:r>
            </a:p>
          </p:txBody>
        </p:sp>
      </p:grpSp>
      <p:sp>
        <p:nvSpPr>
          <p:cNvPr id="24" name="CasellaDiTesto 10">
            <a:extLst>
              <a:ext uri="{FF2B5EF4-FFF2-40B4-BE49-F238E27FC236}">
                <a16:creationId xmlns:a16="http://schemas.microsoft.com/office/drawing/2014/main" id="{2AA5889C-269E-3415-AA85-0C397A84AD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9325" y="3841498"/>
            <a:ext cx="1018800" cy="408623"/>
          </a:xfrm>
          <a:prstGeom prst="round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  <a:gs pos="55000">
                <a:schemeClr val="bg1">
                  <a:lumMod val="95000"/>
                </a:schemeClr>
              </a:gs>
            </a:gsLst>
            <a:lin ang="2700000" scaled="1"/>
          </a:gradFill>
          <a:ln w="28575">
            <a:solidFill>
              <a:srgbClr val="FFFFFF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defPPr>
              <a:defRPr lang="it-IT"/>
            </a:defPPr>
            <a:lvl1pPr marR="0" lvl="0" indent="0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b="1" i="0" u="none" strike="noStrike" kern="0" cap="none" spc="0" normalizeH="0" baseline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it-IT" altLang="it-IT" dirty="0">
                <a:latin typeface="+mn-lt"/>
              </a:rPr>
              <a:t>2015</a:t>
            </a:r>
          </a:p>
        </p:txBody>
      </p:sp>
      <p:grpSp>
        <p:nvGrpSpPr>
          <p:cNvPr id="25" name="Gruppo 24">
            <a:extLst>
              <a:ext uri="{FF2B5EF4-FFF2-40B4-BE49-F238E27FC236}">
                <a16:creationId xmlns:a16="http://schemas.microsoft.com/office/drawing/2014/main" id="{59552450-BDD0-F970-CF49-278A5BABC40F}"/>
              </a:ext>
            </a:extLst>
          </p:cNvPr>
          <p:cNvGrpSpPr/>
          <p:nvPr/>
        </p:nvGrpSpPr>
        <p:grpSpPr>
          <a:xfrm>
            <a:off x="2438400" y="4411376"/>
            <a:ext cx="8458200" cy="408623"/>
            <a:chOff x="3624966" y="5077173"/>
            <a:chExt cx="8458200" cy="408623"/>
          </a:xfrm>
        </p:grpSpPr>
        <p:sp>
          <p:nvSpPr>
            <p:cNvPr id="26" name="CasellaDiTesto 5">
              <a:extLst>
                <a:ext uri="{FF2B5EF4-FFF2-40B4-BE49-F238E27FC236}">
                  <a16:creationId xmlns:a16="http://schemas.microsoft.com/office/drawing/2014/main" id="{5855A342-6CF2-E40D-FCB8-403F567A8A6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89806" y="5090645"/>
              <a:ext cx="749336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just" defTabSz="914400" eaLnBrk="0" fontAlgn="base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002776"/>
                </a:buClr>
                <a:buSzTx/>
                <a:buFontTx/>
                <a:buNone/>
                <a:tabLst/>
                <a:defRPr/>
              </a:pPr>
              <a:r>
                <a:rPr kumimoji="0" lang="en-GB" alt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EPSAS Conceptual Framework </a:t>
              </a:r>
              <a:r>
                <a:rPr kumimoji="0" lang="en-GB" altLang="en-US" sz="1800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(</a:t>
              </a:r>
              <a:r>
                <a:rPr kumimoji="0" lang="en-GB" altLang="en-US" sz="1800" i="0" u="none" strike="noStrike" kern="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rivisto</a:t>
              </a:r>
              <a:r>
                <a:rPr kumimoji="0" lang="en-GB" altLang="en-US" sz="1800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 </a:t>
              </a:r>
              <a:r>
                <a:rPr kumimoji="0" lang="en-GB" altLang="en-US" sz="1800" i="0" u="none" strike="noStrike" kern="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nel</a:t>
              </a:r>
              <a:r>
                <a:rPr kumimoji="0" lang="en-GB" altLang="en-US" sz="1800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 2024)</a:t>
              </a:r>
              <a:endParaRPr kumimoji="0" lang="it-IT" altLang="en-US" sz="180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endParaRPr>
            </a:p>
          </p:txBody>
        </p:sp>
        <p:sp>
          <p:nvSpPr>
            <p:cNvPr id="27" name="CasellaDiTesto 10">
              <a:extLst>
                <a:ext uri="{FF2B5EF4-FFF2-40B4-BE49-F238E27FC236}">
                  <a16:creationId xmlns:a16="http://schemas.microsoft.com/office/drawing/2014/main" id="{644316FD-7D43-E7B2-12D7-65A391642B9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24966" y="5077173"/>
              <a:ext cx="1018800" cy="408623"/>
            </a:xfrm>
            <a:prstGeom prst="roundRect">
              <a:avLst/>
            </a:prstGeom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rgbClr val="FF5B5B"/>
                </a:gs>
                <a:gs pos="54000">
                  <a:schemeClr val="bg1">
                    <a:lumMod val="95000"/>
                  </a:schemeClr>
                </a:gs>
              </a:gsLst>
              <a:lin ang="2700000" scaled="1"/>
            </a:gradFill>
            <a:ln w="28575">
              <a:solidFill>
                <a:srgbClr val="FFFFFF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>
              <a:defPPr>
                <a:defRPr lang="it-IT"/>
              </a:defPPr>
              <a:lvl1pPr marR="0" lvl="0" indent="0" algn="ctr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b="1" i="0" u="none" strike="noStrike" kern="0" cap="none" spc="0" normalizeH="0" baseline="0">
                  <a:ln>
                    <a:noFill/>
                  </a:ln>
                  <a:solidFill>
                    <a:srgbClr val="A6163F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it-IT" altLang="it-IT" dirty="0">
                  <a:solidFill>
                    <a:srgbClr val="C00000"/>
                  </a:solidFill>
                  <a:latin typeface="+mn-lt"/>
                </a:rPr>
                <a:t>2018</a:t>
              </a:r>
            </a:p>
          </p:txBody>
        </p:sp>
      </p:grpSp>
      <p:sp>
        <p:nvSpPr>
          <p:cNvPr id="33" name="Titolo 1">
            <a:extLst>
              <a:ext uri="{FF2B5EF4-FFF2-40B4-BE49-F238E27FC236}">
                <a16:creationId xmlns:a16="http://schemas.microsoft.com/office/drawing/2014/main" id="{0C94DFFA-9EE3-E8F8-F635-EBBC17CF5A98}"/>
              </a:ext>
            </a:extLst>
          </p:cNvPr>
          <p:cNvSpPr txBox="1">
            <a:spLocks/>
          </p:cNvSpPr>
          <p:nvPr/>
        </p:nvSpPr>
        <p:spPr bwMode="auto">
          <a:xfrm>
            <a:off x="3622108" y="109738"/>
            <a:ext cx="4638019" cy="693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altLang="it-IT" sz="3600" b="1" kern="0" dirty="0">
                <a:solidFill>
                  <a:srgbClr val="012B86"/>
                </a:solidFill>
                <a:latin typeface="+mn-lt"/>
                <a:ea typeface="ＭＳ Ｐゴシック"/>
              </a:rPr>
              <a:t>Il percorso EUROPEO </a:t>
            </a:r>
          </a:p>
        </p:txBody>
      </p:sp>
      <p:pic>
        <p:nvPicPr>
          <p:cNvPr id="6" name="Video 14" title="Cerchi grigi radianti">
            <a:hlinkClick r:id="" action="ppaction://media"/>
            <a:extLst>
              <a:ext uri="{FF2B5EF4-FFF2-40B4-BE49-F238E27FC236}">
                <a16:creationId xmlns:a16="http://schemas.microsoft.com/office/drawing/2014/main" id="{D4A896DA-D8EF-4D5A-CBB7-4EC2C82AECE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79573" y="496891"/>
            <a:ext cx="1937858" cy="113491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" name="CasellaDiTesto 5">
            <a:extLst>
              <a:ext uri="{FF2B5EF4-FFF2-40B4-BE49-F238E27FC236}">
                <a16:creationId xmlns:a16="http://schemas.microsoft.com/office/drawing/2014/main" id="{5F2F098C-9C53-67B3-A7C2-E04BF85DB2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1884" y="862390"/>
            <a:ext cx="9377084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just" defTabSz="91440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2776"/>
              </a:buClr>
              <a:buSzTx/>
              <a:buFontTx/>
              <a:buNone/>
              <a:tabLst/>
              <a:defRPr/>
            </a:pPr>
            <a:r>
              <a:rPr kumimoji="0" lang="it-IT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DIRETTIVA 2011/85/UE </a:t>
            </a:r>
            <a:r>
              <a:rPr kumimoji="0" lang="it-IT" altLang="it-IT" sz="2000" b="0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relativa ai requisiti per i quadri di bilancio degli Stati membri</a:t>
            </a:r>
          </a:p>
        </p:txBody>
      </p:sp>
      <p:sp>
        <p:nvSpPr>
          <p:cNvPr id="21" name="CasellaDiTesto 10">
            <a:extLst>
              <a:ext uri="{FF2B5EF4-FFF2-40B4-BE49-F238E27FC236}">
                <a16:creationId xmlns:a16="http://schemas.microsoft.com/office/drawing/2014/main" id="{013B6F55-05CF-0E88-FF06-1EA5A05076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0827" y="805583"/>
            <a:ext cx="936604" cy="510778"/>
          </a:xfrm>
          <a:prstGeom prst="roundRect">
            <a:avLst/>
          </a:prstGeom>
          <a:noFill/>
          <a:ln w="2857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b="1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2011</a:t>
            </a:r>
          </a:p>
        </p:txBody>
      </p:sp>
      <p:sp>
        <p:nvSpPr>
          <p:cNvPr id="7" name="CasellaDiTesto 5">
            <a:extLst>
              <a:ext uri="{FF2B5EF4-FFF2-40B4-BE49-F238E27FC236}">
                <a16:creationId xmlns:a16="http://schemas.microsoft.com/office/drawing/2014/main" id="{9D46CAC5-8A05-EFC1-A548-9F76F34B6E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19700" y="3892120"/>
            <a:ext cx="6257782" cy="369771"/>
          </a:xfrm>
          <a:prstGeom prst="rect">
            <a:avLst/>
          </a:prstGeom>
          <a:noFill/>
          <a:ln w="28575">
            <a:solidFill>
              <a:srgbClr val="FFFFFF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defPPr>
              <a:defRPr lang="it-IT"/>
            </a:defPPr>
            <a:lvl1pPr marR="0" lvl="0" indent="0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b="1" i="0" u="none" strike="noStrike" kern="0" cap="none" spc="0" normalizeH="0" baseline="0">
                <a:ln>
                  <a:noFill/>
                </a:ln>
                <a:solidFill>
                  <a:srgbClr val="A6163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l"/>
            <a:r>
              <a:rPr lang="it-IT" altLang="en-US" dirty="0">
                <a:solidFill>
                  <a:srgbClr val="012B86"/>
                </a:solidFill>
                <a:latin typeface="+mn-lt"/>
              </a:rPr>
              <a:t>Costituzione dell’ EPSAS Working Group (avvio dei lavori)</a:t>
            </a:r>
            <a:endParaRPr lang="en-GB" altLang="en-US" dirty="0">
              <a:solidFill>
                <a:srgbClr val="012B86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649143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15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Video 7" title="Terra rotante">
            <a:hlinkClick r:id="" action="ppaction://media"/>
            <a:extLst>
              <a:ext uri="{FF2B5EF4-FFF2-40B4-BE49-F238E27FC236}">
                <a16:creationId xmlns:a16="http://schemas.microsoft.com/office/drawing/2014/main" id="{36B15FE3-CB67-02AE-DB91-EE470509314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 flipH="1">
            <a:off x="4731177" y="-686173"/>
            <a:ext cx="12192000" cy="6858000"/>
          </a:xfrm>
          <a:prstGeom prst="rect">
            <a:avLst/>
          </a:prstGeom>
        </p:spPr>
      </p:pic>
      <p:sp>
        <p:nvSpPr>
          <p:cNvPr id="21" name="Rettangolo 20">
            <a:extLst>
              <a:ext uri="{FF2B5EF4-FFF2-40B4-BE49-F238E27FC236}">
                <a16:creationId xmlns:a16="http://schemas.microsoft.com/office/drawing/2014/main" id="{67B423D8-0424-8716-2095-2EBD74A34E24}"/>
              </a:ext>
            </a:extLst>
          </p:cNvPr>
          <p:cNvSpPr/>
          <p:nvPr/>
        </p:nvSpPr>
        <p:spPr>
          <a:xfrm>
            <a:off x="3368040" y="-115010"/>
            <a:ext cx="8961120" cy="62541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Figura a mano libera: forma 25">
            <a:extLst>
              <a:ext uri="{FF2B5EF4-FFF2-40B4-BE49-F238E27FC236}">
                <a16:creationId xmlns:a16="http://schemas.microsoft.com/office/drawing/2014/main" id="{7DCFC742-8E18-B435-C7DA-C1D43F415EC5}"/>
              </a:ext>
            </a:extLst>
          </p:cNvPr>
          <p:cNvSpPr/>
          <p:nvPr/>
        </p:nvSpPr>
        <p:spPr>
          <a:xfrm>
            <a:off x="3574624" y="-247650"/>
            <a:ext cx="9601200" cy="6438527"/>
          </a:xfrm>
          <a:custGeom>
            <a:avLst/>
            <a:gdLst>
              <a:gd name="connsiteX0" fmla="*/ 4380480 w 9601200"/>
              <a:gd name="connsiteY0" fmla="*/ 5544897 h 6279271"/>
              <a:gd name="connsiteX1" fmla="*/ 4020480 w 9601200"/>
              <a:gd name="connsiteY1" fmla="*/ 5904897 h 6279271"/>
              <a:gd name="connsiteX2" fmla="*/ 4380480 w 9601200"/>
              <a:gd name="connsiteY2" fmla="*/ 6264897 h 6279271"/>
              <a:gd name="connsiteX3" fmla="*/ 4740480 w 9601200"/>
              <a:gd name="connsiteY3" fmla="*/ 5904897 h 6279271"/>
              <a:gd name="connsiteX4" fmla="*/ 4380480 w 9601200"/>
              <a:gd name="connsiteY4" fmla="*/ 5544897 h 6279271"/>
              <a:gd name="connsiteX5" fmla="*/ 5180080 w 9601200"/>
              <a:gd name="connsiteY5" fmla="*/ 4881097 h 6279271"/>
              <a:gd name="connsiteX6" fmla="*/ 4640080 w 9601200"/>
              <a:gd name="connsiteY6" fmla="*/ 5421097 h 6279271"/>
              <a:gd name="connsiteX7" fmla="*/ 5180080 w 9601200"/>
              <a:gd name="connsiteY7" fmla="*/ 5961097 h 6279271"/>
              <a:gd name="connsiteX8" fmla="*/ 5720080 w 9601200"/>
              <a:gd name="connsiteY8" fmla="*/ 5421097 h 6279271"/>
              <a:gd name="connsiteX9" fmla="*/ 5180080 w 9601200"/>
              <a:gd name="connsiteY9" fmla="*/ 4881097 h 6279271"/>
              <a:gd name="connsiteX10" fmla="*/ 6630080 w 9601200"/>
              <a:gd name="connsiteY10" fmla="*/ 3110171 h 6279271"/>
              <a:gd name="connsiteX11" fmla="*/ 5730080 w 9601200"/>
              <a:gd name="connsiteY11" fmla="*/ 4010171 h 6279271"/>
              <a:gd name="connsiteX12" fmla="*/ 5818830 w 9601200"/>
              <a:gd name="connsiteY12" fmla="*/ 4400358 h 6279271"/>
              <a:gd name="connsiteX13" fmla="*/ 5835072 w 9601200"/>
              <a:gd name="connsiteY13" fmla="*/ 4428616 h 6279271"/>
              <a:gd name="connsiteX14" fmla="*/ 5798923 w 9601200"/>
              <a:gd name="connsiteY14" fmla="*/ 4448236 h 6279271"/>
              <a:gd name="connsiteX15" fmla="*/ 5640203 w 9601200"/>
              <a:gd name="connsiteY15" fmla="*/ 4746754 h 6279271"/>
              <a:gd name="connsiteX16" fmla="*/ 6000203 w 9601200"/>
              <a:gd name="connsiteY16" fmla="*/ 5106754 h 6279271"/>
              <a:gd name="connsiteX17" fmla="*/ 6072756 w 9601200"/>
              <a:gd name="connsiteY17" fmla="*/ 5099440 h 6279271"/>
              <a:gd name="connsiteX18" fmla="*/ 6119963 w 9601200"/>
              <a:gd name="connsiteY18" fmla="*/ 5084787 h 6279271"/>
              <a:gd name="connsiteX19" fmla="*/ 6091051 w 9601200"/>
              <a:gd name="connsiteY19" fmla="*/ 5177925 h 6279271"/>
              <a:gd name="connsiteX20" fmla="*/ 6080080 w 9601200"/>
              <a:gd name="connsiteY20" fmla="*/ 5286754 h 6279271"/>
              <a:gd name="connsiteX21" fmla="*/ 6620080 w 9601200"/>
              <a:gd name="connsiteY21" fmla="*/ 5826754 h 6279271"/>
              <a:gd name="connsiteX22" fmla="*/ 7160080 w 9601200"/>
              <a:gd name="connsiteY22" fmla="*/ 5286754 h 6279271"/>
              <a:gd name="connsiteX23" fmla="*/ 7001918 w 9601200"/>
              <a:gd name="connsiteY23" fmla="*/ 4904917 h 6279271"/>
              <a:gd name="connsiteX24" fmla="*/ 6940337 w 9601200"/>
              <a:gd name="connsiteY24" fmla="*/ 4854108 h 6279271"/>
              <a:gd name="connsiteX25" fmla="*/ 6980401 w 9601200"/>
              <a:gd name="connsiteY25" fmla="*/ 4839445 h 6279271"/>
              <a:gd name="connsiteX26" fmla="*/ 7014579 w 9601200"/>
              <a:gd name="connsiteY26" fmla="*/ 4821948 h 6279271"/>
              <a:gd name="connsiteX27" fmla="*/ 7030963 w 9601200"/>
              <a:gd name="connsiteY27" fmla="*/ 4841806 h 6279271"/>
              <a:gd name="connsiteX28" fmla="*/ 7540080 w 9601200"/>
              <a:gd name="connsiteY28" fmla="*/ 5052689 h 6279271"/>
              <a:gd name="connsiteX29" fmla="*/ 8260080 w 9601200"/>
              <a:gd name="connsiteY29" fmla="*/ 4332689 h 6279271"/>
              <a:gd name="connsiteX30" fmla="*/ 7540080 w 9601200"/>
              <a:gd name="connsiteY30" fmla="*/ 3612689 h 6279271"/>
              <a:gd name="connsiteX31" fmla="*/ 7466464 w 9601200"/>
              <a:gd name="connsiteY31" fmla="*/ 3616406 h 6279271"/>
              <a:gd name="connsiteX32" fmla="*/ 7438121 w 9601200"/>
              <a:gd name="connsiteY32" fmla="*/ 3620732 h 6279271"/>
              <a:gd name="connsiteX33" fmla="*/ 7376374 w 9601200"/>
              <a:gd name="connsiteY33" fmla="*/ 3506973 h 6279271"/>
              <a:gd name="connsiteX34" fmla="*/ 6630080 w 9601200"/>
              <a:gd name="connsiteY34" fmla="*/ 3110171 h 6279271"/>
              <a:gd name="connsiteX35" fmla="*/ 6810080 w 9601200"/>
              <a:gd name="connsiteY35" fmla="*/ 1130198 h 6279271"/>
              <a:gd name="connsiteX36" fmla="*/ 6213045 w 9601200"/>
              <a:gd name="connsiteY36" fmla="*/ 1447639 h 6279271"/>
              <a:gd name="connsiteX37" fmla="*/ 6149454 w 9601200"/>
              <a:gd name="connsiteY37" fmla="*/ 1564796 h 6279271"/>
              <a:gd name="connsiteX38" fmla="*/ 6116330 w 9601200"/>
              <a:gd name="connsiteY38" fmla="*/ 1561457 h 6279271"/>
              <a:gd name="connsiteX39" fmla="*/ 5756330 w 9601200"/>
              <a:gd name="connsiteY39" fmla="*/ 1921457 h 6279271"/>
              <a:gd name="connsiteX40" fmla="*/ 6116330 w 9601200"/>
              <a:gd name="connsiteY40" fmla="*/ 2281457 h 6279271"/>
              <a:gd name="connsiteX41" fmla="*/ 6188883 w 9601200"/>
              <a:gd name="connsiteY41" fmla="*/ 2274143 h 6279271"/>
              <a:gd name="connsiteX42" fmla="*/ 6222166 w 9601200"/>
              <a:gd name="connsiteY42" fmla="*/ 2263811 h 6279271"/>
              <a:gd name="connsiteX43" fmla="*/ 6300963 w 9601200"/>
              <a:gd name="connsiteY43" fmla="*/ 2359315 h 6279271"/>
              <a:gd name="connsiteX44" fmla="*/ 6810080 w 9601200"/>
              <a:gd name="connsiteY44" fmla="*/ 2570197 h 6279271"/>
              <a:gd name="connsiteX45" fmla="*/ 6955185 w 9601200"/>
              <a:gd name="connsiteY45" fmla="*/ 2555570 h 6279271"/>
              <a:gd name="connsiteX46" fmla="*/ 6987360 w 9601200"/>
              <a:gd name="connsiteY46" fmla="*/ 2545582 h 6279271"/>
              <a:gd name="connsiteX47" fmla="*/ 6992916 w 9601200"/>
              <a:gd name="connsiteY47" fmla="*/ 2563480 h 6279271"/>
              <a:gd name="connsiteX48" fmla="*/ 7280288 w 9601200"/>
              <a:gd name="connsiteY48" fmla="*/ 2850852 h 6279271"/>
              <a:gd name="connsiteX49" fmla="*/ 7370225 w 9601200"/>
              <a:gd name="connsiteY49" fmla="*/ 2878770 h 6279271"/>
              <a:gd name="connsiteX50" fmla="*/ 7356871 w 9601200"/>
              <a:gd name="connsiteY50" fmla="*/ 2903374 h 6279271"/>
              <a:gd name="connsiteX51" fmla="*/ 7328580 w 9601200"/>
              <a:gd name="connsiteY51" fmla="*/ 3043502 h 6279271"/>
              <a:gd name="connsiteX52" fmla="*/ 7688580 w 9601200"/>
              <a:gd name="connsiteY52" fmla="*/ 3403502 h 6279271"/>
              <a:gd name="connsiteX53" fmla="*/ 8048580 w 9601200"/>
              <a:gd name="connsiteY53" fmla="*/ 3043502 h 6279271"/>
              <a:gd name="connsiteX54" fmla="*/ 7889860 w 9601200"/>
              <a:gd name="connsiteY54" fmla="*/ 2744985 h 6279271"/>
              <a:gd name="connsiteX55" fmla="*/ 7872070 w 9601200"/>
              <a:gd name="connsiteY55" fmla="*/ 2735329 h 6279271"/>
              <a:gd name="connsiteX56" fmla="*/ 7872318 w 9601200"/>
              <a:gd name="connsiteY56" fmla="*/ 2735125 h 6279271"/>
              <a:gd name="connsiteX57" fmla="*/ 8030480 w 9601200"/>
              <a:gd name="connsiteY57" fmla="*/ 2353287 h 6279271"/>
              <a:gd name="connsiteX58" fmla="*/ 7599309 w 9601200"/>
              <a:gd name="connsiteY58" fmla="*/ 1824258 h 6279271"/>
              <a:gd name="connsiteX59" fmla="*/ 7526727 w 9601200"/>
              <a:gd name="connsiteY59" fmla="*/ 1816942 h 6279271"/>
              <a:gd name="connsiteX60" fmla="*/ 7515452 w 9601200"/>
              <a:gd name="connsiteY60" fmla="*/ 1705093 h 6279271"/>
              <a:gd name="connsiteX61" fmla="*/ 6810080 w 9601200"/>
              <a:gd name="connsiteY61" fmla="*/ 1130198 h 6279271"/>
              <a:gd name="connsiteX62" fmla="*/ 6080080 w 9601200"/>
              <a:gd name="connsiteY62" fmla="*/ 313363 h 6279271"/>
              <a:gd name="connsiteX63" fmla="*/ 5720080 w 9601200"/>
              <a:gd name="connsiteY63" fmla="*/ 673363 h 6279271"/>
              <a:gd name="connsiteX64" fmla="*/ 6080080 w 9601200"/>
              <a:gd name="connsiteY64" fmla="*/ 1033363 h 6279271"/>
              <a:gd name="connsiteX65" fmla="*/ 6440080 w 9601200"/>
              <a:gd name="connsiteY65" fmla="*/ 673363 h 6279271"/>
              <a:gd name="connsiteX66" fmla="*/ 6080080 w 9601200"/>
              <a:gd name="connsiteY66" fmla="*/ 313363 h 6279271"/>
              <a:gd name="connsiteX67" fmla="*/ 7192780 w 9601200"/>
              <a:gd name="connsiteY67" fmla="*/ 25098 h 6279271"/>
              <a:gd name="connsiteX68" fmla="*/ 6652780 w 9601200"/>
              <a:gd name="connsiteY68" fmla="*/ 565098 h 6279271"/>
              <a:gd name="connsiteX69" fmla="*/ 7192780 w 9601200"/>
              <a:gd name="connsiteY69" fmla="*/ 1105098 h 6279271"/>
              <a:gd name="connsiteX70" fmla="*/ 7732780 w 9601200"/>
              <a:gd name="connsiteY70" fmla="*/ 565098 h 6279271"/>
              <a:gd name="connsiteX71" fmla="*/ 7192780 w 9601200"/>
              <a:gd name="connsiteY71" fmla="*/ 25098 h 6279271"/>
              <a:gd name="connsiteX72" fmla="*/ 4705280 w 9601200"/>
              <a:gd name="connsiteY72" fmla="*/ 10539 h 6279271"/>
              <a:gd name="connsiteX73" fmla="*/ 3805280 w 9601200"/>
              <a:gd name="connsiteY73" fmla="*/ 910539 h 6279271"/>
              <a:gd name="connsiteX74" fmla="*/ 4705280 w 9601200"/>
              <a:gd name="connsiteY74" fmla="*/ 1810540 h 6279271"/>
              <a:gd name="connsiteX75" fmla="*/ 5605280 w 9601200"/>
              <a:gd name="connsiteY75" fmla="*/ 910539 h 6279271"/>
              <a:gd name="connsiteX76" fmla="*/ 4705280 w 9601200"/>
              <a:gd name="connsiteY76" fmla="*/ 10539 h 6279271"/>
              <a:gd name="connsiteX77" fmla="*/ 0 w 9601200"/>
              <a:gd name="connsiteY77" fmla="*/ 0 h 6279271"/>
              <a:gd name="connsiteX78" fmla="*/ 6282380 w 9601200"/>
              <a:gd name="connsiteY78" fmla="*/ 0 h 6279271"/>
              <a:gd name="connsiteX79" fmla="*/ 6263201 w 9601200"/>
              <a:gd name="connsiteY79" fmla="*/ 12931 h 6279271"/>
              <a:gd name="connsiteX80" fmla="*/ 6210480 w 9601200"/>
              <a:gd name="connsiteY80" fmla="*/ 140210 h 6279271"/>
              <a:gd name="connsiteX81" fmla="*/ 6390480 w 9601200"/>
              <a:gd name="connsiteY81" fmla="*/ 320210 h 6279271"/>
              <a:gd name="connsiteX82" fmla="*/ 6570480 w 9601200"/>
              <a:gd name="connsiteY82" fmla="*/ 140210 h 6279271"/>
              <a:gd name="connsiteX83" fmla="*/ 6517759 w 9601200"/>
              <a:gd name="connsiteY83" fmla="*/ 12931 h 6279271"/>
              <a:gd name="connsiteX84" fmla="*/ 6498580 w 9601200"/>
              <a:gd name="connsiteY84" fmla="*/ 0 h 6279271"/>
              <a:gd name="connsiteX85" fmla="*/ 9601200 w 9601200"/>
              <a:gd name="connsiteY85" fmla="*/ 0 h 6279271"/>
              <a:gd name="connsiteX86" fmla="*/ 9601200 w 9601200"/>
              <a:gd name="connsiteY86" fmla="*/ 6279271 h 6279271"/>
              <a:gd name="connsiteX87" fmla="*/ 0 w 9601200"/>
              <a:gd name="connsiteY87" fmla="*/ 6279271 h 6279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9601200" h="6279271">
                <a:moveTo>
                  <a:pt x="4380480" y="5544897"/>
                </a:moveTo>
                <a:cubicBezTo>
                  <a:pt x="4181657" y="5544897"/>
                  <a:pt x="4020480" y="5706074"/>
                  <a:pt x="4020480" y="5904897"/>
                </a:cubicBezTo>
                <a:cubicBezTo>
                  <a:pt x="4020480" y="6103720"/>
                  <a:pt x="4181657" y="6264897"/>
                  <a:pt x="4380480" y="6264897"/>
                </a:cubicBezTo>
                <a:cubicBezTo>
                  <a:pt x="4579303" y="6264897"/>
                  <a:pt x="4740480" y="6103720"/>
                  <a:pt x="4740480" y="5904897"/>
                </a:cubicBezTo>
                <a:cubicBezTo>
                  <a:pt x="4740480" y="5706074"/>
                  <a:pt x="4579303" y="5544897"/>
                  <a:pt x="4380480" y="5544897"/>
                </a:cubicBezTo>
                <a:close/>
                <a:moveTo>
                  <a:pt x="5180080" y="4881097"/>
                </a:moveTo>
                <a:cubicBezTo>
                  <a:pt x="4881846" y="4881097"/>
                  <a:pt x="4640080" y="5122863"/>
                  <a:pt x="4640080" y="5421097"/>
                </a:cubicBezTo>
                <a:cubicBezTo>
                  <a:pt x="4640080" y="5719331"/>
                  <a:pt x="4881846" y="5961097"/>
                  <a:pt x="5180080" y="5961097"/>
                </a:cubicBezTo>
                <a:cubicBezTo>
                  <a:pt x="5478314" y="5961097"/>
                  <a:pt x="5720080" y="5719331"/>
                  <a:pt x="5720080" y="5421097"/>
                </a:cubicBezTo>
                <a:cubicBezTo>
                  <a:pt x="5720080" y="5122863"/>
                  <a:pt x="5478314" y="4881097"/>
                  <a:pt x="5180080" y="4881097"/>
                </a:cubicBezTo>
                <a:close/>
                <a:moveTo>
                  <a:pt x="6630080" y="3110171"/>
                </a:moveTo>
                <a:cubicBezTo>
                  <a:pt x="6133024" y="3110171"/>
                  <a:pt x="5730080" y="3513115"/>
                  <a:pt x="5730080" y="4010171"/>
                </a:cubicBezTo>
                <a:cubicBezTo>
                  <a:pt x="5730080" y="4149968"/>
                  <a:pt x="5761953" y="4282321"/>
                  <a:pt x="5818830" y="4400358"/>
                </a:cubicBezTo>
                <a:lnTo>
                  <a:pt x="5835072" y="4428616"/>
                </a:lnTo>
                <a:lnTo>
                  <a:pt x="5798923" y="4448236"/>
                </a:lnTo>
                <a:cubicBezTo>
                  <a:pt x="5703163" y="4512931"/>
                  <a:pt x="5640203" y="4622490"/>
                  <a:pt x="5640203" y="4746754"/>
                </a:cubicBezTo>
                <a:cubicBezTo>
                  <a:pt x="5640203" y="4945577"/>
                  <a:pt x="5801380" y="5106754"/>
                  <a:pt x="6000203" y="5106754"/>
                </a:cubicBezTo>
                <a:cubicBezTo>
                  <a:pt x="6025056" y="5106754"/>
                  <a:pt x="6049321" y="5104236"/>
                  <a:pt x="6072756" y="5099440"/>
                </a:cubicBezTo>
                <a:lnTo>
                  <a:pt x="6119963" y="5084787"/>
                </a:lnTo>
                <a:lnTo>
                  <a:pt x="6091051" y="5177925"/>
                </a:lnTo>
                <a:cubicBezTo>
                  <a:pt x="6083858" y="5213078"/>
                  <a:pt x="6080080" y="5249475"/>
                  <a:pt x="6080080" y="5286754"/>
                </a:cubicBezTo>
                <a:cubicBezTo>
                  <a:pt x="6080080" y="5584988"/>
                  <a:pt x="6321846" y="5826754"/>
                  <a:pt x="6620080" y="5826754"/>
                </a:cubicBezTo>
                <a:cubicBezTo>
                  <a:pt x="6918314" y="5826754"/>
                  <a:pt x="7160080" y="5584988"/>
                  <a:pt x="7160080" y="5286754"/>
                </a:cubicBezTo>
                <a:cubicBezTo>
                  <a:pt x="7160080" y="5137637"/>
                  <a:pt x="7099639" y="5002637"/>
                  <a:pt x="7001918" y="4904917"/>
                </a:cubicBezTo>
                <a:lnTo>
                  <a:pt x="6940337" y="4854108"/>
                </a:lnTo>
                <a:lnTo>
                  <a:pt x="6980401" y="4839445"/>
                </a:lnTo>
                <a:lnTo>
                  <a:pt x="7014579" y="4821948"/>
                </a:lnTo>
                <a:lnTo>
                  <a:pt x="7030963" y="4841806"/>
                </a:lnTo>
                <a:cubicBezTo>
                  <a:pt x="7161258" y="4972100"/>
                  <a:pt x="7341258" y="5052689"/>
                  <a:pt x="7540080" y="5052689"/>
                </a:cubicBezTo>
                <a:cubicBezTo>
                  <a:pt x="7937725" y="5052689"/>
                  <a:pt x="8260080" y="4730334"/>
                  <a:pt x="8260080" y="4332689"/>
                </a:cubicBezTo>
                <a:cubicBezTo>
                  <a:pt x="8260080" y="3935044"/>
                  <a:pt x="7937725" y="3612689"/>
                  <a:pt x="7540080" y="3612689"/>
                </a:cubicBezTo>
                <a:cubicBezTo>
                  <a:pt x="7515227" y="3612689"/>
                  <a:pt x="7490668" y="3613948"/>
                  <a:pt x="7466464" y="3616406"/>
                </a:cubicBezTo>
                <a:lnTo>
                  <a:pt x="7438121" y="3620732"/>
                </a:lnTo>
                <a:lnTo>
                  <a:pt x="7376374" y="3506973"/>
                </a:lnTo>
                <a:cubicBezTo>
                  <a:pt x="7214638" y="3267571"/>
                  <a:pt x="6940740" y="3110171"/>
                  <a:pt x="6630080" y="3110171"/>
                </a:cubicBezTo>
                <a:close/>
                <a:moveTo>
                  <a:pt x="6810080" y="1130198"/>
                </a:moveTo>
                <a:cubicBezTo>
                  <a:pt x="6561552" y="1130198"/>
                  <a:pt x="6342434" y="1256118"/>
                  <a:pt x="6213045" y="1447639"/>
                </a:cubicBezTo>
                <a:lnTo>
                  <a:pt x="6149454" y="1564796"/>
                </a:lnTo>
                <a:lnTo>
                  <a:pt x="6116330" y="1561457"/>
                </a:lnTo>
                <a:cubicBezTo>
                  <a:pt x="5917507" y="1561457"/>
                  <a:pt x="5756330" y="1722634"/>
                  <a:pt x="5756330" y="1921457"/>
                </a:cubicBezTo>
                <a:cubicBezTo>
                  <a:pt x="5756330" y="2120280"/>
                  <a:pt x="5917507" y="2281457"/>
                  <a:pt x="6116330" y="2281457"/>
                </a:cubicBezTo>
                <a:cubicBezTo>
                  <a:pt x="6141183" y="2281457"/>
                  <a:pt x="6165448" y="2278938"/>
                  <a:pt x="6188883" y="2274143"/>
                </a:cubicBezTo>
                <a:lnTo>
                  <a:pt x="6222166" y="2263811"/>
                </a:lnTo>
                <a:lnTo>
                  <a:pt x="6300963" y="2359315"/>
                </a:lnTo>
                <a:cubicBezTo>
                  <a:pt x="6431257" y="2489609"/>
                  <a:pt x="6611257" y="2570197"/>
                  <a:pt x="6810080" y="2570197"/>
                </a:cubicBezTo>
                <a:cubicBezTo>
                  <a:pt x="6859786" y="2570197"/>
                  <a:pt x="6908315" y="2565161"/>
                  <a:pt x="6955185" y="2555570"/>
                </a:cubicBezTo>
                <a:lnTo>
                  <a:pt x="6987360" y="2545582"/>
                </a:lnTo>
                <a:lnTo>
                  <a:pt x="6992916" y="2563480"/>
                </a:lnTo>
                <a:cubicBezTo>
                  <a:pt x="7047567" y="2692689"/>
                  <a:pt x="7151078" y="2796201"/>
                  <a:pt x="7280288" y="2850852"/>
                </a:cubicBezTo>
                <a:lnTo>
                  <a:pt x="7370225" y="2878770"/>
                </a:lnTo>
                <a:lnTo>
                  <a:pt x="7356871" y="2903374"/>
                </a:lnTo>
                <a:cubicBezTo>
                  <a:pt x="7338654" y="2946444"/>
                  <a:pt x="7328580" y="2993797"/>
                  <a:pt x="7328580" y="3043502"/>
                </a:cubicBezTo>
                <a:cubicBezTo>
                  <a:pt x="7328580" y="3242325"/>
                  <a:pt x="7489757" y="3403502"/>
                  <a:pt x="7688580" y="3403502"/>
                </a:cubicBezTo>
                <a:cubicBezTo>
                  <a:pt x="7887403" y="3403502"/>
                  <a:pt x="8048580" y="3242325"/>
                  <a:pt x="8048580" y="3043502"/>
                </a:cubicBezTo>
                <a:cubicBezTo>
                  <a:pt x="8048580" y="2919238"/>
                  <a:pt x="7985620" y="2809679"/>
                  <a:pt x="7889860" y="2744985"/>
                </a:cubicBezTo>
                <a:lnTo>
                  <a:pt x="7872070" y="2735329"/>
                </a:lnTo>
                <a:lnTo>
                  <a:pt x="7872318" y="2735125"/>
                </a:lnTo>
                <a:cubicBezTo>
                  <a:pt x="7970039" y="2637404"/>
                  <a:pt x="8030480" y="2502404"/>
                  <a:pt x="8030480" y="2353287"/>
                </a:cubicBezTo>
                <a:cubicBezTo>
                  <a:pt x="8030480" y="2092333"/>
                  <a:pt x="7845378" y="1874611"/>
                  <a:pt x="7599309" y="1824258"/>
                </a:cubicBezTo>
                <a:lnTo>
                  <a:pt x="7526727" y="1816942"/>
                </a:lnTo>
                <a:lnTo>
                  <a:pt x="7515452" y="1705093"/>
                </a:lnTo>
                <a:cubicBezTo>
                  <a:pt x="7448315" y="1377001"/>
                  <a:pt x="7158019" y="1130198"/>
                  <a:pt x="6810080" y="1130198"/>
                </a:cubicBezTo>
                <a:close/>
                <a:moveTo>
                  <a:pt x="6080080" y="313363"/>
                </a:moveTo>
                <a:cubicBezTo>
                  <a:pt x="5881257" y="313363"/>
                  <a:pt x="5720080" y="474540"/>
                  <a:pt x="5720080" y="673363"/>
                </a:cubicBezTo>
                <a:cubicBezTo>
                  <a:pt x="5720080" y="872186"/>
                  <a:pt x="5881257" y="1033363"/>
                  <a:pt x="6080080" y="1033363"/>
                </a:cubicBezTo>
                <a:cubicBezTo>
                  <a:pt x="6278903" y="1033363"/>
                  <a:pt x="6440080" y="872186"/>
                  <a:pt x="6440080" y="673363"/>
                </a:cubicBezTo>
                <a:cubicBezTo>
                  <a:pt x="6440080" y="474540"/>
                  <a:pt x="6278903" y="313363"/>
                  <a:pt x="6080080" y="313363"/>
                </a:cubicBezTo>
                <a:close/>
                <a:moveTo>
                  <a:pt x="7192780" y="25098"/>
                </a:moveTo>
                <a:cubicBezTo>
                  <a:pt x="6894546" y="25098"/>
                  <a:pt x="6652780" y="266864"/>
                  <a:pt x="6652780" y="565098"/>
                </a:cubicBezTo>
                <a:cubicBezTo>
                  <a:pt x="6652780" y="863332"/>
                  <a:pt x="6894546" y="1105098"/>
                  <a:pt x="7192780" y="1105098"/>
                </a:cubicBezTo>
                <a:cubicBezTo>
                  <a:pt x="7491014" y="1105098"/>
                  <a:pt x="7732780" y="863332"/>
                  <a:pt x="7732780" y="565098"/>
                </a:cubicBezTo>
                <a:cubicBezTo>
                  <a:pt x="7732780" y="266864"/>
                  <a:pt x="7491014" y="25098"/>
                  <a:pt x="7192780" y="25098"/>
                </a:cubicBezTo>
                <a:close/>
                <a:moveTo>
                  <a:pt x="4705280" y="10539"/>
                </a:moveTo>
                <a:cubicBezTo>
                  <a:pt x="4208224" y="10539"/>
                  <a:pt x="3805280" y="413483"/>
                  <a:pt x="3805280" y="910539"/>
                </a:cubicBezTo>
                <a:cubicBezTo>
                  <a:pt x="3805280" y="1407596"/>
                  <a:pt x="4208224" y="1810540"/>
                  <a:pt x="4705280" y="1810540"/>
                </a:cubicBezTo>
                <a:cubicBezTo>
                  <a:pt x="5202336" y="1810540"/>
                  <a:pt x="5605280" y="1407596"/>
                  <a:pt x="5605280" y="910539"/>
                </a:cubicBezTo>
                <a:cubicBezTo>
                  <a:pt x="5605280" y="413483"/>
                  <a:pt x="5202336" y="10539"/>
                  <a:pt x="4705280" y="10539"/>
                </a:cubicBezTo>
                <a:close/>
                <a:moveTo>
                  <a:pt x="0" y="0"/>
                </a:moveTo>
                <a:lnTo>
                  <a:pt x="6282380" y="0"/>
                </a:lnTo>
                <a:lnTo>
                  <a:pt x="6263201" y="12931"/>
                </a:lnTo>
                <a:cubicBezTo>
                  <a:pt x="6230627" y="45505"/>
                  <a:pt x="6210480" y="90505"/>
                  <a:pt x="6210480" y="140210"/>
                </a:cubicBezTo>
                <a:cubicBezTo>
                  <a:pt x="6210480" y="239621"/>
                  <a:pt x="6291069" y="320210"/>
                  <a:pt x="6390480" y="320210"/>
                </a:cubicBezTo>
                <a:cubicBezTo>
                  <a:pt x="6489891" y="320210"/>
                  <a:pt x="6570480" y="239621"/>
                  <a:pt x="6570480" y="140210"/>
                </a:cubicBezTo>
                <a:cubicBezTo>
                  <a:pt x="6570480" y="90505"/>
                  <a:pt x="6550333" y="45505"/>
                  <a:pt x="6517759" y="12931"/>
                </a:cubicBezTo>
                <a:lnTo>
                  <a:pt x="6498580" y="0"/>
                </a:lnTo>
                <a:lnTo>
                  <a:pt x="9601200" y="0"/>
                </a:lnTo>
                <a:lnTo>
                  <a:pt x="9601200" y="6279271"/>
                </a:lnTo>
                <a:lnTo>
                  <a:pt x="0" y="627927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615D213C-9CF9-0651-D002-1979763547B0}"/>
              </a:ext>
            </a:extLst>
          </p:cNvPr>
          <p:cNvSpPr txBox="1">
            <a:spLocks/>
          </p:cNvSpPr>
          <p:nvPr/>
        </p:nvSpPr>
        <p:spPr>
          <a:xfrm>
            <a:off x="3586898" y="2935876"/>
            <a:ext cx="4229100" cy="6771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800" b="1" i="0">
                <a:solidFill>
                  <a:srgbClr val="013E87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400" b="1" i="0" u="none" strike="noStrike" kern="0" cap="none" spc="-5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</a:rPr>
              <a:t>…. le origini ...</a:t>
            </a:r>
          </a:p>
        </p:txBody>
      </p:sp>
    </p:spTree>
    <p:extLst>
      <p:ext uri="{BB962C8B-B14F-4D97-AF65-F5344CB8AC3E}">
        <p14:creationId xmlns:p14="http://schemas.microsoft.com/office/powerpoint/2010/main" val="1647353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3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8C0B18-EA81-3154-B152-2861DE8052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nero, bianco e nero&#10;&#10;Descrizione generata automaticamente">
            <a:extLst>
              <a:ext uri="{FF2B5EF4-FFF2-40B4-BE49-F238E27FC236}">
                <a16:creationId xmlns:a16="http://schemas.microsoft.com/office/drawing/2014/main" id="{E06B5297-45FF-CE96-D6D0-3F5C02B4DCBD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49373" flipV="1">
            <a:off x="-1196529" y="1154700"/>
            <a:ext cx="4393594" cy="5200508"/>
          </a:xfrm>
          <a:prstGeom prst="rect">
            <a:avLst/>
          </a:prstGeom>
        </p:spPr>
      </p:pic>
      <p:grpSp>
        <p:nvGrpSpPr>
          <p:cNvPr id="2" name="Gruppo 1">
            <a:extLst>
              <a:ext uri="{FF2B5EF4-FFF2-40B4-BE49-F238E27FC236}">
                <a16:creationId xmlns:a16="http://schemas.microsoft.com/office/drawing/2014/main" id="{FFAFECFA-E19A-DAC0-3FE9-7E065159E3AD}"/>
              </a:ext>
            </a:extLst>
          </p:cNvPr>
          <p:cNvGrpSpPr/>
          <p:nvPr/>
        </p:nvGrpSpPr>
        <p:grpSpPr>
          <a:xfrm>
            <a:off x="2981325" y="4996461"/>
            <a:ext cx="8249548" cy="408623"/>
            <a:chOff x="3624966" y="5077173"/>
            <a:chExt cx="8249548" cy="408623"/>
          </a:xfrm>
        </p:grpSpPr>
        <p:sp>
          <p:nvSpPr>
            <p:cNvPr id="3" name="CasellaDiTesto 10">
              <a:extLst>
                <a:ext uri="{FF2B5EF4-FFF2-40B4-BE49-F238E27FC236}">
                  <a16:creationId xmlns:a16="http://schemas.microsoft.com/office/drawing/2014/main" id="{17BE62DF-9C94-E072-25A7-897B67FA3E4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24966" y="5077173"/>
              <a:ext cx="1018800" cy="408623"/>
            </a:xfrm>
            <a:prstGeom prst="roundRect">
              <a:avLst/>
            </a:prstGeom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  <a:gs pos="51000">
                  <a:schemeClr val="bg1">
                    <a:lumMod val="95000"/>
                  </a:schemeClr>
                </a:gs>
              </a:gsLst>
              <a:lin ang="2700000" scaled="1"/>
            </a:gradFill>
            <a:ln w="28575">
              <a:solidFill>
                <a:srgbClr val="FFFFFF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>
              <a:defPPr>
                <a:defRPr lang="it-IT"/>
              </a:defPPr>
              <a:lvl1pPr marR="0" lvl="0" indent="0" algn="ctr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b="1" i="0" u="none" strike="noStrike" kern="0" cap="none" spc="0" normalizeH="0" baseline="0">
                  <a:ln>
                    <a:noFill/>
                  </a:ln>
                  <a:solidFill>
                    <a:srgbClr val="A6163F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it-IT" altLang="it-IT" dirty="0">
                  <a:solidFill>
                    <a:srgbClr val="012B86"/>
                  </a:solidFill>
                  <a:latin typeface="+mn-lt"/>
                </a:rPr>
                <a:t>2019</a:t>
              </a:r>
            </a:p>
          </p:txBody>
        </p:sp>
        <p:sp>
          <p:nvSpPr>
            <p:cNvPr id="4" name="CasellaDiTesto 5">
              <a:extLst>
                <a:ext uri="{FF2B5EF4-FFF2-40B4-BE49-F238E27FC236}">
                  <a16:creationId xmlns:a16="http://schemas.microsoft.com/office/drawing/2014/main" id="{3ED14948-7E36-120B-B411-8B5DE4CC65E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09754" y="5111685"/>
              <a:ext cx="726476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just" defTabSz="914400" eaLnBrk="0" fontAlgn="base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002776"/>
                </a:buClr>
                <a:buSzTx/>
                <a:buFontTx/>
                <a:buNone/>
                <a:tabLst/>
                <a:defRPr/>
              </a:pPr>
              <a:r>
                <a:rPr kumimoji="0" lang="en-GB" alt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 </a:t>
              </a:r>
              <a:r>
                <a:rPr kumimoji="0" lang="it-IT" alt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WG istituzionalizzato </a:t>
              </a:r>
              <a:r>
                <a:rPr kumimoji="0" lang="it-IT" altLang="en-US" sz="1800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nell’ambito di un ufficio </a:t>
              </a:r>
              <a:r>
                <a:rPr kumimoji="0" lang="it-IT" altLang="en-US" sz="1800" i="1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ad hoc </a:t>
              </a:r>
              <a:r>
                <a:rPr kumimoji="0" lang="it-IT" altLang="en-US" sz="1800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in ambito EUROSTAT</a:t>
              </a:r>
              <a:endParaRPr kumimoji="0" lang="en-GB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endParaRPr>
            </a:p>
          </p:txBody>
        </p:sp>
      </p:grpSp>
      <p:grpSp>
        <p:nvGrpSpPr>
          <p:cNvPr id="8" name="Gruppo 7">
            <a:extLst>
              <a:ext uri="{FF2B5EF4-FFF2-40B4-BE49-F238E27FC236}">
                <a16:creationId xmlns:a16="http://schemas.microsoft.com/office/drawing/2014/main" id="{F32B5BF2-FE48-0B1A-9286-65A0C61FA052}"/>
              </a:ext>
            </a:extLst>
          </p:cNvPr>
          <p:cNvGrpSpPr/>
          <p:nvPr/>
        </p:nvGrpSpPr>
        <p:grpSpPr>
          <a:xfrm>
            <a:off x="1743075" y="1426600"/>
            <a:ext cx="9487798" cy="646331"/>
            <a:chOff x="2118040" y="2002178"/>
            <a:chExt cx="9487798" cy="646331"/>
          </a:xfrm>
        </p:grpSpPr>
        <p:sp>
          <p:nvSpPr>
            <p:cNvPr id="9" name="CasellaDiTesto 5">
              <a:extLst>
                <a:ext uri="{FF2B5EF4-FFF2-40B4-BE49-F238E27FC236}">
                  <a16:creationId xmlns:a16="http://schemas.microsoft.com/office/drawing/2014/main" id="{7A39CA48-396C-24AA-39BC-226C98F701F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61003" y="2002178"/>
              <a:ext cx="8444835" cy="646331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>
              <a:defPPr>
                <a:defRPr lang="it-IT"/>
              </a:defPPr>
              <a:lvl1pPr marR="0" lvl="0" indent="0" algn="ctr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b="1" i="0" u="none" strike="noStrike" kern="0" cap="none" spc="0" normalizeH="0" baseline="0">
                  <a:ln>
                    <a:noFill/>
                  </a:ln>
                  <a:solidFill>
                    <a:srgbClr val="A6163F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l"/>
              <a:r>
                <a:rPr lang="it-IT" altLang="en-US" dirty="0">
                  <a:solidFill>
                    <a:srgbClr val="012B86"/>
                  </a:solidFill>
                  <a:latin typeface="+mn-lt"/>
                </a:rPr>
                <a:t>La EC dà mandato a Eurostat </a:t>
              </a:r>
              <a:r>
                <a:rPr lang="it-IT" altLang="en-US" b="0" dirty="0">
                  <a:solidFill>
                    <a:srgbClr val="012B86"/>
                  </a:solidFill>
                  <a:latin typeface="+mn-lt"/>
                </a:rPr>
                <a:t>per valutare l’adeguatezza degli IPSAS (art 16). Eurostat costituisce la </a:t>
              </a:r>
              <a:r>
                <a:rPr lang="it-IT" altLang="en-US" b="0" i="1" dirty="0">
                  <a:solidFill>
                    <a:srgbClr val="012B86"/>
                  </a:solidFill>
                  <a:latin typeface="+mn-lt"/>
                </a:rPr>
                <a:t>Task Force IPSAS</a:t>
              </a:r>
              <a:endParaRPr lang="en-GB" altLang="en-US" b="0" i="1" dirty="0">
                <a:solidFill>
                  <a:srgbClr val="012B86"/>
                </a:solidFill>
                <a:latin typeface="+mn-lt"/>
              </a:endParaRPr>
            </a:p>
          </p:txBody>
        </p:sp>
        <p:sp>
          <p:nvSpPr>
            <p:cNvPr id="10" name="CasellaDiTesto 10">
              <a:extLst>
                <a:ext uri="{FF2B5EF4-FFF2-40B4-BE49-F238E27FC236}">
                  <a16:creationId xmlns:a16="http://schemas.microsoft.com/office/drawing/2014/main" id="{5B70689C-E935-4323-FE18-82F41CCFEB3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18040" y="2101818"/>
              <a:ext cx="1018800" cy="408623"/>
            </a:xfrm>
            <a:prstGeom prst="roundRect">
              <a:avLst/>
            </a:prstGeom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  <a:gs pos="61000">
                  <a:schemeClr val="bg1">
                    <a:lumMod val="95000"/>
                  </a:schemeClr>
                </a:gs>
              </a:gsLst>
              <a:lin ang="2700000" scaled="1"/>
            </a:gradFill>
            <a:ln w="28575">
              <a:solidFill>
                <a:srgbClr val="FFFFFF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>
              <a:defPPr>
                <a:defRPr lang="it-IT"/>
              </a:defPPr>
              <a:lvl1pPr marR="0" lvl="0" indent="0" algn="ctr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b="1" i="0" u="none" strike="noStrike" kern="0" cap="none" spc="0" normalizeH="0" baseline="0">
                  <a:ln>
                    <a:noFill/>
                  </a:ln>
                  <a:solidFill>
                    <a:srgbClr val="A6163F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it-IT" altLang="it-IT" dirty="0">
                  <a:solidFill>
                    <a:srgbClr val="012B86"/>
                  </a:solidFill>
                  <a:latin typeface="+mn-lt"/>
                </a:rPr>
                <a:t>2012</a:t>
              </a:r>
            </a:p>
          </p:txBody>
        </p:sp>
      </p:grpSp>
      <p:grpSp>
        <p:nvGrpSpPr>
          <p:cNvPr id="11" name="Gruppo 10">
            <a:extLst>
              <a:ext uri="{FF2B5EF4-FFF2-40B4-BE49-F238E27FC236}">
                <a16:creationId xmlns:a16="http://schemas.microsoft.com/office/drawing/2014/main" id="{61E0285D-0EF9-C80C-6492-DAC00D9C5A1B}"/>
              </a:ext>
            </a:extLst>
          </p:cNvPr>
          <p:cNvGrpSpPr/>
          <p:nvPr/>
        </p:nvGrpSpPr>
        <p:grpSpPr>
          <a:xfrm>
            <a:off x="2047875" y="2628321"/>
            <a:ext cx="7582926" cy="1169181"/>
            <a:chOff x="2856474" y="3166053"/>
            <a:chExt cx="7582926" cy="1169181"/>
          </a:xfrm>
        </p:grpSpPr>
        <p:sp>
          <p:nvSpPr>
            <p:cNvPr id="12" name="CasellaDiTesto 5">
              <a:extLst>
                <a:ext uri="{FF2B5EF4-FFF2-40B4-BE49-F238E27FC236}">
                  <a16:creationId xmlns:a16="http://schemas.microsoft.com/office/drawing/2014/main" id="{80698BE3-E427-14BF-6F37-2F05AE6C536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80793" y="3166053"/>
              <a:ext cx="6558607" cy="11691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just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2776"/>
                </a:buClr>
                <a:buSzTx/>
                <a:buFontTx/>
                <a:buNone/>
                <a:tabLst/>
                <a:defRPr/>
              </a:pPr>
              <a:r>
                <a:rPr kumimoji="0" lang="en-GB" altLang="en-US" sz="1400" b="1" i="1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E&amp;Y</a:t>
              </a:r>
              <a:r>
                <a:rPr kumimoji="0" lang="en-GB" altLang="en-US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 - Overview and comparison of public accounting and auditing practices in the 27 EU Member States (19/12/2012)</a:t>
              </a:r>
              <a:endParaRPr kumimoji="0" lang="it-IT" altLang="en-US" sz="1400" b="0" i="1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endParaRPr>
            </a:p>
            <a:p>
              <a:pPr marL="0" marR="0" lvl="0" indent="0" algn="just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2776"/>
                </a:buClr>
                <a:buSzTx/>
                <a:buFontTx/>
                <a:buNone/>
                <a:tabLst/>
                <a:defRPr/>
              </a:pPr>
              <a:r>
                <a:rPr kumimoji="0" lang="it-IT" altLang="en-US" sz="1400" b="1" i="1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PwC</a:t>
              </a:r>
              <a:r>
                <a:rPr kumimoji="0" lang="it-IT" altLang="en-US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 - </a:t>
              </a:r>
              <a:r>
                <a:rPr kumimoji="0" lang="en-GB" altLang="en-US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Collection of information related to the potential impact of implementing accrual accounting in the public sector and technical analysis of the suitability of individual IPSAS standards (1/8/2014)</a:t>
              </a:r>
            </a:p>
          </p:txBody>
        </p:sp>
        <p:sp>
          <p:nvSpPr>
            <p:cNvPr id="13" name="CasellaDiTesto 10">
              <a:extLst>
                <a:ext uri="{FF2B5EF4-FFF2-40B4-BE49-F238E27FC236}">
                  <a16:creationId xmlns:a16="http://schemas.microsoft.com/office/drawing/2014/main" id="{1555AB01-A70F-5E42-E463-0F700084C2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56474" y="3231707"/>
              <a:ext cx="1018800" cy="408623"/>
            </a:xfrm>
            <a:prstGeom prst="roundRect">
              <a:avLst/>
            </a:prstGeom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  <a:gs pos="55000">
                  <a:schemeClr val="bg1">
                    <a:lumMod val="95000"/>
                  </a:schemeClr>
                </a:gs>
              </a:gsLst>
              <a:lin ang="2700000" scaled="1"/>
            </a:gradFill>
            <a:ln w="28575">
              <a:solidFill>
                <a:srgbClr val="FFFFFF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>
              <a:defPPr>
                <a:defRPr lang="it-IT"/>
              </a:defPPr>
              <a:lvl1pPr marR="0" lvl="0" indent="0" algn="ctr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b="1" i="0" u="none" strike="noStrike" kern="0" cap="none" spc="0" normalizeH="0" baseline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it-IT" altLang="it-IT" dirty="0">
                  <a:latin typeface="+mn-lt"/>
                </a:rPr>
                <a:t>2014</a:t>
              </a:r>
            </a:p>
          </p:txBody>
        </p:sp>
      </p:grpSp>
      <p:grpSp>
        <p:nvGrpSpPr>
          <p:cNvPr id="14" name="Gruppo 13">
            <a:extLst>
              <a:ext uri="{FF2B5EF4-FFF2-40B4-BE49-F238E27FC236}">
                <a16:creationId xmlns:a16="http://schemas.microsoft.com/office/drawing/2014/main" id="{19793256-3B22-1C56-1F79-18F96F6EC6F9}"/>
              </a:ext>
            </a:extLst>
          </p:cNvPr>
          <p:cNvGrpSpPr/>
          <p:nvPr/>
        </p:nvGrpSpPr>
        <p:grpSpPr>
          <a:xfrm>
            <a:off x="1752600" y="2124850"/>
            <a:ext cx="8391525" cy="408623"/>
            <a:chOff x="2364095" y="2893650"/>
            <a:chExt cx="8391525" cy="408623"/>
          </a:xfrm>
        </p:grpSpPr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id="{05866DAA-8329-8D9D-22B2-DCEAC0B3993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64095" y="2893650"/>
              <a:ext cx="1018682" cy="408623"/>
            </a:xfrm>
            <a:prstGeom prst="roundRect">
              <a:avLst/>
            </a:prstGeom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  <a:gs pos="56000">
                  <a:schemeClr val="bg1">
                    <a:lumMod val="95000"/>
                  </a:schemeClr>
                </a:gs>
              </a:gsLst>
              <a:lin ang="2700000" scaled="1"/>
            </a:gradFill>
            <a:ln w="28575">
              <a:solidFill>
                <a:srgbClr val="FFFFFF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>
              <a:defPPr>
                <a:defRPr lang="it-IT"/>
              </a:defPPr>
              <a:lvl1pPr marR="0" lvl="0" indent="0" algn="ctr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b="1" i="0" u="none" strike="noStrike" kern="0" cap="none" spc="0" normalizeH="0" baseline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it-IT" altLang="it-IT" dirty="0">
                  <a:latin typeface="+mn-lt"/>
                </a:rPr>
                <a:t>2012</a:t>
              </a:r>
            </a:p>
          </p:txBody>
        </p:sp>
        <p:sp>
          <p:nvSpPr>
            <p:cNvPr id="16" name="CasellaDiTesto 5">
              <a:extLst>
                <a:ext uri="{FF2B5EF4-FFF2-40B4-BE49-F238E27FC236}">
                  <a16:creationId xmlns:a16="http://schemas.microsoft.com/office/drawing/2014/main" id="{CE11FE6E-9759-F8B5-EC54-7BDC70A39BA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23722" y="2911668"/>
              <a:ext cx="733189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lvl="0" algn="just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2776"/>
                </a:buClr>
                <a:defRPr/>
              </a:pPr>
              <a:r>
                <a:rPr kumimoji="0" lang="it-IT" alt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Eurostat affida </a:t>
              </a:r>
              <a:r>
                <a:rPr lang="it-IT" altLang="en-US" sz="1800" b="1" kern="0" dirty="0">
                  <a:solidFill>
                    <a:srgbClr val="012B86"/>
                  </a:solidFill>
                  <a:latin typeface="+mn-lt"/>
                </a:rPr>
                <a:t>a PWC ed EY </a:t>
              </a:r>
              <a:r>
                <a:rPr lang="it-IT" altLang="en-US" sz="1800" kern="0" dirty="0">
                  <a:solidFill>
                    <a:srgbClr val="012B86"/>
                  </a:solidFill>
                  <a:latin typeface="+mn-lt"/>
                </a:rPr>
                <a:t>lo sviluppo di s</a:t>
              </a:r>
              <a:r>
                <a:rPr kumimoji="0" lang="it-IT" altLang="en-US" sz="1800" i="0" u="none" strike="noStrike" kern="0" cap="none" spc="0" normalizeH="0" baseline="0" noProof="0" dirty="0" err="1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tudi</a:t>
              </a:r>
              <a:r>
                <a:rPr kumimoji="0" lang="it-IT" altLang="en-US" sz="1800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 ed analisi in materia di….</a:t>
              </a:r>
            </a:p>
          </p:txBody>
        </p:sp>
      </p:grpSp>
      <p:sp>
        <p:nvSpPr>
          <p:cNvPr id="24" name="CasellaDiTesto 10">
            <a:extLst>
              <a:ext uri="{FF2B5EF4-FFF2-40B4-BE49-F238E27FC236}">
                <a16:creationId xmlns:a16="http://schemas.microsoft.com/office/drawing/2014/main" id="{2AA5889C-269E-3415-AA85-0C397A84AD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9325" y="3841498"/>
            <a:ext cx="1018800" cy="408623"/>
          </a:xfrm>
          <a:prstGeom prst="round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  <a:gs pos="55000">
                <a:schemeClr val="bg1">
                  <a:lumMod val="95000"/>
                </a:schemeClr>
              </a:gs>
            </a:gsLst>
            <a:lin ang="2700000" scaled="1"/>
          </a:gradFill>
          <a:ln w="28575">
            <a:solidFill>
              <a:srgbClr val="FFFFFF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defPPr>
              <a:defRPr lang="it-IT"/>
            </a:defPPr>
            <a:lvl1pPr marR="0" lvl="0" indent="0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b="1" i="0" u="none" strike="noStrike" kern="0" cap="none" spc="0" normalizeH="0" baseline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it-IT" altLang="it-IT" dirty="0">
                <a:latin typeface="+mn-lt"/>
              </a:rPr>
              <a:t>2015</a:t>
            </a:r>
          </a:p>
        </p:txBody>
      </p:sp>
      <p:grpSp>
        <p:nvGrpSpPr>
          <p:cNvPr id="25" name="Gruppo 24">
            <a:extLst>
              <a:ext uri="{FF2B5EF4-FFF2-40B4-BE49-F238E27FC236}">
                <a16:creationId xmlns:a16="http://schemas.microsoft.com/office/drawing/2014/main" id="{59552450-BDD0-F970-CF49-278A5BABC40F}"/>
              </a:ext>
            </a:extLst>
          </p:cNvPr>
          <p:cNvGrpSpPr/>
          <p:nvPr/>
        </p:nvGrpSpPr>
        <p:grpSpPr>
          <a:xfrm>
            <a:off x="2438400" y="4411376"/>
            <a:ext cx="8458200" cy="408623"/>
            <a:chOff x="3624966" y="5077173"/>
            <a:chExt cx="8458200" cy="408623"/>
          </a:xfrm>
        </p:grpSpPr>
        <p:sp>
          <p:nvSpPr>
            <p:cNvPr id="26" name="CasellaDiTesto 5">
              <a:extLst>
                <a:ext uri="{FF2B5EF4-FFF2-40B4-BE49-F238E27FC236}">
                  <a16:creationId xmlns:a16="http://schemas.microsoft.com/office/drawing/2014/main" id="{5855A342-6CF2-E40D-FCB8-403F567A8A6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89806" y="5090645"/>
              <a:ext cx="749336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just" defTabSz="914400" eaLnBrk="0" fontAlgn="base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002776"/>
                </a:buClr>
                <a:buSzTx/>
                <a:buFontTx/>
                <a:buNone/>
                <a:tabLst/>
                <a:defRPr/>
              </a:pPr>
              <a:r>
                <a:rPr kumimoji="0" lang="en-GB" alt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EPSAS Conceptual Framework </a:t>
              </a:r>
              <a:r>
                <a:rPr kumimoji="0" lang="en-GB" altLang="en-US" sz="1800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(</a:t>
              </a:r>
              <a:r>
                <a:rPr kumimoji="0" lang="en-GB" altLang="en-US" sz="1800" i="0" u="none" strike="noStrike" kern="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rivisto</a:t>
              </a:r>
              <a:r>
                <a:rPr kumimoji="0" lang="en-GB" altLang="en-US" sz="1800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 </a:t>
              </a:r>
              <a:r>
                <a:rPr kumimoji="0" lang="en-GB" altLang="en-US" sz="1800" i="0" u="none" strike="noStrike" kern="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nel</a:t>
              </a:r>
              <a:r>
                <a:rPr kumimoji="0" lang="en-GB" altLang="en-US" sz="1800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 2024)</a:t>
              </a:r>
              <a:endParaRPr kumimoji="0" lang="it-IT" altLang="en-US" sz="180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endParaRPr>
            </a:p>
          </p:txBody>
        </p:sp>
        <p:sp>
          <p:nvSpPr>
            <p:cNvPr id="27" name="CasellaDiTesto 10">
              <a:extLst>
                <a:ext uri="{FF2B5EF4-FFF2-40B4-BE49-F238E27FC236}">
                  <a16:creationId xmlns:a16="http://schemas.microsoft.com/office/drawing/2014/main" id="{644316FD-7D43-E7B2-12D7-65A391642B9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24966" y="5077173"/>
              <a:ext cx="1018800" cy="408623"/>
            </a:xfrm>
            <a:prstGeom prst="roundRect">
              <a:avLst/>
            </a:prstGeom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rgbClr val="FF5B5B"/>
                </a:gs>
                <a:gs pos="54000">
                  <a:schemeClr val="bg1">
                    <a:lumMod val="95000"/>
                  </a:schemeClr>
                </a:gs>
              </a:gsLst>
              <a:lin ang="2700000" scaled="1"/>
            </a:gradFill>
            <a:ln w="28575">
              <a:solidFill>
                <a:srgbClr val="FFFFFF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>
              <a:defPPr>
                <a:defRPr lang="it-IT"/>
              </a:defPPr>
              <a:lvl1pPr marR="0" lvl="0" indent="0" algn="ctr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b="1" i="0" u="none" strike="noStrike" kern="0" cap="none" spc="0" normalizeH="0" baseline="0">
                  <a:ln>
                    <a:noFill/>
                  </a:ln>
                  <a:solidFill>
                    <a:srgbClr val="A6163F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it-IT" altLang="it-IT" dirty="0">
                  <a:solidFill>
                    <a:srgbClr val="C00000"/>
                  </a:solidFill>
                  <a:latin typeface="+mn-lt"/>
                </a:rPr>
                <a:t>2018</a:t>
              </a:r>
            </a:p>
          </p:txBody>
        </p:sp>
      </p:grpSp>
      <p:sp>
        <p:nvSpPr>
          <p:cNvPr id="33" name="Titolo 1">
            <a:extLst>
              <a:ext uri="{FF2B5EF4-FFF2-40B4-BE49-F238E27FC236}">
                <a16:creationId xmlns:a16="http://schemas.microsoft.com/office/drawing/2014/main" id="{0C94DFFA-9EE3-E8F8-F635-EBBC17CF5A98}"/>
              </a:ext>
            </a:extLst>
          </p:cNvPr>
          <p:cNvSpPr txBox="1">
            <a:spLocks/>
          </p:cNvSpPr>
          <p:nvPr/>
        </p:nvSpPr>
        <p:spPr bwMode="auto">
          <a:xfrm>
            <a:off x="3622108" y="109738"/>
            <a:ext cx="4638019" cy="693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altLang="it-IT" sz="3600" b="1" kern="0" dirty="0">
                <a:solidFill>
                  <a:srgbClr val="012B86"/>
                </a:solidFill>
                <a:latin typeface="+mn-lt"/>
                <a:ea typeface="ＭＳ Ｐゴシック"/>
              </a:rPr>
              <a:t>Il percorso EUROPEO </a:t>
            </a:r>
          </a:p>
        </p:txBody>
      </p:sp>
      <p:pic>
        <p:nvPicPr>
          <p:cNvPr id="6" name="Video 14" title="Cerchi grigi radianti">
            <a:hlinkClick r:id="" action="ppaction://media"/>
            <a:extLst>
              <a:ext uri="{FF2B5EF4-FFF2-40B4-BE49-F238E27FC236}">
                <a16:creationId xmlns:a16="http://schemas.microsoft.com/office/drawing/2014/main" id="{D4A896DA-D8EF-4D5A-CBB7-4EC2C82AECE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79573" y="496891"/>
            <a:ext cx="1937858" cy="113491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" name="CasellaDiTesto 5">
            <a:extLst>
              <a:ext uri="{FF2B5EF4-FFF2-40B4-BE49-F238E27FC236}">
                <a16:creationId xmlns:a16="http://schemas.microsoft.com/office/drawing/2014/main" id="{5F2F098C-9C53-67B3-A7C2-E04BF85DB2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1884" y="862390"/>
            <a:ext cx="9377084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just" defTabSz="91440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2776"/>
              </a:buClr>
              <a:buSzTx/>
              <a:buFontTx/>
              <a:buNone/>
              <a:tabLst/>
              <a:defRPr/>
            </a:pPr>
            <a:r>
              <a:rPr kumimoji="0" lang="it-IT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DIRETTIVA 2011/85/UE </a:t>
            </a:r>
            <a:r>
              <a:rPr kumimoji="0" lang="it-IT" altLang="it-IT" sz="2000" b="0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relativa ai requisiti per i quadri di bilancio degli Stati membri</a:t>
            </a:r>
          </a:p>
        </p:txBody>
      </p:sp>
      <p:sp>
        <p:nvSpPr>
          <p:cNvPr id="21" name="CasellaDiTesto 10">
            <a:extLst>
              <a:ext uri="{FF2B5EF4-FFF2-40B4-BE49-F238E27FC236}">
                <a16:creationId xmlns:a16="http://schemas.microsoft.com/office/drawing/2014/main" id="{013B6F55-05CF-0E88-FF06-1EA5A05076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0827" y="805583"/>
            <a:ext cx="936604" cy="510778"/>
          </a:xfrm>
          <a:prstGeom prst="roundRect">
            <a:avLst/>
          </a:prstGeom>
          <a:noFill/>
          <a:ln w="2857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b="1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2011</a:t>
            </a:r>
          </a:p>
        </p:txBody>
      </p:sp>
      <p:sp>
        <p:nvSpPr>
          <p:cNvPr id="7" name="CasellaDiTesto 5">
            <a:extLst>
              <a:ext uri="{FF2B5EF4-FFF2-40B4-BE49-F238E27FC236}">
                <a16:creationId xmlns:a16="http://schemas.microsoft.com/office/drawing/2014/main" id="{9D46CAC5-8A05-EFC1-A548-9F76F34B6E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19700" y="3892120"/>
            <a:ext cx="6257782" cy="369771"/>
          </a:xfrm>
          <a:prstGeom prst="rect">
            <a:avLst/>
          </a:prstGeom>
          <a:noFill/>
          <a:ln w="28575">
            <a:solidFill>
              <a:srgbClr val="FFFFFF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defPPr>
              <a:defRPr lang="it-IT"/>
            </a:defPPr>
            <a:lvl1pPr marR="0" lvl="0" indent="0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b="1" i="0" u="none" strike="noStrike" kern="0" cap="none" spc="0" normalizeH="0" baseline="0">
                <a:ln>
                  <a:noFill/>
                </a:ln>
                <a:solidFill>
                  <a:srgbClr val="A6163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l"/>
            <a:r>
              <a:rPr lang="it-IT" altLang="en-US" dirty="0">
                <a:solidFill>
                  <a:srgbClr val="012B86"/>
                </a:solidFill>
                <a:latin typeface="+mn-lt"/>
              </a:rPr>
              <a:t>Costituzione dell’ EPSAS Working Group (avvio dei lavori)</a:t>
            </a:r>
            <a:endParaRPr lang="en-GB" altLang="en-US" dirty="0">
              <a:solidFill>
                <a:srgbClr val="012B86"/>
              </a:solidFill>
              <a:latin typeface="+mn-lt"/>
            </a:endParaRPr>
          </a:p>
        </p:txBody>
      </p:sp>
      <p:pic>
        <p:nvPicPr>
          <p:cNvPr id="17" name="Video 14" title="Cerchi grigi radianti">
            <a:hlinkClick r:id="" action="ppaction://media"/>
            <a:extLst>
              <a:ext uri="{FF2B5EF4-FFF2-40B4-BE49-F238E27FC236}">
                <a16:creationId xmlns:a16="http://schemas.microsoft.com/office/drawing/2014/main" id="{E8E6CA40-C777-9894-8D1E-862D57C695E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248168" y="5215639"/>
            <a:ext cx="1937858" cy="113491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" name="CasellaDiTesto 5">
            <a:extLst>
              <a:ext uri="{FF2B5EF4-FFF2-40B4-BE49-F238E27FC236}">
                <a16:creationId xmlns:a16="http://schemas.microsoft.com/office/drawing/2014/main" id="{A8778BE5-CA13-CA68-A3A7-38577F5020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8852" y="5609975"/>
            <a:ext cx="8502148" cy="40011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defPPr>
              <a:defRPr lang="it-IT"/>
            </a:defPPr>
            <a:lvl1pPr marR="0" lvl="0" indent="0" algn="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b="1" i="0" u="none" strike="noStrike" kern="0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l"/>
            <a:r>
              <a:rPr lang="it-IT" altLang="en-US" sz="2000" dirty="0">
                <a:solidFill>
                  <a:srgbClr val="012B86"/>
                </a:solidFill>
                <a:latin typeface="+mn-lt"/>
              </a:rPr>
              <a:t>DIRETTIVA 2011/85/UE come emendata dalla Direttiva 2024/1265/UE</a:t>
            </a:r>
          </a:p>
        </p:txBody>
      </p:sp>
      <p:sp>
        <p:nvSpPr>
          <p:cNvPr id="20" name="CasellaDiTesto 10">
            <a:extLst>
              <a:ext uri="{FF2B5EF4-FFF2-40B4-BE49-F238E27FC236}">
                <a16:creationId xmlns:a16="http://schemas.microsoft.com/office/drawing/2014/main" id="{28CB09F2-7798-73EC-416F-22CC764B9F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3880" y="5528274"/>
            <a:ext cx="1571100" cy="527804"/>
          </a:xfrm>
          <a:prstGeom prst="roundRect">
            <a:avLst/>
          </a:prstGeom>
          <a:noFill/>
          <a:ln w="2857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>
            <a:spAutoFit/>
          </a:bodyPr>
          <a:lstStyle>
            <a:defPPr>
              <a:defRPr lang="it-IT"/>
            </a:defPPr>
            <a:lvl1pPr marR="0" lvl="0" indent="0" algn="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b="1" i="0" u="none" strike="noStrike" kern="0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l"/>
            <a:r>
              <a:rPr lang="it-IT" altLang="it-IT" sz="2500" dirty="0">
                <a:solidFill>
                  <a:srgbClr val="012B86"/>
                </a:solidFill>
                <a:latin typeface="+mn-lt"/>
              </a:rPr>
              <a:t>2024</a:t>
            </a:r>
          </a:p>
        </p:txBody>
      </p:sp>
    </p:spTree>
    <p:extLst>
      <p:ext uri="{BB962C8B-B14F-4D97-AF65-F5344CB8AC3E}">
        <p14:creationId xmlns:p14="http://schemas.microsoft.com/office/powerpoint/2010/main" val="10242893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advClick="0" advTm="0">
        <p159:morph option="byWord"/>
      </p:transition>
    </mc:Choice>
    <mc:Fallback xmlns="">
      <p:transition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20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video>
              <p:cMediaNode vol="80000" mute="1">
                <p:cTn id="21" repeatCount="indefinite" fill="hold" display="0">
                  <p:stCondLst>
                    <p:cond delay="indefinite"/>
                  </p:stCondLst>
                </p:cTn>
                <p:tgtEl>
                  <p:spTgt spid="17"/>
                </p:tgtEl>
              </p:cMediaNode>
            </p:video>
          </p:childTnLst>
        </p:cTn>
      </p:par>
    </p:tnLst>
    <p:bldLst>
      <p:bldP spid="19" grpId="0"/>
      <p:bldP spid="2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2EDAAC-9305-4158-13B2-28B2027F99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nero, bianco e nero&#10;&#10;Descrizione generata automaticamente">
            <a:extLst>
              <a:ext uri="{FF2B5EF4-FFF2-40B4-BE49-F238E27FC236}">
                <a16:creationId xmlns:a16="http://schemas.microsoft.com/office/drawing/2014/main" id="{40B7061C-4428-6B96-B25D-E9EAB627E1C4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49373" flipV="1">
            <a:off x="-4158099" y="1154700"/>
            <a:ext cx="4393594" cy="5200508"/>
          </a:xfrm>
          <a:prstGeom prst="rect">
            <a:avLst/>
          </a:prstGeom>
        </p:spPr>
      </p:pic>
      <p:pic>
        <p:nvPicPr>
          <p:cNvPr id="7" name="Video 14" title="Cerchi grigi radianti">
            <a:hlinkClick r:id="" action="ppaction://media"/>
            <a:extLst>
              <a:ext uri="{FF2B5EF4-FFF2-40B4-BE49-F238E27FC236}">
                <a16:creationId xmlns:a16="http://schemas.microsoft.com/office/drawing/2014/main" id="{3226F3B8-21FD-5711-4C7A-E7E190AF6AF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79573" y="146815"/>
            <a:ext cx="1937858" cy="113491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2" name="Gruppo 1">
            <a:extLst>
              <a:ext uri="{FF2B5EF4-FFF2-40B4-BE49-F238E27FC236}">
                <a16:creationId xmlns:a16="http://schemas.microsoft.com/office/drawing/2014/main" id="{8F0F860D-3226-3562-A49E-0CF3B349C028}"/>
              </a:ext>
            </a:extLst>
          </p:cNvPr>
          <p:cNvGrpSpPr/>
          <p:nvPr/>
        </p:nvGrpSpPr>
        <p:grpSpPr>
          <a:xfrm>
            <a:off x="2981325" y="-1104103"/>
            <a:ext cx="8249548" cy="408623"/>
            <a:chOff x="3624966" y="5077173"/>
            <a:chExt cx="8249548" cy="408623"/>
          </a:xfrm>
        </p:grpSpPr>
        <p:sp>
          <p:nvSpPr>
            <p:cNvPr id="3" name="CasellaDiTesto 10">
              <a:extLst>
                <a:ext uri="{FF2B5EF4-FFF2-40B4-BE49-F238E27FC236}">
                  <a16:creationId xmlns:a16="http://schemas.microsoft.com/office/drawing/2014/main" id="{38DC0BD5-E907-B873-F9D7-CFFEA41F947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24966" y="5077173"/>
              <a:ext cx="1018800" cy="408623"/>
            </a:xfrm>
            <a:prstGeom prst="roundRect">
              <a:avLst/>
            </a:prstGeom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  <a:gs pos="51000">
                  <a:schemeClr val="bg1">
                    <a:lumMod val="95000"/>
                  </a:schemeClr>
                </a:gs>
              </a:gsLst>
              <a:lin ang="2700000" scaled="1"/>
            </a:gradFill>
            <a:ln w="28575">
              <a:solidFill>
                <a:srgbClr val="FFFFFF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>
              <a:defPPr>
                <a:defRPr lang="it-IT"/>
              </a:defPPr>
              <a:lvl1pPr marR="0" lvl="0" indent="0" algn="ctr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b="1" i="0" u="none" strike="noStrike" kern="0" cap="none" spc="0" normalizeH="0" baseline="0">
                  <a:ln>
                    <a:noFill/>
                  </a:ln>
                  <a:solidFill>
                    <a:srgbClr val="A6163F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it-IT" altLang="it-IT" dirty="0">
                  <a:solidFill>
                    <a:srgbClr val="012B86"/>
                  </a:solidFill>
                  <a:latin typeface="+mn-lt"/>
                </a:rPr>
                <a:t>2019</a:t>
              </a:r>
            </a:p>
          </p:txBody>
        </p:sp>
        <p:sp>
          <p:nvSpPr>
            <p:cNvPr id="4" name="CasellaDiTesto 5">
              <a:extLst>
                <a:ext uri="{FF2B5EF4-FFF2-40B4-BE49-F238E27FC236}">
                  <a16:creationId xmlns:a16="http://schemas.microsoft.com/office/drawing/2014/main" id="{2D5F1CD0-B43D-337E-8605-72702D70EC5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09754" y="5111685"/>
              <a:ext cx="726476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just" defTabSz="914400" eaLnBrk="0" fontAlgn="base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002776"/>
                </a:buClr>
                <a:buSzTx/>
                <a:buFontTx/>
                <a:buNone/>
                <a:tabLst/>
                <a:defRPr/>
              </a:pPr>
              <a:r>
                <a:rPr kumimoji="0" lang="en-GB" alt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 </a:t>
              </a:r>
              <a:r>
                <a:rPr kumimoji="0" lang="it-IT" alt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WG istituzionalizzato </a:t>
              </a:r>
              <a:r>
                <a:rPr kumimoji="0" lang="it-IT" altLang="en-US" sz="1800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nell’ambito di un ufficio </a:t>
              </a:r>
              <a:r>
                <a:rPr kumimoji="0" lang="it-IT" altLang="en-US" sz="1800" i="1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ad hoc </a:t>
              </a:r>
              <a:r>
                <a:rPr kumimoji="0" lang="it-IT" altLang="en-US" sz="1800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in ambito EUROSTAT</a:t>
              </a:r>
              <a:endParaRPr kumimoji="0" lang="en-GB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endParaRPr>
            </a:p>
          </p:txBody>
        </p:sp>
      </p:grpSp>
      <p:grpSp>
        <p:nvGrpSpPr>
          <p:cNvPr id="8" name="Gruppo 7">
            <a:extLst>
              <a:ext uri="{FF2B5EF4-FFF2-40B4-BE49-F238E27FC236}">
                <a16:creationId xmlns:a16="http://schemas.microsoft.com/office/drawing/2014/main" id="{1D9665B2-9C31-7AD2-B1BA-1B425D3B005D}"/>
              </a:ext>
            </a:extLst>
          </p:cNvPr>
          <p:cNvGrpSpPr/>
          <p:nvPr/>
        </p:nvGrpSpPr>
        <p:grpSpPr>
          <a:xfrm>
            <a:off x="1743075" y="-4673964"/>
            <a:ext cx="9487798" cy="646331"/>
            <a:chOff x="2118040" y="2002178"/>
            <a:chExt cx="9487798" cy="646331"/>
          </a:xfrm>
        </p:grpSpPr>
        <p:sp>
          <p:nvSpPr>
            <p:cNvPr id="9" name="CasellaDiTesto 5">
              <a:extLst>
                <a:ext uri="{FF2B5EF4-FFF2-40B4-BE49-F238E27FC236}">
                  <a16:creationId xmlns:a16="http://schemas.microsoft.com/office/drawing/2014/main" id="{CFFDAD52-A792-370D-0B7B-29F365229ED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61003" y="2002178"/>
              <a:ext cx="8444835" cy="646331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>
              <a:defPPr>
                <a:defRPr lang="it-IT"/>
              </a:defPPr>
              <a:lvl1pPr marR="0" lvl="0" indent="0" algn="ctr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b="1" i="0" u="none" strike="noStrike" kern="0" cap="none" spc="0" normalizeH="0" baseline="0">
                  <a:ln>
                    <a:noFill/>
                  </a:ln>
                  <a:solidFill>
                    <a:srgbClr val="A6163F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l"/>
              <a:r>
                <a:rPr lang="it-IT" altLang="en-US" dirty="0">
                  <a:solidFill>
                    <a:srgbClr val="012B86"/>
                  </a:solidFill>
                  <a:latin typeface="+mn-lt"/>
                </a:rPr>
                <a:t>Art 16, Mandato EC A Eurostat: </a:t>
              </a:r>
              <a:r>
                <a:rPr lang="it-IT" altLang="en-US" b="0" dirty="0">
                  <a:solidFill>
                    <a:srgbClr val="012B86"/>
                  </a:solidFill>
                  <a:latin typeface="+mn-lt"/>
                </a:rPr>
                <a:t>Task Force IPSAS/EPSAS per la valutazione dell’adeguatezza dei Principi Contabili Internazionali </a:t>
              </a:r>
              <a:endParaRPr lang="en-GB" altLang="en-US" b="0" dirty="0">
                <a:solidFill>
                  <a:srgbClr val="012B86"/>
                </a:solidFill>
                <a:latin typeface="+mn-lt"/>
              </a:endParaRPr>
            </a:p>
          </p:txBody>
        </p:sp>
        <p:sp>
          <p:nvSpPr>
            <p:cNvPr id="10" name="CasellaDiTesto 10">
              <a:extLst>
                <a:ext uri="{FF2B5EF4-FFF2-40B4-BE49-F238E27FC236}">
                  <a16:creationId xmlns:a16="http://schemas.microsoft.com/office/drawing/2014/main" id="{1823432E-1CCC-4247-BE91-760A0BBA3C2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18040" y="2101818"/>
              <a:ext cx="1018800" cy="408623"/>
            </a:xfrm>
            <a:prstGeom prst="roundRect">
              <a:avLst/>
            </a:prstGeom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  <a:gs pos="61000">
                  <a:schemeClr val="bg1">
                    <a:lumMod val="95000"/>
                  </a:schemeClr>
                </a:gs>
              </a:gsLst>
              <a:lin ang="2700000" scaled="1"/>
            </a:gradFill>
            <a:ln w="28575">
              <a:solidFill>
                <a:srgbClr val="FFFFFF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>
              <a:defPPr>
                <a:defRPr lang="it-IT"/>
              </a:defPPr>
              <a:lvl1pPr marR="0" lvl="0" indent="0" algn="ctr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b="1" i="0" u="none" strike="noStrike" kern="0" cap="none" spc="0" normalizeH="0" baseline="0">
                  <a:ln>
                    <a:noFill/>
                  </a:ln>
                  <a:solidFill>
                    <a:srgbClr val="A6163F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it-IT" altLang="it-IT" dirty="0">
                  <a:solidFill>
                    <a:srgbClr val="012B86"/>
                  </a:solidFill>
                  <a:latin typeface="+mn-lt"/>
                </a:rPr>
                <a:t>2012</a:t>
              </a:r>
            </a:p>
          </p:txBody>
        </p:sp>
      </p:grpSp>
      <p:grpSp>
        <p:nvGrpSpPr>
          <p:cNvPr id="11" name="Gruppo 10">
            <a:extLst>
              <a:ext uri="{FF2B5EF4-FFF2-40B4-BE49-F238E27FC236}">
                <a16:creationId xmlns:a16="http://schemas.microsoft.com/office/drawing/2014/main" id="{3B535E2A-E8E7-676C-BF3F-4A3405EFC8EB}"/>
              </a:ext>
            </a:extLst>
          </p:cNvPr>
          <p:cNvGrpSpPr/>
          <p:nvPr/>
        </p:nvGrpSpPr>
        <p:grpSpPr>
          <a:xfrm>
            <a:off x="2047875" y="-3472243"/>
            <a:ext cx="7582926" cy="1169181"/>
            <a:chOff x="2856474" y="3166053"/>
            <a:chExt cx="7582926" cy="1169181"/>
          </a:xfrm>
        </p:grpSpPr>
        <p:sp>
          <p:nvSpPr>
            <p:cNvPr id="12" name="CasellaDiTesto 5">
              <a:extLst>
                <a:ext uri="{FF2B5EF4-FFF2-40B4-BE49-F238E27FC236}">
                  <a16:creationId xmlns:a16="http://schemas.microsoft.com/office/drawing/2014/main" id="{9705E23B-986E-9E85-23BC-D484515F2A4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80793" y="3166053"/>
              <a:ext cx="6558607" cy="11691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just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2776"/>
                </a:buClr>
                <a:buSzTx/>
                <a:buFontTx/>
                <a:buNone/>
                <a:tabLst/>
                <a:defRPr/>
              </a:pPr>
              <a:r>
                <a:rPr kumimoji="0" lang="en-GB" altLang="en-US" sz="1400" b="1" i="1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E&amp;Y</a:t>
              </a:r>
              <a:r>
                <a:rPr kumimoji="0" lang="en-GB" altLang="en-US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 - Overview and comparison of public accounting and auditing practices in the 27 EU Member States (19/12/2012)</a:t>
              </a:r>
              <a:endParaRPr kumimoji="0" lang="it-IT" altLang="en-US" sz="1400" b="0" i="1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endParaRPr>
            </a:p>
            <a:p>
              <a:pPr marL="0" marR="0" lvl="0" indent="0" algn="just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2776"/>
                </a:buClr>
                <a:buSzTx/>
                <a:buFontTx/>
                <a:buNone/>
                <a:tabLst/>
                <a:defRPr/>
              </a:pPr>
              <a:r>
                <a:rPr kumimoji="0" lang="it-IT" altLang="en-US" sz="1400" b="1" i="1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PwC</a:t>
              </a:r>
              <a:r>
                <a:rPr kumimoji="0" lang="it-IT" altLang="en-US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 - </a:t>
              </a:r>
              <a:r>
                <a:rPr kumimoji="0" lang="en-GB" altLang="en-US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Collection of information related to the potential impact of implementing accrual accounting in the public sector and technical analysis of the suitability of individual IPSAS standards (1/8/2014)</a:t>
              </a:r>
            </a:p>
          </p:txBody>
        </p:sp>
        <p:sp>
          <p:nvSpPr>
            <p:cNvPr id="13" name="CasellaDiTesto 10">
              <a:extLst>
                <a:ext uri="{FF2B5EF4-FFF2-40B4-BE49-F238E27FC236}">
                  <a16:creationId xmlns:a16="http://schemas.microsoft.com/office/drawing/2014/main" id="{5200A973-9208-CEA9-6895-63F2C3150BB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56474" y="3231707"/>
              <a:ext cx="1018800" cy="408623"/>
            </a:xfrm>
            <a:prstGeom prst="roundRect">
              <a:avLst/>
            </a:prstGeom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  <a:gs pos="55000">
                  <a:schemeClr val="bg1">
                    <a:lumMod val="95000"/>
                  </a:schemeClr>
                </a:gs>
              </a:gsLst>
              <a:lin ang="2700000" scaled="1"/>
            </a:gradFill>
            <a:ln w="28575">
              <a:solidFill>
                <a:srgbClr val="FFFFFF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>
              <a:defPPr>
                <a:defRPr lang="it-IT"/>
              </a:defPPr>
              <a:lvl1pPr marR="0" lvl="0" indent="0" algn="ctr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b="1" i="0" u="none" strike="noStrike" kern="0" cap="none" spc="0" normalizeH="0" baseline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it-IT" altLang="it-IT" dirty="0">
                  <a:latin typeface="+mn-lt"/>
                </a:rPr>
                <a:t>2014</a:t>
              </a:r>
            </a:p>
          </p:txBody>
        </p:sp>
      </p:grpSp>
      <p:grpSp>
        <p:nvGrpSpPr>
          <p:cNvPr id="14" name="Gruppo 13">
            <a:extLst>
              <a:ext uri="{FF2B5EF4-FFF2-40B4-BE49-F238E27FC236}">
                <a16:creationId xmlns:a16="http://schemas.microsoft.com/office/drawing/2014/main" id="{D841D840-299F-ED51-C721-7CEA1A6DF272}"/>
              </a:ext>
            </a:extLst>
          </p:cNvPr>
          <p:cNvGrpSpPr/>
          <p:nvPr/>
        </p:nvGrpSpPr>
        <p:grpSpPr>
          <a:xfrm>
            <a:off x="1752600" y="-3975714"/>
            <a:ext cx="7317409" cy="408623"/>
            <a:chOff x="2364095" y="2893650"/>
            <a:chExt cx="7317409" cy="408623"/>
          </a:xfrm>
        </p:grpSpPr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id="{307B9222-9BFE-B581-E36F-AF780098D29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64095" y="2893650"/>
              <a:ext cx="1018682" cy="408623"/>
            </a:xfrm>
            <a:prstGeom prst="roundRect">
              <a:avLst/>
            </a:prstGeom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  <a:gs pos="56000">
                  <a:schemeClr val="bg1">
                    <a:lumMod val="95000"/>
                  </a:schemeClr>
                </a:gs>
              </a:gsLst>
              <a:lin ang="2700000" scaled="1"/>
            </a:gradFill>
            <a:ln w="28575">
              <a:solidFill>
                <a:srgbClr val="FFFFFF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>
              <a:defPPr>
                <a:defRPr lang="it-IT"/>
              </a:defPPr>
              <a:lvl1pPr marR="0" lvl="0" indent="0" algn="ctr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b="1" i="0" u="none" strike="noStrike" kern="0" cap="none" spc="0" normalizeH="0" baseline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it-IT" altLang="it-IT" dirty="0">
                  <a:latin typeface="+mn-lt"/>
                </a:rPr>
                <a:t>2012</a:t>
              </a:r>
            </a:p>
          </p:txBody>
        </p:sp>
        <p:sp>
          <p:nvSpPr>
            <p:cNvPr id="16" name="CasellaDiTesto 5">
              <a:extLst>
                <a:ext uri="{FF2B5EF4-FFF2-40B4-BE49-F238E27FC236}">
                  <a16:creationId xmlns:a16="http://schemas.microsoft.com/office/drawing/2014/main" id="{E3E68A85-B00E-A4BA-7B2E-EF77A9AFFBE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23722" y="2911668"/>
              <a:ext cx="6257782" cy="369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just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2776"/>
                </a:buClr>
                <a:buSzTx/>
                <a:buFontTx/>
                <a:buNone/>
                <a:tabLst/>
                <a:defRPr/>
              </a:pPr>
              <a:r>
                <a:rPr kumimoji="0" lang="it-IT" alt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Studi ed analisi di PWC ed EY</a:t>
              </a:r>
            </a:p>
          </p:txBody>
        </p:sp>
      </p:grpSp>
      <p:grpSp>
        <p:nvGrpSpPr>
          <p:cNvPr id="22" name="Gruppo 21">
            <a:extLst>
              <a:ext uri="{FF2B5EF4-FFF2-40B4-BE49-F238E27FC236}">
                <a16:creationId xmlns:a16="http://schemas.microsoft.com/office/drawing/2014/main" id="{0F53C235-FD2D-F33C-B897-5FC781238744}"/>
              </a:ext>
            </a:extLst>
          </p:cNvPr>
          <p:cNvGrpSpPr/>
          <p:nvPr/>
        </p:nvGrpSpPr>
        <p:grpSpPr>
          <a:xfrm>
            <a:off x="2219325" y="-2259066"/>
            <a:ext cx="7287949" cy="408623"/>
            <a:chOff x="3127387" y="4487604"/>
            <a:chExt cx="7287949" cy="408623"/>
          </a:xfrm>
        </p:grpSpPr>
        <p:sp>
          <p:nvSpPr>
            <p:cNvPr id="23" name="CasellaDiTesto 5">
              <a:extLst>
                <a:ext uri="{FF2B5EF4-FFF2-40B4-BE49-F238E27FC236}">
                  <a16:creationId xmlns:a16="http://schemas.microsoft.com/office/drawing/2014/main" id="{B8BEB43A-EE59-421E-FCC6-D3E1FA8731E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57554" y="4498840"/>
              <a:ext cx="6257782" cy="369771"/>
            </a:xfrm>
            <a:prstGeom prst="rect">
              <a:avLst/>
            </a:prstGeom>
            <a:noFill/>
            <a:ln w="28575">
              <a:solidFill>
                <a:srgbClr val="FFFFFF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>
              <a:defPPr>
                <a:defRPr lang="it-IT"/>
              </a:defPPr>
              <a:lvl1pPr marR="0" lvl="0" indent="0" algn="ctr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b="1" i="0" u="none" strike="noStrike" kern="0" cap="none" spc="0" normalizeH="0" baseline="0">
                  <a:ln>
                    <a:noFill/>
                  </a:ln>
                  <a:solidFill>
                    <a:srgbClr val="A6163F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l"/>
              <a:r>
                <a:rPr lang="it-IT" altLang="en-US" dirty="0">
                  <a:solidFill>
                    <a:srgbClr val="012B86"/>
                  </a:solidFill>
                  <a:latin typeface="+mn-lt"/>
                </a:rPr>
                <a:t>EPSAS Working Group</a:t>
              </a:r>
              <a:endParaRPr lang="en-GB" altLang="en-US" dirty="0">
                <a:solidFill>
                  <a:srgbClr val="012B86"/>
                </a:solidFill>
                <a:latin typeface="+mn-lt"/>
              </a:endParaRPr>
            </a:p>
          </p:txBody>
        </p:sp>
        <p:sp>
          <p:nvSpPr>
            <p:cNvPr id="24" name="CasellaDiTesto 10">
              <a:extLst>
                <a:ext uri="{FF2B5EF4-FFF2-40B4-BE49-F238E27FC236}">
                  <a16:creationId xmlns:a16="http://schemas.microsoft.com/office/drawing/2014/main" id="{B201B2F6-005C-1E68-A2F6-4F9E4F7CB08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27387" y="4487604"/>
              <a:ext cx="1018800" cy="408623"/>
            </a:xfrm>
            <a:prstGeom prst="roundRect">
              <a:avLst/>
            </a:prstGeom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  <a:gs pos="55000">
                  <a:schemeClr val="bg1">
                    <a:lumMod val="95000"/>
                  </a:schemeClr>
                </a:gs>
              </a:gsLst>
              <a:lin ang="2700000" scaled="1"/>
            </a:gradFill>
            <a:ln w="28575">
              <a:solidFill>
                <a:srgbClr val="FFFFFF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>
              <a:defPPr>
                <a:defRPr lang="it-IT"/>
              </a:defPPr>
              <a:lvl1pPr marR="0" lvl="0" indent="0" algn="ctr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b="1" i="0" u="none" strike="noStrike" kern="0" cap="none" spc="0" normalizeH="0" baseline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it-IT" altLang="it-IT" dirty="0">
                  <a:latin typeface="+mn-lt"/>
                </a:rPr>
                <a:t>2015</a:t>
              </a:r>
            </a:p>
          </p:txBody>
        </p:sp>
      </p:grpSp>
      <p:grpSp>
        <p:nvGrpSpPr>
          <p:cNvPr id="25" name="Gruppo 24">
            <a:extLst>
              <a:ext uri="{FF2B5EF4-FFF2-40B4-BE49-F238E27FC236}">
                <a16:creationId xmlns:a16="http://schemas.microsoft.com/office/drawing/2014/main" id="{BA6EDE96-B161-3B09-A695-20AEFB3AE507}"/>
              </a:ext>
            </a:extLst>
          </p:cNvPr>
          <p:cNvGrpSpPr/>
          <p:nvPr/>
        </p:nvGrpSpPr>
        <p:grpSpPr>
          <a:xfrm>
            <a:off x="2438400" y="-1689188"/>
            <a:ext cx="8458200" cy="408623"/>
            <a:chOff x="3624966" y="5077173"/>
            <a:chExt cx="8458200" cy="408623"/>
          </a:xfrm>
        </p:grpSpPr>
        <p:sp>
          <p:nvSpPr>
            <p:cNvPr id="26" name="CasellaDiTesto 5">
              <a:extLst>
                <a:ext uri="{FF2B5EF4-FFF2-40B4-BE49-F238E27FC236}">
                  <a16:creationId xmlns:a16="http://schemas.microsoft.com/office/drawing/2014/main" id="{33D8F5DD-94C7-EBBC-1EE1-70F3FC0C7C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89806" y="5090645"/>
              <a:ext cx="749336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just" defTabSz="914400" eaLnBrk="0" fontAlgn="base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002776"/>
                </a:buClr>
                <a:buSzTx/>
                <a:buFontTx/>
                <a:buNone/>
                <a:tabLst/>
                <a:defRPr/>
              </a:pPr>
              <a:r>
                <a:rPr kumimoji="0" lang="en-GB" alt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EPSAS Conceptual Framework </a:t>
              </a:r>
              <a:r>
                <a:rPr kumimoji="0" lang="en-GB" altLang="en-US" sz="1800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(</a:t>
              </a:r>
              <a:r>
                <a:rPr kumimoji="0" lang="en-GB" altLang="en-US" sz="1800" i="0" u="none" strike="noStrike" kern="0" cap="none" spc="0" normalizeH="0" baseline="0" noProof="0" dirty="0" err="1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rivisto</a:t>
              </a:r>
              <a:r>
                <a:rPr kumimoji="0" lang="en-GB" altLang="en-US" sz="1800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 </a:t>
              </a:r>
              <a:r>
                <a:rPr kumimoji="0" lang="en-GB" altLang="en-US" sz="1800" i="0" u="none" strike="noStrike" kern="0" cap="none" spc="0" normalizeH="0" baseline="0" noProof="0" dirty="0" err="1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nel</a:t>
              </a:r>
              <a:r>
                <a:rPr kumimoji="0" lang="en-GB" altLang="en-US" sz="1800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 2024)</a:t>
              </a:r>
              <a:endParaRPr kumimoji="0" lang="it-IT" altLang="en-US" sz="1800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endParaRPr>
            </a:p>
          </p:txBody>
        </p:sp>
        <p:sp>
          <p:nvSpPr>
            <p:cNvPr id="27" name="CasellaDiTesto 10">
              <a:extLst>
                <a:ext uri="{FF2B5EF4-FFF2-40B4-BE49-F238E27FC236}">
                  <a16:creationId xmlns:a16="http://schemas.microsoft.com/office/drawing/2014/main" id="{D34CD9FA-5F68-6DE6-4B21-1BB4820099E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24966" y="5077173"/>
              <a:ext cx="1018800" cy="408623"/>
            </a:xfrm>
            <a:prstGeom prst="roundRect">
              <a:avLst/>
            </a:prstGeom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  <a:gs pos="53000">
                  <a:schemeClr val="bg1">
                    <a:lumMod val="95000"/>
                  </a:schemeClr>
                </a:gs>
              </a:gsLst>
              <a:lin ang="2700000" scaled="1"/>
            </a:gradFill>
            <a:ln w="28575">
              <a:solidFill>
                <a:srgbClr val="FFFFFF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>
              <a:defPPr>
                <a:defRPr lang="it-IT"/>
              </a:defPPr>
              <a:lvl1pPr marR="0" lvl="0" indent="0" algn="ctr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b="1" i="0" u="none" strike="noStrike" kern="0" cap="none" spc="0" normalizeH="0" baseline="0">
                  <a:ln>
                    <a:noFill/>
                  </a:ln>
                  <a:solidFill>
                    <a:srgbClr val="A6163F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it-IT" altLang="it-IT" dirty="0">
                  <a:solidFill>
                    <a:srgbClr val="012B86"/>
                  </a:solidFill>
                  <a:latin typeface="+mn-lt"/>
                </a:rPr>
                <a:t>2018</a:t>
              </a:r>
            </a:p>
          </p:txBody>
        </p:sp>
      </p:grpSp>
      <p:sp>
        <p:nvSpPr>
          <p:cNvPr id="31" name="CasellaDiTesto 5">
            <a:extLst>
              <a:ext uri="{FF2B5EF4-FFF2-40B4-BE49-F238E27FC236}">
                <a16:creationId xmlns:a16="http://schemas.microsoft.com/office/drawing/2014/main" id="{05AE12F0-E48E-1B99-54A7-F8892C6B46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52475" y="461060"/>
            <a:ext cx="10555705" cy="492443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defPPr>
              <a:defRPr lang="it-IT"/>
            </a:defPPr>
            <a:lvl1pPr marR="0" lvl="0" indent="0" algn="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b="1" i="0" u="none" strike="noStrike" kern="0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l"/>
            <a:r>
              <a:rPr lang="it-IT" altLang="en-US" sz="2600" dirty="0">
                <a:solidFill>
                  <a:srgbClr val="012B86"/>
                </a:solidFill>
                <a:latin typeface="+mn-lt"/>
              </a:rPr>
              <a:t>DIRETTIVA 2011/85/UE come emendata dalla Direttiva 2024/1265/UE</a:t>
            </a:r>
          </a:p>
        </p:txBody>
      </p:sp>
      <p:sp>
        <p:nvSpPr>
          <p:cNvPr id="32" name="CasellaDiTesto 10">
            <a:extLst>
              <a:ext uri="{FF2B5EF4-FFF2-40B4-BE49-F238E27FC236}">
                <a16:creationId xmlns:a16="http://schemas.microsoft.com/office/drawing/2014/main" id="{37B5EFEA-6083-13F1-905D-A8F38C49A1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7300" y="424833"/>
            <a:ext cx="1571100" cy="578882"/>
          </a:xfrm>
          <a:prstGeom prst="roundRect">
            <a:avLst/>
          </a:prstGeom>
          <a:noFill/>
          <a:ln w="2857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>
            <a:spAutoFit/>
          </a:bodyPr>
          <a:lstStyle>
            <a:defPPr>
              <a:defRPr lang="it-IT"/>
            </a:defPPr>
            <a:lvl1pPr marR="0" lvl="0" indent="0" algn="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b="1" i="0" u="none" strike="noStrike" kern="0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l"/>
            <a:r>
              <a:rPr lang="it-IT" altLang="it-IT" sz="2800" dirty="0">
                <a:solidFill>
                  <a:srgbClr val="012B86"/>
                </a:solidFill>
                <a:latin typeface="+mn-lt"/>
              </a:rPr>
              <a:t>2024</a:t>
            </a:r>
          </a:p>
        </p:txBody>
      </p:sp>
      <p:sp>
        <p:nvSpPr>
          <p:cNvPr id="33" name="Titolo 1">
            <a:extLst>
              <a:ext uri="{FF2B5EF4-FFF2-40B4-BE49-F238E27FC236}">
                <a16:creationId xmlns:a16="http://schemas.microsoft.com/office/drawing/2014/main" id="{7BCDC240-1D26-D596-2ACC-8C7BBEC82A26}"/>
              </a:ext>
            </a:extLst>
          </p:cNvPr>
          <p:cNvSpPr txBox="1">
            <a:spLocks/>
          </p:cNvSpPr>
          <p:nvPr/>
        </p:nvSpPr>
        <p:spPr bwMode="auto">
          <a:xfrm>
            <a:off x="3622108" y="-5990826"/>
            <a:ext cx="4638019" cy="693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altLang="it-IT" sz="3600" b="1" kern="0" dirty="0">
                <a:solidFill>
                  <a:srgbClr val="012B86"/>
                </a:solidFill>
                <a:latin typeface="+mn-lt"/>
                <a:ea typeface="ＭＳ Ｐゴシック"/>
              </a:rPr>
              <a:t>Il percorso EUROPEO </a:t>
            </a:r>
          </a:p>
        </p:txBody>
      </p:sp>
      <p:pic>
        <p:nvPicPr>
          <p:cNvPr id="6" name="Video 14" title="Cerchi grigi radianti">
            <a:hlinkClick r:id="" action="ppaction://media"/>
            <a:extLst>
              <a:ext uri="{FF2B5EF4-FFF2-40B4-BE49-F238E27FC236}">
                <a16:creationId xmlns:a16="http://schemas.microsoft.com/office/drawing/2014/main" id="{0DA317A5-5B8C-C130-85E1-9B180F29AE7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79573" y="-5603673"/>
            <a:ext cx="1937858" cy="113491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" name="CasellaDiTesto 5">
            <a:extLst>
              <a:ext uri="{FF2B5EF4-FFF2-40B4-BE49-F238E27FC236}">
                <a16:creationId xmlns:a16="http://schemas.microsoft.com/office/drawing/2014/main" id="{1FE6EB11-77BF-E0A8-3B33-960FF812F0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1884" y="-5238174"/>
            <a:ext cx="9377084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just" defTabSz="91440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2776"/>
              </a:buClr>
              <a:buSzTx/>
              <a:buFontTx/>
              <a:buNone/>
              <a:tabLst/>
              <a:defRPr/>
            </a:pPr>
            <a:r>
              <a:rPr kumimoji="0" lang="it-IT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DIRETTIVA 2011/85/UE </a:t>
            </a:r>
            <a:r>
              <a:rPr kumimoji="0" lang="it-IT" altLang="it-IT" sz="2000" b="0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relativa ai requisiti per i quadri di bilancio degli Stati membri</a:t>
            </a:r>
          </a:p>
        </p:txBody>
      </p:sp>
      <p:sp>
        <p:nvSpPr>
          <p:cNvPr id="21" name="CasellaDiTesto 10">
            <a:extLst>
              <a:ext uri="{FF2B5EF4-FFF2-40B4-BE49-F238E27FC236}">
                <a16:creationId xmlns:a16="http://schemas.microsoft.com/office/drawing/2014/main" id="{16CF867B-B175-AD42-453C-B36285E31C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0827" y="-5294981"/>
            <a:ext cx="936604" cy="510778"/>
          </a:xfrm>
          <a:prstGeom prst="roundRect">
            <a:avLst/>
          </a:prstGeom>
          <a:noFill/>
          <a:ln w="2857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b="1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2011</a:t>
            </a:r>
          </a:p>
        </p:txBody>
      </p:sp>
      <p:sp>
        <p:nvSpPr>
          <p:cNvPr id="17" name="Rettangolo 16">
            <a:extLst>
              <a:ext uri="{FF2B5EF4-FFF2-40B4-BE49-F238E27FC236}">
                <a16:creationId xmlns:a16="http://schemas.microsoft.com/office/drawing/2014/main" id="{933209E5-0B87-B625-73CA-865E7FACA934}"/>
              </a:ext>
            </a:extLst>
          </p:cNvPr>
          <p:cNvSpPr/>
          <p:nvPr/>
        </p:nvSpPr>
        <p:spPr>
          <a:xfrm>
            <a:off x="1025436" y="5131215"/>
            <a:ext cx="9960982" cy="369652"/>
          </a:xfrm>
          <a:prstGeom prst="rect">
            <a:avLst/>
          </a:prstGeom>
          <a:solidFill>
            <a:srgbClr val="FFFF00">
              <a:alpha val="28000"/>
            </a:srgbClr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28" name="Rettangolo 27">
            <a:extLst>
              <a:ext uri="{FF2B5EF4-FFF2-40B4-BE49-F238E27FC236}">
                <a16:creationId xmlns:a16="http://schemas.microsoft.com/office/drawing/2014/main" id="{E223874F-8FCD-0936-8528-31C492011538}"/>
              </a:ext>
            </a:extLst>
          </p:cNvPr>
          <p:cNvSpPr/>
          <p:nvPr/>
        </p:nvSpPr>
        <p:spPr>
          <a:xfrm>
            <a:off x="4671985" y="4772867"/>
            <a:ext cx="7053943" cy="369652"/>
          </a:xfrm>
          <a:prstGeom prst="rect">
            <a:avLst/>
          </a:prstGeom>
          <a:solidFill>
            <a:srgbClr val="FFFF00">
              <a:alpha val="28000"/>
            </a:srgbClr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30" name="CasellaDiTesto 10">
            <a:extLst>
              <a:ext uri="{FF2B5EF4-FFF2-40B4-BE49-F238E27FC236}">
                <a16:creationId xmlns:a16="http://schemas.microsoft.com/office/drawing/2014/main" id="{5BAD8084-0376-62A8-9574-89E9ACE5E6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7569" y="2185631"/>
            <a:ext cx="11201399" cy="3939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457200" indent="-457200" algn="just" eaLnBrk="0" fontAlgn="base" hangingPunct="0">
              <a:spcBef>
                <a:spcPts val="600"/>
              </a:spcBef>
              <a:spcAft>
                <a:spcPts val="600"/>
              </a:spcAft>
              <a:buClr>
                <a:srgbClr val="4472C4">
                  <a:lumMod val="75000"/>
                </a:srgbClr>
              </a:buClr>
              <a:buFont typeface="+mj-lt"/>
              <a:buAutoNum type="arabicPeriod"/>
              <a:defRPr/>
            </a:pPr>
            <a:r>
              <a:rPr lang="it-IT" altLang="it-IT" sz="2000" kern="0" dirty="0">
                <a:solidFill>
                  <a:srgbClr val="012B86"/>
                </a:solidFill>
                <a:latin typeface="Calibri" panose="020F0502020204030204"/>
              </a:rPr>
              <a:t>… gli Stati membri si dotano di sistemi di contabilità pubblica che coprono in modo completo e uniforme tutti i sottosettori dell'amministrazione pubblica e che contengono le informazioni necessarie per generare dati fondati sul principio </a:t>
            </a:r>
            <a:r>
              <a:rPr lang="it-IT" altLang="it-IT" sz="2000" i="1" kern="0" dirty="0" err="1">
                <a:solidFill>
                  <a:srgbClr val="012B86"/>
                </a:solidFill>
                <a:latin typeface="Calibri" panose="020F0502020204030204"/>
              </a:rPr>
              <a:t>accrual</a:t>
            </a:r>
            <a:r>
              <a:rPr lang="it-IT" altLang="it-IT" sz="2000" kern="0" dirty="0">
                <a:solidFill>
                  <a:srgbClr val="012B86"/>
                </a:solidFill>
                <a:latin typeface="Calibri" panose="020F0502020204030204"/>
              </a:rPr>
              <a:t> al fine di predisporre i dati basati sul sistema SEC. […]</a:t>
            </a:r>
          </a:p>
          <a:p>
            <a:pPr marL="457200" indent="-457200" algn="just" eaLnBrk="0" fontAlgn="base" hangingPunct="0">
              <a:spcBef>
                <a:spcPts val="600"/>
              </a:spcBef>
              <a:spcAft>
                <a:spcPts val="600"/>
              </a:spcAft>
              <a:buClr>
                <a:srgbClr val="4472C4">
                  <a:lumMod val="75000"/>
                </a:srgbClr>
              </a:buClr>
              <a:buFont typeface="+mj-lt"/>
              <a:buAutoNum type="arabicPeriod"/>
              <a:defRPr/>
            </a:pPr>
            <a:r>
              <a:rPr lang="it-IT" altLang="it-IT" sz="2000" kern="0" dirty="0">
                <a:solidFill>
                  <a:srgbClr val="012B86"/>
                </a:solidFill>
                <a:latin typeface="Calibri" panose="020F0502020204030204"/>
              </a:rPr>
              <a:t>Gli Stati membri assicurano che i dati di bilancio di tutti i sottosettori dell'amministrazione pubblica siano disponibili al pubblico tempestivamente e regolarmente come stabilito dal regolamento (UE) n. 549/2013. In particolare, </a:t>
            </a:r>
            <a:r>
              <a:rPr lang="it-IT" altLang="it-IT" sz="2000" u="sng" kern="0" dirty="0">
                <a:solidFill>
                  <a:srgbClr val="012B86"/>
                </a:solidFill>
                <a:latin typeface="Calibri" panose="020F0502020204030204"/>
              </a:rPr>
              <a:t>gli Stati membri pubblicano</a:t>
            </a:r>
            <a:r>
              <a:rPr lang="it-IT" altLang="it-IT" sz="2000" kern="0" dirty="0">
                <a:solidFill>
                  <a:srgbClr val="012B86"/>
                </a:solidFill>
                <a:latin typeface="Calibri" panose="020F0502020204030204"/>
              </a:rPr>
              <a:t>, per l'amministrazione centrale, le amministrazioni di Stati federati, le amministrazioni locali e gli enti di previdenza e assistenza sociale</a:t>
            </a:r>
            <a:r>
              <a:rPr lang="it-IT" altLang="it-IT" sz="2000" u="sng" kern="0" dirty="0">
                <a:solidFill>
                  <a:srgbClr val="012B86"/>
                </a:solidFill>
                <a:latin typeface="Calibri" panose="020F0502020204030204"/>
              </a:rPr>
              <a:t>, i dati trimestrali relativi al debito</a:t>
            </a:r>
            <a:r>
              <a:rPr lang="it-IT" altLang="it-IT" sz="2000" kern="0" dirty="0">
                <a:solidFill>
                  <a:srgbClr val="012B86"/>
                </a:solidFill>
                <a:latin typeface="Calibri" panose="020F0502020204030204"/>
              </a:rPr>
              <a:t>, </a:t>
            </a:r>
            <a:r>
              <a:rPr lang="it-IT" altLang="it-IT" sz="2000" b="1" kern="0" dirty="0">
                <a:solidFill>
                  <a:srgbClr val="012B86"/>
                </a:solidFill>
                <a:latin typeface="Calibri" panose="020F0502020204030204"/>
              </a:rPr>
              <a:t>a meno che non dispongano di sistemi di contabilità finanziaria fondati sul principio di competenza, integrati, completi e armonizzati a livello nazionale</a:t>
            </a:r>
            <a:r>
              <a:rPr lang="it-IT" altLang="it-IT" sz="2000" kern="0" dirty="0">
                <a:solidFill>
                  <a:srgbClr val="012B86"/>
                </a:solidFill>
                <a:latin typeface="Calibri" panose="020F0502020204030204"/>
              </a:rPr>
              <a:t>, </a:t>
            </a:r>
            <a:r>
              <a:rPr lang="it-IT" altLang="it-IT" sz="2000" u="sng" kern="0" dirty="0">
                <a:solidFill>
                  <a:srgbClr val="012B86"/>
                </a:solidFill>
                <a:latin typeface="Calibri" panose="020F0502020204030204"/>
              </a:rPr>
              <a:t>i dati relativi al disavanzo separatamente</a:t>
            </a:r>
            <a:r>
              <a:rPr lang="it-IT" altLang="it-IT" sz="2000" kern="0" dirty="0">
                <a:solidFill>
                  <a:srgbClr val="012B86"/>
                </a:solidFill>
                <a:latin typeface="Calibri" panose="020F0502020204030204"/>
              </a:rPr>
              <a:t>, prima della fine del trimestre successivo oppure dopo la pubblicazione dei dati pertinenti da parte della Commissione (Eurostat). […]</a:t>
            </a:r>
            <a:endParaRPr lang="en-GB" altLang="it-IT" sz="2000" kern="0" dirty="0">
              <a:solidFill>
                <a:srgbClr val="012B86"/>
              </a:solidFill>
              <a:latin typeface="Calibri" panose="020F0502020204030204"/>
            </a:endParaRPr>
          </a:p>
        </p:txBody>
      </p:sp>
      <p:sp>
        <p:nvSpPr>
          <p:cNvPr id="34" name="CasellaDiTesto 10">
            <a:extLst>
              <a:ext uri="{FF2B5EF4-FFF2-40B4-BE49-F238E27FC236}">
                <a16:creationId xmlns:a16="http://schemas.microsoft.com/office/drawing/2014/main" id="{718E93DD-4045-793A-E036-DB2EF03014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10449" y="1360127"/>
            <a:ext cx="1571101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indent="0" algn="just" eaLnBrk="0" fontAlgn="base" hangingPunct="0">
              <a:spcBef>
                <a:spcPts val="600"/>
              </a:spcBef>
              <a:spcAft>
                <a:spcPts val="600"/>
              </a:spcAft>
              <a:buClr>
                <a:srgbClr val="4472C4">
                  <a:lumMod val="75000"/>
                </a:srgbClr>
              </a:buClr>
              <a:defRPr/>
            </a:pPr>
            <a:r>
              <a:rPr lang="it-IT" altLang="it-IT" sz="2200" b="1" kern="0" dirty="0">
                <a:solidFill>
                  <a:srgbClr val="012B86"/>
                </a:solidFill>
                <a:latin typeface="Calibri" panose="020F0502020204030204"/>
              </a:rPr>
              <a:t>Articolo 3</a:t>
            </a:r>
            <a:endParaRPr lang="en-GB" altLang="it-IT" sz="2200" kern="0" dirty="0">
              <a:solidFill>
                <a:srgbClr val="012B86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3118452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25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75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23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video>
              <p:cMediaNode vol="80000" mute="1">
                <p:cTn id="24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  <p:bldLst>
      <p:bldP spid="17" grpId="0" animBg="1"/>
      <p:bldP spid="28" grpId="0" animBg="1"/>
      <p:bldP spid="30" grpId="0"/>
      <p:bldP spid="3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44424D23-B16F-FBB4-D42A-4AB598078FF6}"/>
              </a:ext>
            </a:extLst>
          </p:cNvPr>
          <p:cNvSpPr/>
          <p:nvPr/>
        </p:nvSpPr>
        <p:spPr>
          <a:xfrm>
            <a:off x="1474988" y="2627569"/>
            <a:ext cx="9204513" cy="252000"/>
          </a:xfrm>
          <a:prstGeom prst="rect">
            <a:avLst/>
          </a:prstGeom>
          <a:solidFill>
            <a:srgbClr val="FFFF00">
              <a:alpha val="28000"/>
            </a:srgbClr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5ABB1635-9847-8D49-E485-FEED2689630B}"/>
              </a:ext>
            </a:extLst>
          </p:cNvPr>
          <p:cNvSpPr/>
          <p:nvPr/>
        </p:nvSpPr>
        <p:spPr>
          <a:xfrm>
            <a:off x="397908" y="4936257"/>
            <a:ext cx="3596122" cy="252000"/>
          </a:xfrm>
          <a:prstGeom prst="rect">
            <a:avLst/>
          </a:prstGeom>
          <a:solidFill>
            <a:srgbClr val="FFFF00">
              <a:alpha val="28000"/>
            </a:srgbClr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0D18948C-4F21-8E3B-B1C3-DBBD0B9DED38}"/>
              </a:ext>
            </a:extLst>
          </p:cNvPr>
          <p:cNvSpPr/>
          <p:nvPr/>
        </p:nvSpPr>
        <p:spPr>
          <a:xfrm>
            <a:off x="391490" y="4648257"/>
            <a:ext cx="11470797" cy="288000"/>
          </a:xfrm>
          <a:prstGeom prst="rect">
            <a:avLst/>
          </a:prstGeom>
          <a:solidFill>
            <a:srgbClr val="FFFF00">
              <a:alpha val="28000"/>
            </a:srgbClr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F596E670-D093-5BF4-0FD8-528A2EF7797C}"/>
              </a:ext>
            </a:extLst>
          </p:cNvPr>
          <p:cNvSpPr/>
          <p:nvPr/>
        </p:nvSpPr>
        <p:spPr>
          <a:xfrm>
            <a:off x="8073658" y="4344018"/>
            <a:ext cx="3788629" cy="288000"/>
          </a:xfrm>
          <a:prstGeom prst="rect">
            <a:avLst/>
          </a:prstGeom>
          <a:solidFill>
            <a:srgbClr val="FFFF00">
              <a:alpha val="28000"/>
            </a:srgbClr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6" name="CasellaDiTesto 10">
            <a:extLst>
              <a:ext uri="{FF2B5EF4-FFF2-40B4-BE49-F238E27FC236}">
                <a16:creationId xmlns:a16="http://schemas.microsoft.com/office/drawing/2014/main" id="{D25F6522-86CE-C510-AD66-CAD20D9091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9711" y="1451890"/>
            <a:ext cx="11532577" cy="420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indent="0" algn="ctr" eaLnBrk="0" fontAlgn="base" hangingPunct="0">
              <a:spcBef>
                <a:spcPts val="600"/>
              </a:spcBef>
              <a:spcAft>
                <a:spcPts val="600"/>
              </a:spcAft>
              <a:buClr>
                <a:srgbClr val="4472C4">
                  <a:lumMod val="75000"/>
                </a:srgbClr>
              </a:buClr>
              <a:defRPr/>
            </a:pPr>
            <a:r>
              <a:rPr lang="it-IT" sz="1800" kern="0" dirty="0">
                <a:solidFill>
                  <a:srgbClr val="012B86"/>
                </a:solidFill>
                <a:latin typeface="Calibri" panose="020F0502020204030204"/>
              </a:rPr>
              <a:t>I requisiti di cui all'articolo 3, paragrafo 2, possono essere soddisfatti pubblicando a livello nazionale il disavanzo e il debito pubblico su base trimestrale, utilizzando le definizioni di cui al Regolamento (UE) n. 549/2013, separatamente per l'amministrazione centrale, (se del caso) per l'amministrazione statale, per l'amministrazione locale e per gli enti di previdenza e assistenza sociale, </a:t>
            </a:r>
            <a:r>
              <a:rPr lang="it-IT" sz="1800" u="sng" kern="0" dirty="0">
                <a:solidFill>
                  <a:srgbClr val="012B86"/>
                </a:solidFill>
                <a:latin typeface="Calibri" panose="020F0502020204030204"/>
              </a:rPr>
              <a:t>oppure pubblicando dati trimestrali sul disavanzo non separati per sottosettori</a:t>
            </a:r>
            <a:r>
              <a:rPr lang="it-IT" sz="1800" kern="0" dirty="0">
                <a:solidFill>
                  <a:srgbClr val="012B86"/>
                </a:solidFill>
                <a:latin typeface="Calibri" panose="020F0502020204030204"/>
              </a:rPr>
              <a:t>, </a:t>
            </a:r>
            <a:r>
              <a:rPr lang="it-IT" sz="1800" b="1" kern="0" dirty="0">
                <a:solidFill>
                  <a:srgbClr val="012B86"/>
                </a:solidFill>
                <a:latin typeface="Calibri" panose="020F0502020204030204"/>
              </a:rPr>
              <a:t>qualora siano in vigore sistemi di contabilità </a:t>
            </a:r>
            <a:r>
              <a:rPr lang="it-IT" sz="1800" b="1" i="1" kern="0" dirty="0" err="1">
                <a:solidFill>
                  <a:srgbClr val="012B86"/>
                </a:solidFill>
                <a:latin typeface="Calibri" panose="020F0502020204030204"/>
              </a:rPr>
              <a:t>accrual</a:t>
            </a:r>
            <a:r>
              <a:rPr lang="it-IT" sz="1800" b="1" kern="0" dirty="0">
                <a:solidFill>
                  <a:srgbClr val="012B86"/>
                </a:solidFill>
                <a:latin typeface="Calibri" panose="020F0502020204030204"/>
              </a:rPr>
              <a:t> integrati, completi e armonizzati a livello nazionale</a:t>
            </a:r>
            <a:r>
              <a:rPr lang="it-IT" sz="1800" kern="0" dirty="0">
                <a:solidFill>
                  <a:srgbClr val="012B86"/>
                </a:solidFill>
                <a:latin typeface="Calibri" panose="020F0502020204030204"/>
              </a:rPr>
              <a:t>.</a:t>
            </a:r>
          </a:p>
          <a:p>
            <a:pPr marL="0" indent="0" algn="just" eaLnBrk="0" fontAlgn="base" hangingPunct="0">
              <a:spcBef>
                <a:spcPts val="600"/>
              </a:spcBef>
              <a:spcAft>
                <a:spcPts val="600"/>
              </a:spcAft>
              <a:buClr>
                <a:srgbClr val="4472C4">
                  <a:lumMod val="75000"/>
                </a:srgbClr>
              </a:buClr>
              <a:defRPr/>
            </a:pPr>
            <a:endParaRPr lang="it-IT" sz="1100" kern="0" dirty="0">
              <a:solidFill>
                <a:srgbClr val="012B86"/>
              </a:solidFill>
              <a:latin typeface="Calibri" panose="020F0502020204030204"/>
            </a:endParaRPr>
          </a:p>
          <a:p>
            <a:pPr marL="0" indent="0" algn="just" eaLnBrk="0" fontAlgn="base" hangingPunct="0">
              <a:spcBef>
                <a:spcPts val="600"/>
              </a:spcBef>
              <a:spcAft>
                <a:spcPts val="600"/>
              </a:spcAft>
              <a:buClr>
                <a:srgbClr val="4472C4">
                  <a:lumMod val="75000"/>
                </a:srgbClr>
              </a:buClr>
              <a:defRPr/>
            </a:pPr>
            <a:r>
              <a:rPr lang="it-IT" sz="1800" kern="0" dirty="0">
                <a:solidFill>
                  <a:srgbClr val="012B86"/>
                </a:solidFill>
                <a:latin typeface="Calibri" panose="020F0502020204030204"/>
              </a:rPr>
              <a:t>Gli </a:t>
            </a:r>
            <a:r>
              <a:rPr lang="it-IT" sz="1800" u="sng" kern="0" dirty="0">
                <a:solidFill>
                  <a:srgbClr val="012B86"/>
                </a:solidFill>
                <a:latin typeface="Calibri" panose="020F0502020204030204"/>
              </a:rPr>
              <a:t>Stati membri sono invitati a fornire i riferimenti degli atti giuridici o dei documenti amministrativi </a:t>
            </a:r>
            <a:r>
              <a:rPr lang="it-IT" sz="1800" kern="0" dirty="0">
                <a:solidFill>
                  <a:srgbClr val="012B86"/>
                </a:solidFill>
                <a:latin typeface="Calibri" panose="020F0502020204030204"/>
              </a:rPr>
              <a:t>che richiedono la pubblicazione di queste informazioni, nonché i link web alle serie di dati o alle pubblicazioni pertinenti. </a:t>
            </a:r>
          </a:p>
          <a:p>
            <a:pPr marL="0" indent="0" algn="just" eaLnBrk="0" fontAlgn="base" hangingPunct="0">
              <a:spcBef>
                <a:spcPts val="600"/>
              </a:spcBef>
              <a:spcAft>
                <a:spcPts val="600"/>
              </a:spcAft>
              <a:buClr>
                <a:srgbClr val="4472C4">
                  <a:lumMod val="75000"/>
                </a:srgbClr>
              </a:buClr>
              <a:defRPr/>
            </a:pPr>
            <a:endParaRPr lang="it-IT" sz="1100" kern="0" dirty="0">
              <a:solidFill>
                <a:srgbClr val="012B86"/>
              </a:solidFill>
              <a:latin typeface="Calibri" panose="020F0502020204030204"/>
            </a:endParaRPr>
          </a:p>
          <a:p>
            <a:pPr marL="0" indent="0" algn="just" eaLnBrk="0" fontAlgn="base" hangingPunct="0">
              <a:spcBef>
                <a:spcPts val="600"/>
              </a:spcBef>
              <a:spcAft>
                <a:spcPts val="600"/>
              </a:spcAft>
              <a:buClr>
                <a:srgbClr val="4472C4">
                  <a:lumMod val="75000"/>
                </a:srgbClr>
              </a:buClr>
              <a:defRPr/>
            </a:pPr>
            <a:r>
              <a:rPr lang="it-IT" sz="1800" kern="0" dirty="0">
                <a:solidFill>
                  <a:srgbClr val="012B86"/>
                </a:solidFill>
                <a:latin typeface="Calibri" panose="020F0502020204030204"/>
              </a:rPr>
              <a:t>Quando i dati sul disavanzo non siano pubblicati separatamente per sottosettori, </a:t>
            </a:r>
            <a:r>
              <a:rPr lang="it-IT" sz="1800" b="1" kern="0" dirty="0">
                <a:solidFill>
                  <a:srgbClr val="012B86"/>
                </a:solidFill>
                <a:latin typeface="Calibri" panose="020F0502020204030204"/>
              </a:rPr>
              <a:t>Eurostat valuterà se i sistemi nazionali di contabilità </a:t>
            </a:r>
            <a:r>
              <a:rPr lang="it-IT" sz="1800" b="1" i="1" kern="0" dirty="0" err="1">
                <a:solidFill>
                  <a:srgbClr val="012B86"/>
                </a:solidFill>
                <a:latin typeface="Calibri" panose="020F0502020204030204"/>
              </a:rPr>
              <a:t>accrual</a:t>
            </a:r>
            <a:r>
              <a:rPr lang="it-IT" sz="1800" b="1" kern="0" dirty="0">
                <a:solidFill>
                  <a:srgbClr val="012B86"/>
                </a:solidFill>
                <a:latin typeface="Calibri" panose="020F0502020204030204"/>
              </a:rPr>
              <a:t> sono sufficientemente integrati, completi e armonizzati, utilizzando come riferimento la valutazione dell’</a:t>
            </a:r>
            <a:r>
              <a:rPr lang="it-IT" sz="1800" b="1" i="1" kern="0" dirty="0">
                <a:solidFill>
                  <a:srgbClr val="012B86"/>
                </a:solidFill>
                <a:latin typeface="Calibri" panose="020F0502020204030204"/>
              </a:rPr>
              <a:t>accounting </a:t>
            </a:r>
            <a:r>
              <a:rPr lang="it-IT" sz="1800" b="1" i="1" kern="0" dirty="0" err="1">
                <a:solidFill>
                  <a:srgbClr val="012B86"/>
                </a:solidFill>
                <a:latin typeface="Calibri" panose="020F0502020204030204"/>
              </a:rPr>
              <a:t>maturity</a:t>
            </a:r>
            <a:r>
              <a:rPr lang="it-IT" sz="1800" kern="0" dirty="0">
                <a:solidFill>
                  <a:srgbClr val="012B86"/>
                </a:solidFill>
                <a:latin typeface="Calibri" panose="020F0502020204030204"/>
              </a:rPr>
              <a:t>. Tale ‘maturità contabile’ è riportata nella Tabella 3 del rapporto 2020 redatto da PwC per conto di Eurostat; la pubblicazione del rapporto aggiornato è prevista per l'inizio del 2025.</a:t>
            </a:r>
            <a:endParaRPr lang="en-GB" sz="1800" kern="0" dirty="0">
              <a:solidFill>
                <a:srgbClr val="012B86"/>
              </a:solidFill>
              <a:latin typeface="Calibri" panose="020F0502020204030204"/>
            </a:endParaRPr>
          </a:p>
        </p:txBody>
      </p:sp>
      <p:sp>
        <p:nvSpPr>
          <p:cNvPr id="7" name="Titolo 1">
            <a:extLst>
              <a:ext uri="{FF2B5EF4-FFF2-40B4-BE49-F238E27FC236}">
                <a16:creationId xmlns:a16="http://schemas.microsoft.com/office/drawing/2014/main" id="{A6F495D4-5F7F-3C12-A036-1D75B553BA2C}"/>
              </a:ext>
            </a:extLst>
          </p:cNvPr>
          <p:cNvSpPr txBox="1">
            <a:spLocks/>
          </p:cNvSpPr>
          <p:nvPr/>
        </p:nvSpPr>
        <p:spPr bwMode="auto">
          <a:xfrm>
            <a:off x="4462095" y="517229"/>
            <a:ext cx="7223126" cy="693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altLang="it-IT" sz="3600" b="1" kern="0" dirty="0">
                <a:solidFill>
                  <a:srgbClr val="012B86"/>
                </a:solidFill>
                <a:latin typeface="Calibri" panose="020F0502020204030204"/>
                <a:ea typeface="ＭＳ Ｐゴシック"/>
              </a:rPr>
              <a:t>Spiega Eurostat:</a:t>
            </a:r>
          </a:p>
        </p:txBody>
      </p:sp>
      <p:pic>
        <p:nvPicPr>
          <p:cNvPr id="8" name="Picture 4" descr="European Union flag with grunge texture 12057214 PNG">
            <a:extLst>
              <a:ext uri="{FF2B5EF4-FFF2-40B4-BE49-F238E27FC236}">
                <a16:creationId xmlns:a16="http://schemas.microsoft.com/office/drawing/2014/main" id="{96B63213-8D27-7907-4318-EA65AC2DDD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908" y="322838"/>
            <a:ext cx="1688187" cy="984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9234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25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75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25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75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/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8C0B18-EA81-3154-B152-2861DE8052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nero, bianco e nero&#10;&#10;Descrizione generata automaticamente">
            <a:extLst>
              <a:ext uri="{FF2B5EF4-FFF2-40B4-BE49-F238E27FC236}">
                <a16:creationId xmlns:a16="http://schemas.microsoft.com/office/drawing/2014/main" id="{E06B5297-45FF-CE96-D6D0-3F5C02B4DCBD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49373" flipV="1">
            <a:off x="-4158099" y="1154700"/>
            <a:ext cx="4393594" cy="5200508"/>
          </a:xfrm>
          <a:prstGeom prst="rect">
            <a:avLst/>
          </a:prstGeom>
        </p:spPr>
      </p:pic>
      <p:pic>
        <p:nvPicPr>
          <p:cNvPr id="7" name="Video 14" title="Cerchi grigi radianti">
            <a:hlinkClick r:id="" action="ppaction://media"/>
            <a:extLst>
              <a:ext uri="{FF2B5EF4-FFF2-40B4-BE49-F238E27FC236}">
                <a16:creationId xmlns:a16="http://schemas.microsoft.com/office/drawing/2014/main" id="{4C9514A1-BFE5-764D-C27C-C1D8724EB96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79573" y="146815"/>
            <a:ext cx="1937858" cy="113491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2" name="Gruppo 1">
            <a:extLst>
              <a:ext uri="{FF2B5EF4-FFF2-40B4-BE49-F238E27FC236}">
                <a16:creationId xmlns:a16="http://schemas.microsoft.com/office/drawing/2014/main" id="{FFAFECFA-E19A-DAC0-3FE9-7E065159E3AD}"/>
              </a:ext>
            </a:extLst>
          </p:cNvPr>
          <p:cNvGrpSpPr/>
          <p:nvPr/>
        </p:nvGrpSpPr>
        <p:grpSpPr>
          <a:xfrm>
            <a:off x="2981325" y="-1104103"/>
            <a:ext cx="8249548" cy="408623"/>
            <a:chOff x="3624966" y="5077173"/>
            <a:chExt cx="8249548" cy="408623"/>
          </a:xfrm>
        </p:grpSpPr>
        <p:sp>
          <p:nvSpPr>
            <p:cNvPr id="3" name="CasellaDiTesto 10">
              <a:extLst>
                <a:ext uri="{FF2B5EF4-FFF2-40B4-BE49-F238E27FC236}">
                  <a16:creationId xmlns:a16="http://schemas.microsoft.com/office/drawing/2014/main" id="{17BE62DF-9C94-E072-25A7-897B67FA3E4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24966" y="5077173"/>
              <a:ext cx="1018800" cy="408623"/>
            </a:xfrm>
            <a:prstGeom prst="roundRect">
              <a:avLst/>
            </a:prstGeom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  <a:gs pos="51000">
                  <a:schemeClr val="bg1">
                    <a:lumMod val="95000"/>
                  </a:schemeClr>
                </a:gs>
              </a:gsLst>
              <a:lin ang="2700000" scaled="1"/>
            </a:gradFill>
            <a:ln w="28575">
              <a:solidFill>
                <a:srgbClr val="FFFFFF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>
              <a:defPPr>
                <a:defRPr lang="it-IT"/>
              </a:defPPr>
              <a:lvl1pPr marR="0" lvl="0" indent="0" algn="ctr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b="1" i="0" u="none" strike="noStrike" kern="0" cap="none" spc="0" normalizeH="0" baseline="0">
                  <a:ln>
                    <a:noFill/>
                  </a:ln>
                  <a:solidFill>
                    <a:srgbClr val="A6163F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it-IT" altLang="it-IT" dirty="0">
                  <a:solidFill>
                    <a:srgbClr val="012B86"/>
                  </a:solidFill>
                  <a:latin typeface="+mn-lt"/>
                </a:rPr>
                <a:t>2019</a:t>
              </a:r>
            </a:p>
          </p:txBody>
        </p:sp>
        <p:sp>
          <p:nvSpPr>
            <p:cNvPr id="4" name="CasellaDiTesto 5">
              <a:extLst>
                <a:ext uri="{FF2B5EF4-FFF2-40B4-BE49-F238E27FC236}">
                  <a16:creationId xmlns:a16="http://schemas.microsoft.com/office/drawing/2014/main" id="{3ED14948-7E36-120B-B411-8B5DE4CC65E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09754" y="5111685"/>
              <a:ext cx="726476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just" defTabSz="914400" eaLnBrk="0" fontAlgn="base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002776"/>
                </a:buClr>
                <a:buSzTx/>
                <a:buFontTx/>
                <a:buNone/>
                <a:tabLst/>
                <a:defRPr/>
              </a:pPr>
              <a:r>
                <a:rPr kumimoji="0" lang="en-GB" alt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 </a:t>
              </a:r>
              <a:r>
                <a:rPr kumimoji="0" lang="it-IT" alt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WG istituzionalizzato </a:t>
              </a:r>
              <a:r>
                <a:rPr kumimoji="0" lang="it-IT" altLang="en-US" sz="1800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nell’ambito di un ufficio </a:t>
              </a:r>
              <a:r>
                <a:rPr kumimoji="0" lang="it-IT" altLang="en-US" sz="1800" i="1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ad hoc </a:t>
              </a:r>
              <a:r>
                <a:rPr kumimoji="0" lang="it-IT" altLang="en-US" sz="1800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in ambito EUROSTAT</a:t>
              </a:r>
              <a:endParaRPr kumimoji="0" lang="en-GB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endParaRPr>
            </a:p>
          </p:txBody>
        </p:sp>
      </p:grpSp>
      <p:grpSp>
        <p:nvGrpSpPr>
          <p:cNvPr id="8" name="Gruppo 7">
            <a:extLst>
              <a:ext uri="{FF2B5EF4-FFF2-40B4-BE49-F238E27FC236}">
                <a16:creationId xmlns:a16="http://schemas.microsoft.com/office/drawing/2014/main" id="{F32B5BF2-FE48-0B1A-9286-65A0C61FA052}"/>
              </a:ext>
            </a:extLst>
          </p:cNvPr>
          <p:cNvGrpSpPr/>
          <p:nvPr/>
        </p:nvGrpSpPr>
        <p:grpSpPr>
          <a:xfrm>
            <a:off x="1743075" y="-4673964"/>
            <a:ext cx="9487798" cy="646331"/>
            <a:chOff x="2118040" y="2002178"/>
            <a:chExt cx="9487798" cy="646331"/>
          </a:xfrm>
        </p:grpSpPr>
        <p:sp>
          <p:nvSpPr>
            <p:cNvPr id="9" name="CasellaDiTesto 5">
              <a:extLst>
                <a:ext uri="{FF2B5EF4-FFF2-40B4-BE49-F238E27FC236}">
                  <a16:creationId xmlns:a16="http://schemas.microsoft.com/office/drawing/2014/main" id="{7A39CA48-396C-24AA-39BC-226C98F701F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61003" y="2002178"/>
              <a:ext cx="8444835" cy="646331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>
              <a:defPPr>
                <a:defRPr lang="it-IT"/>
              </a:defPPr>
              <a:lvl1pPr marR="0" lvl="0" indent="0" algn="ctr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b="1" i="0" u="none" strike="noStrike" kern="0" cap="none" spc="0" normalizeH="0" baseline="0">
                  <a:ln>
                    <a:noFill/>
                  </a:ln>
                  <a:solidFill>
                    <a:srgbClr val="A6163F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l"/>
              <a:r>
                <a:rPr lang="it-IT" altLang="en-US" dirty="0">
                  <a:solidFill>
                    <a:srgbClr val="012B86"/>
                  </a:solidFill>
                  <a:latin typeface="+mn-lt"/>
                </a:rPr>
                <a:t>Art 16, Mandato EC A Eurostat: </a:t>
              </a:r>
              <a:r>
                <a:rPr lang="it-IT" altLang="en-US" b="0" dirty="0">
                  <a:solidFill>
                    <a:srgbClr val="012B86"/>
                  </a:solidFill>
                  <a:latin typeface="+mn-lt"/>
                </a:rPr>
                <a:t>Task Force IPSAS/EPSAS per la valutazione dell’adeguatezza dei Principi Contabili Internazionali </a:t>
              </a:r>
              <a:endParaRPr lang="en-GB" altLang="en-US" b="0" dirty="0">
                <a:solidFill>
                  <a:srgbClr val="012B86"/>
                </a:solidFill>
                <a:latin typeface="+mn-lt"/>
              </a:endParaRPr>
            </a:p>
          </p:txBody>
        </p:sp>
        <p:sp>
          <p:nvSpPr>
            <p:cNvPr id="10" name="CasellaDiTesto 10">
              <a:extLst>
                <a:ext uri="{FF2B5EF4-FFF2-40B4-BE49-F238E27FC236}">
                  <a16:creationId xmlns:a16="http://schemas.microsoft.com/office/drawing/2014/main" id="{5B70689C-E935-4323-FE18-82F41CCFEB3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18040" y="2101818"/>
              <a:ext cx="1018800" cy="408623"/>
            </a:xfrm>
            <a:prstGeom prst="roundRect">
              <a:avLst/>
            </a:prstGeom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  <a:gs pos="61000">
                  <a:schemeClr val="bg1">
                    <a:lumMod val="95000"/>
                  </a:schemeClr>
                </a:gs>
              </a:gsLst>
              <a:lin ang="2700000" scaled="1"/>
            </a:gradFill>
            <a:ln w="28575">
              <a:solidFill>
                <a:srgbClr val="FFFFFF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>
              <a:defPPr>
                <a:defRPr lang="it-IT"/>
              </a:defPPr>
              <a:lvl1pPr marR="0" lvl="0" indent="0" algn="ctr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b="1" i="0" u="none" strike="noStrike" kern="0" cap="none" spc="0" normalizeH="0" baseline="0">
                  <a:ln>
                    <a:noFill/>
                  </a:ln>
                  <a:solidFill>
                    <a:srgbClr val="A6163F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it-IT" altLang="it-IT" dirty="0">
                  <a:solidFill>
                    <a:srgbClr val="012B86"/>
                  </a:solidFill>
                  <a:latin typeface="+mn-lt"/>
                </a:rPr>
                <a:t>2012</a:t>
              </a:r>
            </a:p>
          </p:txBody>
        </p:sp>
      </p:grpSp>
      <p:grpSp>
        <p:nvGrpSpPr>
          <p:cNvPr id="11" name="Gruppo 10">
            <a:extLst>
              <a:ext uri="{FF2B5EF4-FFF2-40B4-BE49-F238E27FC236}">
                <a16:creationId xmlns:a16="http://schemas.microsoft.com/office/drawing/2014/main" id="{61E0285D-0EF9-C80C-6492-DAC00D9C5A1B}"/>
              </a:ext>
            </a:extLst>
          </p:cNvPr>
          <p:cNvGrpSpPr/>
          <p:nvPr/>
        </p:nvGrpSpPr>
        <p:grpSpPr>
          <a:xfrm>
            <a:off x="2047875" y="-3472243"/>
            <a:ext cx="7582926" cy="1169181"/>
            <a:chOff x="2856474" y="3166053"/>
            <a:chExt cx="7582926" cy="1169181"/>
          </a:xfrm>
        </p:grpSpPr>
        <p:sp>
          <p:nvSpPr>
            <p:cNvPr id="12" name="CasellaDiTesto 5">
              <a:extLst>
                <a:ext uri="{FF2B5EF4-FFF2-40B4-BE49-F238E27FC236}">
                  <a16:creationId xmlns:a16="http://schemas.microsoft.com/office/drawing/2014/main" id="{80698BE3-E427-14BF-6F37-2F05AE6C536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80793" y="3166053"/>
              <a:ext cx="6558607" cy="11691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just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2776"/>
                </a:buClr>
                <a:buSzTx/>
                <a:buFontTx/>
                <a:buNone/>
                <a:tabLst/>
                <a:defRPr/>
              </a:pPr>
              <a:r>
                <a:rPr kumimoji="0" lang="en-GB" altLang="en-US" sz="1400" b="1" i="1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E&amp;Y</a:t>
              </a:r>
              <a:r>
                <a:rPr kumimoji="0" lang="en-GB" altLang="en-US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 - Overview and comparison of public accounting and auditing practices in the 27 EU Member States (19/12/2012)</a:t>
              </a:r>
              <a:endParaRPr kumimoji="0" lang="it-IT" altLang="en-US" sz="1400" b="0" i="1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endParaRPr>
            </a:p>
            <a:p>
              <a:pPr marL="0" marR="0" lvl="0" indent="0" algn="just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2776"/>
                </a:buClr>
                <a:buSzTx/>
                <a:buFontTx/>
                <a:buNone/>
                <a:tabLst/>
                <a:defRPr/>
              </a:pPr>
              <a:r>
                <a:rPr kumimoji="0" lang="it-IT" altLang="en-US" sz="1400" b="1" i="1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PwC</a:t>
              </a:r>
              <a:r>
                <a:rPr kumimoji="0" lang="it-IT" altLang="en-US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 - </a:t>
              </a:r>
              <a:r>
                <a:rPr kumimoji="0" lang="en-GB" altLang="en-US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Collection of information related to the potential impact of implementing accrual accounting in the public sector and technical analysis of the suitability of individual IPSAS standards (1/8/2014)</a:t>
              </a:r>
            </a:p>
          </p:txBody>
        </p:sp>
        <p:sp>
          <p:nvSpPr>
            <p:cNvPr id="13" name="CasellaDiTesto 10">
              <a:extLst>
                <a:ext uri="{FF2B5EF4-FFF2-40B4-BE49-F238E27FC236}">
                  <a16:creationId xmlns:a16="http://schemas.microsoft.com/office/drawing/2014/main" id="{1555AB01-A70F-5E42-E463-0F700084C2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56474" y="3231707"/>
              <a:ext cx="1018800" cy="408623"/>
            </a:xfrm>
            <a:prstGeom prst="roundRect">
              <a:avLst/>
            </a:prstGeom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  <a:gs pos="55000">
                  <a:schemeClr val="bg1">
                    <a:lumMod val="95000"/>
                  </a:schemeClr>
                </a:gs>
              </a:gsLst>
              <a:lin ang="2700000" scaled="1"/>
            </a:gradFill>
            <a:ln w="28575">
              <a:solidFill>
                <a:srgbClr val="FFFFFF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>
              <a:defPPr>
                <a:defRPr lang="it-IT"/>
              </a:defPPr>
              <a:lvl1pPr marR="0" lvl="0" indent="0" algn="ctr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b="1" i="0" u="none" strike="noStrike" kern="0" cap="none" spc="0" normalizeH="0" baseline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it-IT" altLang="it-IT" dirty="0">
                  <a:latin typeface="+mn-lt"/>
                </a:rPr>
                <a:t>2014</a:t>
              </a:r>
            </a:p>
          </p:txBody>
        </p:sp>
      </p:grpSp>
      <p:grpSp>
        <p:nvGrpSpPr>
          <p:cNvPr id="14" name="Gruppo 13">
            <a:extLst>
              <a:ext uri="{FF2B5EF4-FFF2-40B4-BE49-F238E27FC236}">
                <a16:creationId xmlns:a16="http://schemas.microsoft.com/office/drawing/2014/main" id="{19793256-3B22-1C56-1F79-18F96F6EC6F9}"/>
              </a:ext>
            </a:extLst>
          </p:cNvPr>
          <p:cNvGrpSpPr/>
          <p:nvPr/>
        </p:nvGrpSpPr>
        <p:grpSpPr>
          <a:xfrm>
            <a:off x="1752600" y="-3975714"/>
            <a:ext cx="7317409" cy="408623"/>
            <a:chOff x="2364095" y="2893650"/>
            <a:chExt cx="7317409" cy="408623"/>
          </a:xfrm>
        </p:grpSpPr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id="{05866DAA-8329-8D9D-22B2-DCEAC0B3993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64095" y="2893650"/>
              <a:ext cx="1018682" cy="408623"/>
            </a:xfrm>
            <a:prstGeom prst="roundRect">
              <a:avLst/>
            </a:prstGeom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  <a:gs pos="56000">
                  <a:schemeClr val="bg1">
                    <a:lumMod val="95000"/>
                  </a:schemeClr>
                </a:gs>
              </a:gsLst>
              <a:lin ang="2700000" scaled="1"/>
            </a:gradFill>
            <a:ln w="28575">
              <a:solidFill>
                <a:srgbClr val="FFFFFF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>
              <a:defPPr>
                <a:defRPr lang="it-IT"/>
              </a:defPPr>
              <a:lvl1pPr marR="0" lvl="0" indent="0" algn="ctr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b="1" i="0" u="none" strike="noStrike" kern="0" cap="none" spc="0" normalizeH="0" baseline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it-IT" altLang="it-IT" dirty="0">
                  <a:latin typeface="+mn-lt"/>
                </a:rPr>
                <a:t>2012</a:t>
              </a:r>
            </a:p>
          </p:txBody>
        </p:sp>
        <p:sp>
          <p:nvSpPr>
            <p:cNvPr id="16" name="CasellaDiTesto 5">
              <a:extLst>
                <a:ext uri="{FF2B5EF4-FFF2-40B4-BE49-F238E27FC236}">
                  <a16:creationId xmlns:a16="http://schemas.microsoft.com/office/drawing/2014/main" id="{CE11FE6E-9759-F8B5-EC54-7BDC70A39BA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23722" y="2911668"/>
              <a:ext cx="6257782" cy="369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just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2776"/>
                </a:buClr>
                <a:buSzTx/>
                <a:buFontTx/>
                <a:buNone/>
                <a:tabLst/>
                <a:defRPr/>
              </a:pPr>
              <a:r>
                <a:rPr kumimoji="0" lang="it-IT" alt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Studi ed analisi di PWC ed EY</a:t>
              </a:r>
            </a:p>
          </p:txBody>
        </p:sp>
      </p:grpSp>
      <p:grpSp>
        <p:nvGrpSpPr>
          <p:cNvPr id="22" name="Gruppo 21">
            <a:extLst>
              <a:ext uri="{FF2B5EF4-FFF2-40B4-BE49-F238E27FC236}">
                <a16:creationId xmlns:a16="http://schemas.microsoft.com/office/drawing/2014/main" id="{B466F1F9-1A92-2E31-D896-E6FA86CC9694}"/>
              </a:ext>
            </a:extLst>
          </p:cNvPr>
          <p:cNvGrpSpPr/>
          <p:nvPr/>
        </p:nvGrpSpPr>
        <p:grpSpPr>
          <a:xfrm>
            <a:off x="2219325" y="-2259066"/>
            <a:ext cx="7287949" cy="408623"/>
            <a:chOff x="3127387" y="4487604"/>
            <a:chExt cx="7287949" cy="408623"/>
          </a:xfrm>
        </p:grpSpPr>
        <p:sp>
          <p:nvSpPr>
            <p:cNvPr id="23" name="CasellaDiTesto 5">
              <a:extLst>
                <a:ext uri="{FF2B5EF4-FFF2-40B4-BE49-F238E27FC236}">
                  <a16:creationId xmlns:a16="http://schemas.microsoft.com/office/drawing/2014/main" id="{94AA16EF-AD64-CC9A-9266-529755394A6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57554" y="4498840"/>
              <a:ext cx="6257782" cy="369771"/>
            </a:xfrm>
            <a:prstGeom prst="rect">
              <a:avLst/>
            </a:prstGeom>
            <a:noFill/>
            <a:ln w="28575">
              <a:solidFill>
                <a:srgbClr val="FFFFFF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>
              <a:defPPr>
                <a:defRPr lang="it-IT"/>
              </a:defPPr>
              <a:lvl1pPr marR="0" lvl="0" indent="0" algn="ctr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b="1" i="0" u="none" strike="noStrike" kern="0" cap="none" spc="0" normalizeH="0" baseline="0">
                  <a:ln>
                    <a:noFill/>
                  </a:ln>
                  <a:solidFill>
                    <a:srgbClr val="A6163F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l"/>
              <a:r>
                <a:rPr lang="it-IT" altLang="en-US" dirty="0">
                  <a:solidFill>
                    <a:srgbClr val="012B86"/>
                  </a:solidFill>
                  <a:latin typeface="+mn-lt"/>
                </a:rPr>
                <a:t>EPSAS Working Group</a:t>
              </a:r>
              <a:endParaRPr lang="en-GB" altLang="en-US" dirty="0">
                <a:solidFill>
                  <a:srgbClr val="012B86"/>
                </a:solidFill>
                <a:latin typeface="+mn-lt"/>
              </a:endParaRPr>
            </a:p>
          </p:txBody>
        </p:sp>
        <p:sp>
          <p:nvSpPr>
            <p:cNvPr id="24" name="CasellaDiTesto 10">
              <a:extLst>
                <a:ext uri="{FF2B5EF4-FFF2-40B4-BE49-F238E27FC236}">
                  <a16:creationId xmlns:a16="http://schemas.microsoft.com/office/drawing/2014/main" id="{2AA5889C-269E-3415-AA85-0C397A84ADB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27387" y="4487604"/>
              <a:ext cx="1018800" cy="408623"/>
            </a:xfrm>
            <a:prstGeom prst="roundRect">
              <a:avLst/>
            </a:prstGeom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  <a:gs pos="55000">
                  <a:schemeClr val="bg1">
                    <a:lumMod val="95000"/>
                  </a:schemeClr>
                </a:gs>
              </a:gsLst>
              <a:lin ang="2700000" scaled="1"/>
            </a:gradFill>
            <a:ln w="28575">
              <a:solidFill>
                <a:srgbClr val="FFFFFF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>
              <a:defPPr>
                <a:defRPr lang="it-IT"/>
              </a:defPPr>
              <a:lvl1pPr marR="0" lvl="0" indent="0" algn="ctr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b="1" i="0" u="none" strike="noStrike" kern="0" cap="none" spc="0" normalizeH="0" baseline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it-IT" altLang="it-IT" dirty="0">
                  <a:latin typeface="+mn-lt"/>
                </a:rPr>
                <a:t>2015</a:t>
              </a:r>
            </a:p>
          </p:txBody>
        </p:sp>
      </p:grpSp>
      <p:grpSp>
        <p:nvGrpSpPr>
          <p:cNvPr id="25" name="Gruppo 24">
            <a:extLst>
              <a:ext uri="{FF2B5EF4-FFF2-40B4-BE49-F238E27FC236}">
                <a16:creationId xmlns:a16="http://schemas.microsoft.com/office/drawing/2014/main" id="{59552450-BDD0-F970-CF49-278A5BABC40F}"/>
              </a:ext>
            </a:extLst>
          </p:cNvPr>
          <p:cNvGrpSpPr/>
          <p:nvPr/>
        </p:nvGrpSpPr>
        <p:grpSpPr>
          <a:xfrm>
            <a:off x="2438400" y="-1689188"/>
            <a:ext cx="8458200" cy="408623"/>
            <a:chOff x="3624966" y="5077173"/>
            <a:chExt cx="8458200" cy="408623"/>
          </a:xfrm>
        </p:grpSpPr>
        <p:sp>
          <p:nvSpPr>
            <p:cNvPr id="26" name="CasellaDiTesto 5">
              <a:extLst>
                <a:ext uri="{FF2B5EF4-FFF2-40B4-BE49-F238E27FC236}">
                  <a16:creationId xmlns:a16="http://schemas.microsoft.com/office/drawing/2014/main" id="{5855A342-6CF2-E40D-FCB8-403F567A8A6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89806" y="5090645"/>
              <a:ext cx="749336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just" defTabSz="914400" eaLnBrk="0" fontAlgn="base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002776"/>
                </a:buClr>
                <a:buSzTx/>
                <a:buFontTx/>
                <a:buNone/>
                <a:tabLst/>
                <a:defRPr/>
              </a:pPr>
              <a:r>
                <a:rPr kumimoji="0" lang="en-GB" alt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EPSAS Conceptual Framework </a:t>
              </a:r>
              <a:r>
                <a:rPr kumimoji="0" lang="en-GB" altLang="en-US" sz="1800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(</a:t>
              </a:r>
              <a:r>
                <a:rPr kumimoji="0" lang="en-GB" altLang="en-US" sz="1800" i="0" u="none" strike="noStrike" kern="0" cap="none" spc="0" normalizeH="0" baseline="0" noProof="0" dirty="0" err="1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rivisto</a:t>
              </a:r>
              <a:r>
                <a:rPr kumimoji="0" lang="en-GB" altLang="en-US" sz="1800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 </a:t>
              </a:r>
              <a:r>
                <a:rPr kumimoji="0" lang="en-GB" altLang="en-US" sz="1800" i="0" u="none" strike="noStrike" kern="0" cap="none" spc="0" normalizeH="0" baseline="0" noProof="0" dirty="0" err="1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nel</a:t>
              </a:r>
              <a:r>
                <a:rPr kumimoji="0" lang="en-GB" altLang="en-US" sz="1800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 2024)</a:t>
              </a:r>
              <a:endParaRPr kumimoji="0" lang="it-IT" altLang="en-US" sz="1800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endParaRPr>
            </a:p>
          </p:txBody>
        </p:sp>
        <p:sp>
          <p:nvSpPr>
            <p:cNvPr id="27" name="CasellaDiTesto 10">
              <a:extLst>
                <a:ext uri="{FF2B5EF4-FFF2-40B4-BE49-F238E27FC236}">
                  <a16:creationId xmlns:a16="http://schemas.microsoft.com/office/drawing/2014/main" id="{644316FD-7D43-E7B2-12D7-65A391642B9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24966" y="5077173"/>
              <a:ext cx="1018800" cy="408623"/>
            </a:xfrm>
            <a:prstGeom prst="roundRect">
              <a:avLst/>
            </a:prstGeom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  <a:gs pos="53000">
                  <a:schemeClr val="bg1">
                    <a:lumMod val="95000"/>
                  </a:schemeClr>
                </a:gs>
              </a:gsLst>
              <a:lin ang="2700000" scaled="1"/>
            </a:gradFill>
            <a:ln w="28575">
              <a:solidFill>
                <a:srgbClr val="FFFFFF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>
              <a:defPPr>
                <a:defRPr lang="it-IT"/>
              </a:defPPr>
              <a:lvl1pPr marR="0" lvl="0" indent="0" algn="ctr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b="1" i="0" u="none" strike="noStrike" kern="0" cap="none" spc="0" normalizeH="0" baseline="0">
                  <a:ln>
                    <a:noFill/>
                  </a:ln>
                  <a:solidFill>
                    <a:srgbClr val="A6163F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it-IT" altLang="it-IT" dirty="0">
                  <a:solidFill>
                    <a:srgbClr val="012B86"/>
                  </a:solidFill>
                  <a:latin typeface="+mn-lt"/>
                </a:rPr>
                <a:t>2018</a:t>
              </a:r>
            </a:p>
          </p:txBody>
        </p:sp>
      </p:grpSp>
      <p:sp>
        <p:nvSpPr>
          <p:cNvPr id="31" name="CasellaDiTesto 5">
            <a:extLst>
              <a:ext uri="{FF2B5EF4-FFF2-40B4-BE49-F238E27FC236}">
                <a16:creationId xmlns:a16="http://schemas.microsoft.com/office/drawing/2014/main" id="{FFCC4F60-1679-CB87-CB5B-ACD8869E7E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52475" y="461060"/>
            <a:ext cx="10555705" cy="492443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defPPr>
              <a:defRPr lang="it-IT"/>
            </a:defPPr>
            <a:lvl1pPr marR="0" lvl="0" indent="0" algn="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b="1" i="0" u="none" strike="noStrike" kern="0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l"/>
            <a:r>
              <a:rPr lang="it-IT" altLang="en-US" sz="2600" dirty="0">
                <a:solidFill>
                  <a:srgbClr val="012B86"/>
                </a:solidFill>
                <a:latin typeface="+mn-lt"/>
              </a:rPr>
              <a:t>DIRETTIVA 2011/85/UE come emendata dalla Direttiva 2024/1265/UE</a:t>
            </a:r>
          </a:p>
        </p:txBody>
      </p:sp>
      <p:sp>
        <p:nvSpPr>
          <p:cNvPr id="32" name="CasellaDiTesto 10">
            <a:extLst>
              <a:ext uri="{FF2B5EF4-FFF2-40B4-BE49-F238E27FC236}">
                <a16:creationId xmlns:a16="http://schemas.microsoft.com/office/drawing/2014/main" id="{4C4A9C4F-BC03-A078-A1F9-D5B748D53B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7300" y="424833"/>
            <a:ext cx="1571100" cy="578882"/>
          </a:xfrm>
          <a:prstGeom prst="roundRect">
            <a:avLst/>
          </a:prstGeom>
          <a:noFill/>
          <a:ln w="2857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>
            <a:spAutoFit/>
          </a:bodyPr>
          <a:lstStyle>
            <a:defPPr>
              <a:defRPr lang="it-IT"/>
            </a:defPPr>
            <a:lvl1pPr marR="0" lvl="0" indent="0" algn="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b="1" i="0" u="none" strike="noStrike" kern="0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l"/>
            <a:r>
              <a:rPr lang="it-IT" altLang="it-IT" sz="2800" dirty="0">
                <a:solidFill>
                  <a:srgbClr val="012B86"/>
                </a:solidFill>
                <a:latin typeface="+mn-lt"/>
              </a:rPr>
              <a:t>2024</a:t>
            </a:r>
          </a:p>
        </p:txBody>
      </p:sp>
      <p:sp>
        <p:nvSpPr>
          <p:cNvPr id="33" name="Titolo 1">
            <a:extLst>
              <a:ext uri="{FF2B5EF4-FFF2-40B4-BE49-F238E27FC236}">
                <a16:creationId xmlns:a16="http://schemas.microsoft.com/office/drawing/2014/main" id="{0C94DFFA-9EE3-E8F8-F635-EBBC17CF5A98}"/>
              </a:ext>
            </a:extLst>
          </p:cNvPr>
          <p:cNvSpPr txBox="1">
            <a:spLocks/>
          </p:cNvSpPr>
          <p:nvPr/>
        </p:nvSpPr>
        <p:spPr bwMode="auto">
          <a:xfrm>
            <a:off x="3622108" y="-5990826"/>
            <a:ext cx="4638019" cy="693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altLang="it-IT" sz="3600" b="1" kern="0" dirty="0">
                <a:solidFill>
                  <a:srgbClr val="012B86"/>
                </a:solidFill>
                <a:latin typeface="+mn-lt"/>
                <a:ea typeface="ＭＳ Ｐゴシック"/>
              </a:rPr>
              <a:t>Il percorso EUROPEO </a:t>
            </a:r>
          </a:p>
        </p:txBody>
      </p:sp>
      <p:pic>
        <p:nvPicPr>
          <p:cNvPr id="6" name="Video 14" title="Cerchi grigi radianti">
            <a:hlinkClick r:id="" action="ppaction://media"/>
            <a:extLst>
              <a:ext uri="{FF2B5EF4-FFF2-40B4-BE49-F238E27FC236}">
                <a16:creationId xmlns:a16="http://schemas.microsoft.com/office/drawing/2014/main" id="{D4A896DA-D8EF-4D5A-CBB7-4EC2C82AECE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79573" y="-5603673"/>
            <a:ext cx="1937858" cy="113491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" name="CasellaDiTesto 5">
            <a:extLst>
              <a:ext uri="{FF2B5EF4-FFF2-40B4-BE49-F238E27FC236}">
                <a16:creationId xmlns:a16="http://schemas.microsoft.com/office/drawing/2014/main" id="{5F2F098C-9C53-67B3-A7C2-E04BF85DB2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1884" y="-5238174"/>
            <a:ext cx="9377084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just" defTabSz="91440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2776"/>
              </a:buClr>
              <a:buSzTx/>
              <a:buFontTx/>
              <a:buNone/>
              <a:tabLst/>
              <a:defRPr/>
            </a:pPr>
            <a:r>
              <a:rPr kumimoji="0" lang="it-IT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DIRETTIVA 2011/85/UE </a:t>
            </a:r>
            <a:r>
              <a:rPr kumimoji="0" lang="it-IT" altLang="it-IT" sz="2000" b="0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relativa ai requisiti per i quadri di bilancio degli Stati membri</a:t>
            </a:r>
          </a:p>
        </p:txBody>
      </p:sp>
      <p:sp>
        <p:nvSpPr>
          <p:cNvPr id="21" name="CasellaDiTesto 10">
            <a:extLst>
              <a:ext uri="{FF2B5EF4-FFF2-40B4-BE49-F238E27FC236}">
                <a16:creationId xmlns:a16="http://schemas.microsoft.com/office/drawing/2014/main" id="{013B6F55-05CF-0E88-FF06-1EA5A05076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0827" y="-5294981"/>
            <a:ext cx="936604" cy="510778"/>
          </a:xfrm>
          <a:prstGeom prst="roundRect">
            <a:avLst/>
          </a:prstGeom>
          <a:noFill/>
          <a:ln w="2857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b="1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2011</a:t>
            </a:r>
          </a:p>
        </p:txBody>
      </p:sp>
      <p:sp>
        <p:nvSpPr>
          <p:cNvPr id="19" name="CasellaDiTesto 10">
            <a:extLst>
              <a:ext uri="{FF2B5EF4-FFF2-40B4-BE49-F238E27FC236}">
                <a16:creationId xmlns:a16="http://schemas.microsoft.com/office/drawing/2014/main" id="{82DECE8B-C718-52F2-325B-54FC6DFBC5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300" y="2582808"/>
            <a:ext cx="11201399" cy="3754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4472C4">
                  <a:lumMod val="75000"/>
                </a:srgbClr>
              </a:buClr>
              <a:buSzTx/>
              <a:buFontTx/>
              <a:buNone/>
              <a:tabLst/>
              <a:defRPr/>
            </a:pPr>
            <a:r>
              <a:rPr kumimoji="0" lang="it-IT" altLang="it-IT" sz="2200" b="0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</a:rPr>
              <a:t>1. Entro il </a:t>
            </a:r>
            <a:r>
              <a:rPr kumimoji="0" lang="it-IT" altLang="it-IT" sz="2200" b="1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</a:rPr>
              <a:t>31 dicembre 2025</a:t>
            </a:r>
            <a:r>
              <a:rPr kumimoji="0" lang="it-IT" altLang="it-IT" sz="2200" b="0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</a:rPr>
              <a:t>, e </a:t>
            </a:r>
            <a:r>
              <a:rPr kumimoji="0" lang="it-IT" altLang="it-IT" sz="2200" b="1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</a:rPr>
              <a:t>successivamente ogni cinque anni</a:t>
            </a:r>
            <a:r>
              <a:rPr kumimoji="0" lang="it-IT" altLang="it-IT" sz="2200" b="0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</a:rPr>
              <a:t>, la Commissione presenta una relazione in merito alla situazione:</a:t>
            </a:r>
          </a:p>
          <a:p>
            <a:pPr marL="457200" marR="0" lvl="1" indent="0" algn="just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4472C4">
                  <a:lumMod val="75000"/>
                </a:srgbClr>
              </a:buClr>
              <a:buSzTx/>
              <a:buFontTx/>
              <a:buNone/>
              <a:tabLst/>
              <a:defRPr/>
            </a:pPr>
            <a:r>
              <a:rPr kumimoji="0" lang="it-IT" altLang="it-IT" sz="2200" b="0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</a:rPr>
              <a:t>a) della contabilità pubblica dell'amministrazione pubblica nell'Unione, tenendo conto dei </a:t>
            </a:r>
            <a:r>
              <a:rPr kumimoji="0" lang="it-IT" altLang="it-IT" sz="2200" b="1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</a:rPr>
              <a:t>progressi compiuti dopo la sua valutazione nel 2013 </a:t>
            </a:r>
            <a:r>
              <a:rPr kumimoji="0" lang="it-IT" altLang="it-IT" sz="2200" b="0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</a:rPr>
              <a:t>dell'adeguatezza per gli Stati membri dei principi contabili internazionali applicabili al settore pubblico;</a:t>
            </a:r>
          </a:p>
          <a:p>
            <a:pPr marL="457200" marR="0" lvl="1" indent="0" algn="ctr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4472C4">
                  <a:lumMod val="75000"/>
                </a:srgbClr>
              </a:buClr>
              <a:buSzTx/>
              <a:buFontTx/>
              <a:buNone/>
              <a:tabLst/>
              <a:defRPr/>
            </a:pPr>
            <a:r>
              <a:rPr lang="it-IT" altLang="it-IT" sz="2200" kern="0" dirty="0">
                <a:solidFill>
                  <a:srgbClr val="012B86"/>
                </a:solidFill>
                <a:latin typeface="+mn-lt"/>
              </a:rPr>
              <a:t>[…]</a:t>
            </a:r>
            <a:endParaRPr kumimoji="0" lang="it-IT" altLang="it-IT" sz="2200" b="0" i="0" u="none" strike="noStrike" kern="0" cap="none" spc="0" normalizeH="0" baseline="0" noProof="0" dirty="0">
              <a:ln>
                <a:noFill/>
              </a:ln>
              <a:solidFill>
                <a:srgbClr val="012B86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4472C4">
                  <a:lumMod val="75000"/>
                </a:srgbClr>
              </a:buClr>
              <a:buSzTx/>
              <a:buFontTx/>
              <a:buNone/>
              <a:tabLst/>
              <a:defRPr/>
            </a:pPr>
            <a:r>
              <a:rPr kumimoji="0" lang="it-IT" altLang="it-IT" sz="2200" b="0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</a:rPr>
              <a:t>2. Entro il 31 dicembre 2030, e successivamente ogni cinque anni, la Commissione pubblica un riesame dell'efficacia della presente direttiva.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4472C4">
                  <a:lumMod val="75000"/>
                </a:srgbClr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n-GB" altLang="it-IT" sz="2200" b="0" i="0" u="none" strike="noStrike" kern="0" cap="none" spc="0" normalizeH="0" baseline="0" noProof="0" dirty="0">
              <a:ln>
                <a:noFill/>
              </a:ln>
              <a:solidFill>
                <a:srgbClr val="012B86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20" name="CasellaDiTesto 10">
            <a:extLst>
              <a:ext uri="{FF2B5EF4-FFF2-40B4-BE49-F238E27FC236}">
                <a16:creationId xmlns:a16="http://schemas.microsoft.com/office/drawing/2014/main" id="{F636480D-0D29-EF81-4666-BBC75261B9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9498" y="1648378"/>
            <a:ext cx="210399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4472C4">
                  <a:lumMod val="75000"/>
                </a:srgbClr>
              </a:buClr>
              <a:buSzTx/>
              <a:buFontTx/>
              <a:buNone/>
              <a:tabLst/>
              <a:defRPr/>
            </a:pPr>
            <a:r>
              <a:rPr kumimoji="0" lang="it-IT" altLang="it-IT" b="1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rPr>
              <a:t>Articolo 16 bis</a:t>
            </a:r>
            <a:endParaRPr kumimoji="0" lang="en-GB" altLang="it-IT" b="0" i="0" u="none" strike="noStrike" kern="0" cap="none" spc="0" normalizeH="0" baseline="0" noProof="0" dirty="0">
              <a:ln>
                <a:noFill/>
              </a:ln>
              <a:solidFill>
                <a:srgbClr val="012B86"/>
              </a:solidFill>
              <a:effectLst/>
              <a:uLnTx/>
              <a:uFillTx/>
              <a:latin typeface="+mn-lt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80759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15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video>
              <p:cMediaNode vol="80000" mute="1">
                <p:cTn id="16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  <p:bldLst>
      <p:bldP spid="19" grpId="0"/>
      <p:bldP spid="2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72CB4A-C4A8-9182-6AF8-358B98793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2232879_1920_1080_60fps (online-video-cutter.com)">
            <a:hlinkClick r:id="" action="ppaction://media"/>
            <a:extLst>
              <a:ext uri="{FF2B5EF4-FFF2-40B4-BE49-F238E27FC236}">
                <a16:creationId xmlns:a16="http://schemas.microsoft.com/office/drawing/2014/main" id="{0FDC0F7B-92CA-8049-021E-0DC1D84F87C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12546" b="4635"/>
          <a:stretch>
            <a:fillRect/>
          </a:stretch>
        </p:blipFill>
        <p:spPr>
          <a:xfrm>
            <a:off x="5268035" y="-349315"/>
            <a:ext cx="10662361" cy="6540192"/>
          </a:xfrm>
          <a:prstGeom prst="rect">
            <a:avLst/>
          </a:prstGeom>
        </p:spPr>
      </p:pic>
      <p:sp>
        <p:nvSpPr>
          <p:cNvPr id="21" name="Rettangolo 20">
            <a:extLst>
              <a:ext uri="{FF2B5EF4-FFF2-40B4-BE49-F238E27FC236}">
                <a16:creationId xmlns:a16="http://schemas.microsoft.com/office/drawing/2014/main" id="{4D315204-AD86-7CFE-9106-6B748F34EFDE}"/>
              </a:ext>
            </a:extLst>
          </p:cNvPr>
          <p:cNvSpPr/>
          <p:nvPr/>
        </p:nvSpPr>
        <p:spPr>
          <a:xfrm>
            <a:off x="3368040" y="-115010"/>
            <a:ext cx="8961120" cy="62541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Figura a mano libera: forma 25">
            <a:extLst>
              <a:ext uri="{FF2B5EF4-FFF2-40B4-BE49-F238E27FC236}">
                <a16:creationId xmlns:a16="http://schemas.microsoft.com/office/drawing/2014/main" id="{6AFE1971-2A26-C3F9-8236-A6288A93BC0C}"/>
              </a:ext>
            </a:extLst>
          </p:cNvPr>
          <p:cNvSpPr/>
          <p:nvPr/>
        </p:nvSpPr>
        <p:spPr>
          <a:xfrm>
            <a:off x="3574624" y="-247650"/>
            <a:ext cx="9601200" cy="6438527"/>
          </a:xfrm>
          <a:custGeom>
            <a:avLst/>
            <a:gdLst>
              <a:gd name="connsiteX0" fmla="*/ 4380480 w 9601200"/>
              <a:gd name="connsiteY0" fmla="*/ 5544897 h 6279271"/>
              <a:gd name="connsiteX1" fmla="*/ 4020480 w 9601200"/>
              <a:gd name="connsiteY1" fmla="*/ 5904897 h 6279271"/>
              <a:gd name="connsiteX2" fmla="*/ 4380480 w 9601200"/>
              <a:gd name="connsiteY2" fmla="*/ 6264897 h 6279271"/>
              <a:gd name="connsiteX3" fmla="*/ 4740480 w 9601200"/>
              <a:gd name="connsiteY3" fmla="*/ 5904897 h 6279271"/>
              <a:gd name="connsiteX4" fmla="*/ 4380480 w 9601200"/>
              <a:gd name="connsiteY4" fmla="*/ 5544897 h 6279271"/>
              <a:gd name="connsiteX5" fmla="*/ 5180080 w 9601200"/>
              <a:gd name="connsiteY5" fmla="*/ 4881097 h 6279271"/>
              <a:gd name="connsiteX6" fmla="*/ 4640080 w 9601200"/>
              <a:gd name="connsiteY6" fmla="*/ 5421097 h 6279271"/>
              <a:gd name="connsiteX7" fmla="*/ 5180080 w 9601200"/>
              <a:gd name="connsiteY7" fmla="*/ 5961097 h 6279271"/>
              <a:gd name="connsiteX8" fmla="*/ 5720080 w 9601200"/>
              <a:gd name="connsiteY8" fmla="*/ 5421097 h 6279271"/>
              <a:gd name="connsiteX9" fmla="*/ 5180080 w 9601200"/>
              <a:gd name="connsiteY9" fmla="*/ 4881097 h 6279271"/>
              <a:gd name="connsiteX10" fmla="*/ 6630080 w 9601200"/>
              <a:gd name="connsiteY10" fmla="*/ 3110171 h 6279271"/>
              <a:gd name="connsiteX11" fmla="*/ 5730080 w 9601200"/>
              <a:gd name="connsiteY11" fmla="*/ 4010171 h 6279271"/>
              <a:gd name="connsiteX12" fmla="*/ 5818830 w 9601200"/>
              <a:gd name="connsiteY12" fmla="*/ 4400358 h 6279271"/>
              <a:gd name="connsiteX13" fmla="*/ 5835072 w 9601200"/>
              <a:gd name="connsiteY13" fmla="*/ 4428616 h 6279271"/>
              <a:gd name="connsiteX14" fmla="*/ 5798923 w 9601200"/>
              <a:gd name="connsiteY14" fmla="*/ 4448236 h 6279271"/>
              <a:gd name="connsiteX15" fmla="*/ 5640203 w 9601200"/>
              <a:gd name="connsiteY15" fmla="*/ 4746754 h 6279271"/>
              <a:gd name="connsiteX16" fmla="*/ 6000203 w 9601200"/>
              <a:gd name="connsiteY16" fmla="*/ 5106754 h 6279271"/>
              <a:gd name="connsiteX17" fmla="*/ 6072756 w 9601200"/>
              <a:gd name="connsiteY17" fmla="*/ 5099440 h 6279271"/>
              <a:gd name="connsiteX18" fmla="*/ 6119963 w 9601200"/>
              <a:gd name="connsiteY18" fmla="*/ 5084787 h 6279271"/>
              <a:gd name="connsiteX19" fmla="*/ 6091051 w 9601200"/>
              <a:gd name="connsiteY19" fmla="*/ 5177925 h 6279271"/>
              <a:gd name="connsiteX20" fmla="*/ 6080080 w 9601200"/>
              <a:gd name="connsiteY20" fmla="*/ 5286754 h 6279271"/>
              <a:gd name="connsiteX21" fmla="*/ 6620080 w 9601200"/>
              <a:gd name="connsiteY21" fmla="*/ 5826754 h 6279271"/>
              <a:gd name="connsiteX22" fmla="*/ 7160080 w 9601200"/>
              <a:gd name="connsiteY22" fmla="*/ 5286754 h 6279271"/>
              <a:gd name="connsiteX23" fmla="*/ 7001918 w 9601200"/>
              <a:gd name="connsiteY23" fmla="*/ 4904917 h 6279271"/>
              <a:gd name="connsiteX24" fmla="*/ 6940337 w 9601200"/>
              <a:gd name="connsiteY24" fmla="*/ 4854108 h 6279271"/>
              <a:gd name="connsiteX25" fmla="*/ 6980401 w 9601200"/>
              <a:gd name="connsiteY25" fmla="*/ 4839445 h 6279271"/>
              <a:gd name="connsiteX26" fmla="*/ 7014579 w 9601200"/>
              <a:gd name="connsiteY26" fmla="*/ 4821948 h 6279271"/>
              <a:gd name="connsiteX27" fmla="*/ 7030963 w 9601200"/>
              <a:gd name="connsiteY27" fmla="*/ 4841806 h 6279271"/>
              <a:gd name="connsiteX28" fmla="*/ 7540080 w 9601200"/>
              <a:gd name="connsiteY28" fmla="*/ 5052689 h 6279271"/>
              <a:gd name="connsiteX29" fmla="*/ 8260080 w 9601200"/>
              <a:gd name="connsiteY29" fmla="*/ 4332689 h 6279271"/>
              <a:gd name="connsiteX30" fmla="*/ 7540080 w 9601200"/>
              <a:gd name="connsiteY30" fmla="*/ 3612689 h 6279271"/>
              <a:gd name="connsiteX31" fmla="*/ 7466464 w 9601200"/>
              <a:gd name="connsiteY31" fmla="*/ 3616406 h 6279271"/>
              <a:gd name="connsiteX32" fmla="*/ 7438121 w 9601200"/>
              <a:gd name="connsiteY32" fmla="*/ 3620732 h 6279271"/>
              <a:gd name="connsiteX33" fmla="*/ 7376374 w 9601200"/>
              <a:gd name="connsiteY33" fmla="*/ 3506973 h 6279271"/>
              <a:gd name="connsiteX34" fmla="*/ 6630080 w 9601200"/>
              <a:gd name="connsiteY34" fmla="*/ 3110171 h 6279271"/>
              <a:gd name="connsiteX35" fmla="*/ 6810080 w 9601200"/>
              <a:gd name="connsiteY35" fmla="*/ 1130198 h 6279271"/>
              <a:gd name="connsiteX36" fmla="*/ 6213045 w 9601200"/>
              <a:gd name="connsiteY36" fmla="*/ 1447639 h 6279271"/>
              <a:gd name="connsiteX37" fmla="*/ 6149454 w 9601200"/>
              <a:gd name="connsiteY37" fmla="*/ 1564796 h 6279271"/>
              <a:gd name="connsiteX38" fmla="*/ 6116330 w 9601200"/>
              <a:gd name="connsiteY38" fmla="*/ 1561457 h 6279271"/>
              <a:gd name="connsiteX39" fmla="*/ 5756330 w 9601200"/>
              <a:gd name="connsiteY39" fmla="*/ 1921457 h 6279271"/>
              <a:gd name="connsiteX40" fmla="*/ 6116330 w 9601200"/>
              <a:gd name="connsiteY40" fmla="*/ 2281457 h 6279271"/>
              <a:gd name="connsiteX41" fmla="*/ 6188883 w 9601200"/>
              <a:gd name="connsiteY41" fmla="*/ 2274143 h 6279271"/>
              <a:gd name="connsiteX42" fmla="*/ 6222166 w 9601200"/>
              <a:gd name="connsiteY42" fmla="*/ 2263811 h 6279271"/>
              <a:gd name="connsiteX43" fmla="*/ 6300963 w 9601200"/>
              <a:gd name="connsiteY43" fmla="*/ 2359315 h 6279271"/>
              <a:gd name="connsiteX44" fmla="*/ 6810080 w 9601200"/>
              <a:gd name="connsiteY44" fmla="*/ 2570197 h 6279271"/>
              <a:gd name="connsiteX45" fmla="*/ 6955185 w 9601200"/>
              <a:gd name="connsiteY45" fmla="*/ 2555570 h 6279271"/>
              <a:gd name="connsiteX46" fmla="*/ 6987360 w 9601200"/>
              <a:gd name="connsiteY46" fmla="*/ 2545582 h 6279271"/>
              <a:gd name="connsiteX47" fmla="*/ 6992916 w 9601200"/>
              <a:gd name="connsiteY47" fmla="*/ 2563480 h 6279271"/>
              <a:gd name="connsiteX48" fmla="*/ 7280288 w 9601200"/>
              <a:gd name="connsiteY48" fmla="*/ 2850852 h 6279271"/>
              <a:gd name="connsiteX49" fmla="*/ 7370225 w 9601200"/>
              <a:gd name="connsiteY49" fmla="*/ 2878770 h 6279271"/>
              <a:gd name="connsiteX50" fmla="*/ 7356871 w 9601200"/>
              <a:gd name="connsiteY50" fmla="*/ 2903374 h 6279271"/>
              <a:gd name="connsiteX51" fmla="*/ 7328580 w 9601200"/>
              <a:gd name="connsiteY51" fmla="*/ 3043502 h 6279271"/>
              <a:gd name="connsiteX52" fmla="*/ 7688580 w 9601200"/>
              <a:gd name="connsiteY52" fmla="*/ 3403502 h 6279271"/>
              <a:gd name="connsiteX53" fmla="*/ 8048580 w 9601200"/>
              <a:gd name="connsiteY53" fmla="*/ 3043502 h 6279271"/>
              <a:gd name="connsiteX54" fmla="*/ 7889860 w 9601200"/>
              <a:gd name="connsiteY54" fmla="*/ 2744985 h 6279271"/>
              <a:gd name="connsiteX55" fmla="*/ 7872070 w 9601200"/>
              <a:gd name="connsiteY55" fmla="*/ 2735329 h 6279271"/>
              <a:gd name="connsiteX56" fmla="*/ 7872318 w 9601200"/>
              <a:gd name="connsiteY56" fmla="*/ 2735125 h 6279271"/>
              <a:gd name="connsiteX57" fmla="*/ 8030480 w 9601200"/>
              <a:gd name="connsiteY57" fmla="*/ 2353287 h 6279271"/>
              <a:gd name="connsiteX58" fmla="*/ 7599309 w 9601200"/>
              <a:gd name="connsiteY58" fmla="*/ 1824258 h 6279271"/>
              <a:gd name="connsiteX59" fmla="*/ 7526727 w 9601200"/>
              <a:gd name="connsiteY59" fmla="*/ 1816942 h 6279271"/>
              <a:gd name="connsiteX60" fmla="*/ 7515452 w 9601200"/>
              <a:gd name="connsiteY60" fmla="*/ 1705093 h 6279271"/>
              <a:gd name="connsiteX61" fmla="*/ 6810080 w 9601200"/>
              <a:gd name="connsiteY61" fmla="*/ 1130198 h 6279271"/>
              <a:gd name="connsiteX62" fmla="*/ 6080080 w 9601200"/>
              <a:gd name="connsiteY62" fmla="*/ 313363 h 6279271"/>
              <a:gd name="connsiteX63" fmla="*/ 5720080 w 9601200"/>
              <a:gd name="connsiteY63" fmla="*/ 673363 h 6279271"/>
              <a:gd name="connsiteX64" fmla="*/ 6080080 w 9601200"/>
              <a:gd name="connsiteY64" fmla="*/ 1033363 h 6279271"/>
              <a:gd name="connsiteX65" fmla="*/ 6440080 w 9601200"/>
              <a:gd name="connsiteY65" fmla="*/ 673363 h 6279271"/>
              <a:gd name="connsiteX66" fmla="*/ 6080080 w 9601200"/>
              <a:gd name="connsiteY66" fmla="*/ 313363 h 6279271"/>
              <a:gd name="connsiteX67" fmla="*/ 7192780 w 9601200"/>
              <a:gd name="connsiteY67" fmla="*/ 25098 h 6279271"/>
              <a:gd name="connsiteX68" fmla="*/ 6652780 w 9601200"/>
              <a:gd name="connsiteY68" fmla="*/ 565098 h 6279271"/>
              <a:gd name="connsiteX69" fmla="*/ 7192780 w 9601200"/>
              <a:gd name="connsiteY69" fmla="*/ 1105098 h 6279271"/>
              <a:gd name="connsiteX70" fmla="*/ 7732780 w 9601200"/>
              <a:gd name="connsiteY70" fmla="*/ 565098 h 6279271"/>
              <a:gd name="connsiteX71" fmla="*/ 7192780 w 9601200"/>
              <a:gd name="connsiteY71" fmla="*/ 25098 h 6279271"/>
              <a:gd name="connsiteX72" fmla="*/ 4705280 w 9601200"/>
              <a:gd name="connsiteY72" fmla="*/ 10539 h 6279271"/>
              <a:gd name="connsiteX73" fmla="*/ 3805280 w 9601200"/>
              <a:gd name="connsiteY73" fmla="*/ 910539 h 6279271"/>
              <a:gd name="connsiteX74" fmla="*/ 4705280 w 9601200"/>
              <a:gd name="connsiteY74" fmla="*/ 1810540 h 6279271"/>
              <a:gd name="connsiteX75" fmla="*/ 5605280 w 9601200"/>
              <a:gd name="connsiteY75" fmla="*/ 910539 h 6279271"/>
              <a:gd name="connsiteX76" fmla="*/ 4705280 w 9601200"/>
              <a:gd name="connsiteY76" fmla="*/ 10539 h 6279271"/>
              <a:gd name="connsiteX77" fmla="*/ 0 w 9601200"/>
              <a:gd name="connsiteY77" fmla="*/ 0 h 6279271"/>
              <a:gd name="connsiteX78" fmla="*/ 6282380 w 9601200"/>
              <a:gd name="connsiteY78" fmla="*/ 0 h 6279271"/>
              <a:gd name="connsiteX79" fmla="*/ 6263201 w 9601200"/>
              <a:gd name="connsiteY79" fmla="*/ 12931 h 6279271"/>
              <a:gd name="connsiteX80" fmla="*/ 6210480 w 9601200"/>
              <a:gd name="connsiteY80" fmla="*/ 140210 h 6279271"/>
              <a:gd name="connsiteX81" fmla="*/ 6390480 w 9601200"/>
              <a:gd name="connsiteY81" fmla="*/ 320210 h 6279271"/>
              <a:gd name="connsiteX82" fmla="*/ 6570480 w 9601200"/>
              <a:gd name="connsiteY82" fmla="*/ 140210 h 6279271"/>
              <a:gd name="connsiteX83" fmla="*/ 6517759 w 9601200"/>
              <a:gd name="connsiteY83" fmla="*/ 12931 h 6279271"/>
              <a:gd name="connsiteX84" fmla="*/ 6498580 w 9601200"/>
              <a:gd name="connsiteY84" fmla="*/ 0 h 6279271"/>
              <a:gd name="connsiteX85" fmla="*/ 9601200 w 9601200"/>
              <a:gd name="connsiteY85" fmla="*/ 0 h 6279271"/>
              <a:gd name="connsiteX86" fmla="*/ 9601200 w 9601200"/>
              <a:gd name="connsiteY86" fmla="*/ 6279271 h 6279271"/>
              <a:gd name="connsiteX87" fmla="*/ 0 w 9601200"/>
              <a:gd name="connsiteY87" fmla="*/ 6279271 h 6279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9601200" h="6279271">
                <a:moveTo>
                  <a:pt x="4380480" y="5544897"/>
                </a:moveTo>
                <a:cubicBezTo>
                  <a:pt x="4181657" y="5544897"/>
                  <a:pt x="4020480" y="5706074"/>
                  <a:pt x="4020480" y="5904897"/>
                </a:cubicBezTo>
                <a:cubicBezTo>
                  <a:pt x="4020480" y="6103720"/>
                  <a:pt x="4181657" y="6264897"/>
                  <a:pt x="4380480" y="6264897"/>
                </a:cubicBezTo>
                <a:cubicBezTo>
                  <a:pt x="4579303" y="6264897"/>
                  <a:pt x="4740480" y="6103720"/>
                  <a:pt x="4740480" y="5904897"/>
                </a:cubicBezTo>
                <a:cubicBezTo>
                  <a:pt x="4740480" y="5706074"/>
                  <a:pt x="4579303" y="5544897"/>
                  <a:pt x="4380480" y="5544897"/>
                </a:cubicBezTo>
                <a:close/>
                <a:moveTo>
                  <a:pt x="5180080" y="4881097"/>
                </a:moveTo>
                <a:cubicBezTo>
                  <a:pt x="4881846" y="4881097"/>
                  <a:pt x="4640080" y="5122863"/>
                  <a:pt x="4640080" y="5421097"/>
                </a:cubicBezTo>
                <a:cubicBezTo>
                  <a:pt x="4640080" y="5719331"/>
                  <a:pt x="4881846" y="5961097"/>
                  <a:pt x="5180080" y="5961097"/>
                </a:cubicBezTo>
                <a:cubicBezTo>
                  <a:pt x="5478314" y="5961097"/>
                  <a:pt x="5720080" y="5719331"/>
                  <a:pt x="5720080" y="5421097"/>
                </a:cubicBezTo>
                <a:cubicBezTo>
                  <a:pt x="5720080" y="5122863"/>
                  <a:pt x="5478314" y="4881097"/>
                  <a:pt x="5180080" y="4881097"/>
                </a:cubicBezTo>
                <a:close/>
                <a:moveTo>
                  <a:pt x="6630080" y="3110171"/>
                </a:moveTo>
                <a:cubicBezTo>
                  <a:pt x="6133024" y="3110171"/>
                  <a:pt x="5730080" y="3513115"/>
                  <a:pt x="5730080" y="4010171"/>
                </a:cubicBezTo>
                <a:cubicBezTo>
                  <a:pt x="5730080" y="4149968"/>
                  <a:pt x="5761953" y="4282321"/>
                  <a:pt x="5818830" y="4400358"/>
                </a:cubicBezTo>
                <a:lnTo>
                  <a:pt x="5835072" y="4428616"/>
                </a:lnTo>
                <a:lnTo>
                  <a:pt x="5798923" y="4448236"/>
                </a:lnTo>
                <a:cubicBezTo>
                  <a:pt x="5703163" y="4512931"/>
                  <a:pt x="5640203" y="4622490"/>
                  <a:pt x="5640203" y="4746754"/>
                </a:cubicBezTo>
                <a:cubicBezTo>
                  <a:pt x="5640203" y="4945577"/>
                  <a:pt x="5801380" y="5106754"/>
                  <a:pt x="6000203" y="5106754"/>
                </a:cubicBezTo>
                <a:cubicBezTo>
                  <a:pt x="6025056" y="5106754"/>
                  <a:pt x="6049321" y="5104236"/>
                  <a:pt x="6072756" y="5099440"/>
                </a:cubicBezTo>
                <a:lnTo>
                  <a:pt x="6119963" y="5084787"/>
                </a:lnTo>
                <a:lnTo>
                  <a:pt x="6091051" y="5177925"/>
                </a:lnTo>
                <a:cubicBezTo>
                  <a:pt x="6083858" y="5213078"/>
                  <a:pt x="6080080" y="5249475"/>
                  <a:pt x="6080080" y="5286754"/>
                </a:cubicBezTo>
                <a:cubicBezTo>
                  <a:pt x="6080080" y="5584988"/>
                  <a:pt x="6321846" y="5826754"/>
                  <a:pt x="6620080" y="5826754"/>
                </a:cubicBezTo>
                <a:cubicBezTo>
                  <a:pt x="6918314" y="5826754"/>
                  <a:pt x="7160080" y="5584988"/>
                  <a:pt x="7160080" y="5286754"/>
                </a:cubicBezTo>
                <a:cubicBezTo>
                  <a:pt x="7160080" y="5137637"/>
                  <a:pt x="7099639" y="5002637"/>
                  <a:pt x="7001918" y="4904917"/>
                </a:cubicBezTo>
                <a:lnTo>
                  <a:pt x="6940337" y="4854108"/>
                </a:lnTo>
                <a:lnTo>
                  <a:pt x="6980401" y="4839445"/>
                </a:lnTo>
                <a:lnTo>
                  <a:pt x="7014579" y="4821948"/>
                </a:lnTo>
                <a:lnTo>
                  <a:pt x="7030963" y="4841806"/>
                </a:lnTo>
                <a:cubicBezTo>
                  <a:pt x="7161258" y="4972100"/>
                  <a:pt x="7341258" y="5052689"/>
                  <a:pt x="7540080" y="5052689"/>
                </a:cubicBezTo>
                <a:cubicBezTo>
                  <a:pt x="7937725" y="5052689"/>
                  <a:pt x="8260080" y="4730334"/>
                  <a:pt x="8260080" y="4332689"/>
                </a:cubicBezTo>
                <a:cubicBezTo>
                  <a:pt x="8260080" y="3935044"/>
                  <a:pt x="7937725" y="3612689"/>
                  <a:pt x="7540080" y="3612689"/>
                </a:cubicBezTo>
                <a:cubicBezTo>
                  <a:pt x="7515227" y="3612689"/>
                  <a:pt x="7490668" y="3613948"/>
                  <a:pt x="7466464" y="3616406"/>
                </a:cubicBezTo>
                <a:lnTo>
                  <a:pt x="7438121" y="3620732"/>
                </a:lnTo>
                <a:lnTo>
                  <a:pt x="7376374" y="3506973"/>
                </a:lnTo>
                <a:cubicBezTo>
                  <a:pt x="7214638" y="3267571"/>
                  <a:pt x="6940740" y="3110171"/>
                  <a:pt x="6630080" y="3110171"/>
                </a:cubicBezTo>
                <a:close/>
                <a:moveTo>
                  <a:pt x="6810080" y="1130198"/>
                </a:moveTo>
                <a:cubicBezTo>
                  <a:pt x="6561552" y="1130198"/>
                  <a:pt x="6342434" y="1256118"/>
                  <a:pt x="6213045" y="1447639"/>
                </a:cubicBezTo>
                <a:lnTo>
                  <a:pt x="6149454" y="1564796"/>
                </a:lnTo>
                <a:lnTo>
                  <a:pt x="6116330" y="1561457"/>
                </a:lnTo>
                <a:cubicBezTo>
                  <a:pt x="5917507" y="1561457"/>
                  <a:pt x="5756330" y="1722634"/>
                  <a:pt x="5756330" y="1921457"/>
                </a:cubicBezTo>
                <a:cubicBezTo>
                  <a:pt x="5756330" y="2120280"/>
                  <a:pt x="5917507" y="2281457"/>
                  <a:pt x="6116330" y="2281457"/>
                </a:cubicBezTo>
                <a:cubicBezTo>
                  <a:pt x="6141183" y="2281457"/>
                  <a:pt x="6165448" y="2278938"/>
                  <a:pt x="6188883" y="2274143"/>
                </a:cubicBezTo>
                <a:lnTo>
                  <a:pt x="6222166" y="2263811"/>
                </a:lnTo>
                <a:lnTo>
                  <a:pt x="6300963" y="2359315"/>
                </a:lnTo>
                <a:cubicBezTo>
                  <a:pt x="6431257" y="2489609"/>
                  <a:pt x="6611257" y="2570197"/>
                  <a:pt x="6810080" y="2570197"/>
                </a:cubicBezTo>
                <a:cubicBezTo>
                  <a:pt x="6859786" y="2570197"/>
                  <a:pt x="6908315" y="2565161"/>
                  <a:pt x="6955185" y="2555570"/>
                </a:cubicBezTo>
                <a:lnTo>
                  <a:pt x="6987360" y="2545582"/>
                </a:lnTo>
                <a:lnTo>
                  <a:pt x="6992916" y="2563480"/>
                </a:lnTo>
                <a:cubicBezTo>
                  <a:pt x="7047567" y="2692689"/>
                  <a:pt x="7151078" y="2796201"/>
                  <a:pt x="7280288" y="2850852"/>
                </a:cubicBezTo>
                <a:lnTo>
                  <a:pt x="7370225" y="2878770"/>
                </a:lnTo>
                <a:lnTo>
                  <a:pt x="7356871" y="2903374"/>
                </a:lnTo>
                <a:cubicBezTo>
                  <a:pt x="7338654" y="2946444"/>
                  <a:pt x="7328580" y="2993797"/>
                  <a:pt x="7328580" y="3043502"/>
                </a:cubicBezTo>
                <a:cubicBezTo>
                  <a:pt x="7328580" y="3242325"/>
                  <a:pt x="7489757" y="3403502"/>
                  <a:pt x="7688580" y="3403502"/>
                </a:cubicBezTo>
                <a:cubicBezTo>
                  <a:pt x="7887403" y="3403502"/>
                  <a:pt x="8048580" y="3242325"/>
                  <a:pt x="8048580" y="3043502"/>
                </a:cubicBezTo>
                <a:cubicBezTo>
                  <a:pt x="8048580" y="2919238"/>
                  <a:pt x="7985620" y="2809679"/>
                  <a:pt x="7889860" y="2744985"/>
                </a:cubicBezTo>
                <a:lnTo>
                  <a:pt x="7872070" y="2735329"/>
                </a:lnTo>
                <a:lnTo>
                  <a:pt x="7872318" y="2735125"/>
                </a:lnTo>
                <a:cubicBezTo>
                  <a:pt x="7970039" y="2637404"/>
                  <a:pt x="8030480" y="2502404"/>
                  <a:pt x="8030480" y="2353287"/>
                </a:cubicBezTo>
                <a:cubicBezTo>
                  <a:pt x="8030480" y="2092333"/>
                  <a:pt x="7845378" y="1874611"/>
                  <a:pt x="7599309" y="1824258"/>
                </a:cubicBezTo>
                <a:lnTo>
                  <a:pt x="7526727" y="1816942"/>
                </a:lnTo>
                <a:lnTo>
                  <a:pt x="7515452" y="1705093"/>
                </a:lnTo>
                <a:cubicBezTo>
                  <a:pt x="7448315" y="1377001"/>
                  <a:pt x="7158019" y="1130198"/>
                  <a:pt x="6810080" y="1130198"/>
                </a:cubicBezTo>
                <a:close/>
                <a:moveTo>
                  <a:pt x="6080080" y="313363"/>
                </a:moveTo>
                <a:cubicBezTo>
                  <a:pt x="5881257" y="313363"/>
                  <a:pt x="5720080" y="474540"/>
                  <a:pt x="5720080" y="673363"/>
                </a:cubicBezTo>
                <a:cubicBezTo>
                  <a:pt x="5720080" y="872186"/>
                  <a:pt x="5881257" y="1033363"/>
                  <a:pt x="6080080" y="1033363"/>
                </a:cubicBezTo>
                <a:cubicBezTo>
                  <a:pt x="6278903" y="1033363"/>
                  <a:pt x="6440080" y="872186"/>
                  <a:pt x="6440080" y="673363"/>
                </a:cubicBezTo>
                <a:cubicBezTo>
                  <a:pt x="6440080" y="474540"/>
                  <a:pt x="6278903" y="313363"/>
                  <a:pt x="6080080" y="313363"/>
                </a:cubicBezTo>
                <a:close/>
                <a:moveTo>
                  <a:pt x="7192780" y="25098"/>
                </a:moveTo>
                <a:cubicBezTo>
                  <a:pt x="6894546" y="25098"/>
                  <a:pt x="6652780" y="266864"/>
                  <a:pt x="6652780" y="565098"/>
                </a:cubicBezTo>
                <a:cubicBezTo>
                  <a:pt x="6652780" y="863332"/>
                  <a:pt x="6894546" y="1105098"/>
                  <a:pt x="7192780" y="1105098"/>
                </a:cubicBezTo>
                <a:cubicBezTo>
                  <a:pt x="7491014" y="1105098"/>
                  <a:pt x="7732780" y="863332"/>
                  <a:pt x="7732780" y="565098"/>
                </a:cubicBezTo>
                <a:cubicBezTo>
                  <a:pt x="7732780" y="266864"/>
                  <a:pt x="7491014" y="25098"/>
                  <a:pt x="7192780" y="25098"/>
                </a:cubicBezTo>
                <a:close/>
                <a:moveTo>
                  <a:pt x="4705280" y="10539"/>
                </a:moveTo>
                <a:cubicBezTo>
                  <a:pt x="4208224" y="10539"/>
                  <a:pt x="3805280" y="413483"/>
                  <a:pt x="3805280" y="910539"/>
                </a:cubicBezTo>
                <a:cubicBezTo>
                  <a:pt x="3805280" y="1407596"/>
                  <a:pt x="4208224" y="1810540"/>
                  <a:pt x="4705280" y="1810540"/>
                </a:cubicBezTo>
                <a:cubicBezTo>
                  <a:pt x="5202336" y="1810540"/>
                  <a:pt x="5605280" y="1407596"/>
                  <a:pt x="5605280" y="910539"/>
                </a:cubicBezTo>
                <a:cubicBezTo>
                  <a:pt x="5605280" y="413483"/>
                  <a:pt x="5202336" y="10539"/>
                  <a:pt x="4705280" y="10539"/>
                </a:cubicBezTo>
                <a:close/>
                <a:moveTo>
                  <a:pt x="0" y="0"/>
                </a:moveTo>
                <a:lnTo>
                  <a:pt x="6282380" y="0"/>
                </a:lnTo>
                <a:lnTo>
                  <a:pt x="6263201" y="12931"/>
                </a:lnTo>
                <a:cubicBezTo>
                  <a:pt x="6230627" y="45505"/>
                  <a:pt x="6210480" y="90505"/>
                  <a:pt x="6210480" y="140210"/>
                </a:cubicBezTo>
                <a:cubicBezTo>
                  <a:pt x="6210480" y="239621"/>
                  <a:pt x="6291069" y="320210"/>
                  <a:pt x="6390480" y="320210"/>
                </a:cubicBezTo>
                <a:cubicBezTo>
                  <a:pt x="6489891" y="320210"/>
                  <a:pt x="6570480" y="239621"/>
                  <a:pt x="6570480" y="140210"/>
                </a:cubicBezTo>
                <a:cubicBezTo>
                  <a:pt x="6570480" y="90505"/>
                  <a:pt x="6550333" y="45505"/>
                  <a:pt x="6517759" y="12931"/>
                </a:cubicBezTo>
                <a:lnTo>
                  <a:pt x="6498580" y="0"/>
                </a:lnTo>
                <a:lnTo>
                  <a:pt x="9601200" y="0"/>
                </a:lnTo>
                <a:lnTo>
                  <a:pt x="9601200" y="6279271"/>
                </a:lnTo>
                <a:lnTo>
                  <a:pt x="0" y="627927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5518EA93-7088-E01F-FE3E-D6BCF98E0401}"/>
              </a:ext>
            </a:extLst>
          </p:cNvPr>
          <p:cNvSpPr txBox="1">
            <a:spLocks/>
          </p:cNvSpPr>
          <p:nvPr/>
        </p:nvSpPr>
        <p:spPr>
          <a:xfrm>
            <a:off x="3469939" y="2645561"/>
            <a:ext cx="5833549" cy="13542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800" b="1" i="0">
                <a:solidFill>
                  <a:srgbClr val="013E87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400" b="1" i="0" u="none" strike="noStrike" kern="0" cap="none" spc="-5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Il percorso italiano verso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400" b="1" i="0" u="none" strike="noStrike" kern="0" cap="none" spc="-5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la contabilità </a:t>
            </a:r>
            <a:r>
              <a:rPr kumimoji="0" lang="it-IT" sz="4400" b="1" i="1" u="none" strike="noStrike" kern="0" cap="none" spc="-5" normalizeH="0" baseline="0" noProof="0" dirty="0" err="1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accrual</a:t>
            </a:r>
            <a:r>
              <a:rPr kumimoji="0" lang="it-IT" sz="4400" b="1" i="0" u="none" strike="noStrike" kern="0" cap="none" spc="-5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75006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0">
        <p:checker/>
      </p:transition>
    </mc:Choice>
    <mc:Fallback xmlns="">
      <p:transition spd="slow" advClick="0" advTm="0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1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A8635-B1DF-B447-3B4E-8AE126E770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Immagine 43" descr="Immagine che contiene nero, bianco e nero&#10;&#10;Descrizione generata automaticamente">
            <a:extLst>
              <a:ext uri="{FF2B5EF4-FFF2-40B4-BE49-F238E27FC236}">
                <a16:creationId xmlns:a16="http://schemas.microsoft.com/office/drawing/2014/main" id="{391FE370-6E5B-C6CC-EE43-264A90089AE9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49373" flipV="1">
            <a:off x="-789895" y="28191"/>
            <a:ext cx="4893452" cy="5792168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E4AB613D-A9CE-A008-491D-80948CCDFC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1991" y="1089145"/>
            <a:ext cx="1481456" cy="499915"/>
          </a:xfrm>
          <a:prstGeom prst="rect">
            <a:avLst/>
          </a:prstGeom>
        </p:spPr>
      </p:pic>
      <p:sp>
        <p:nvSpPr>
          <p:cNvPr id="47" name="CasellaDiTesto 10">
            <a:extLst>
              <a:ext uri="{FF2B5EF4-FFF2-40B4-BE49-F238E27FC236}">
                <a16:creationId xmlns:a16="http://schemas.microsoft.com/office/drawing/2014/main" id="{C8321B71-23CC-56CE-8510-8BFC5D5A13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350" y="217431"/>
            <a:ext cx="1422589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rgbClr val="FFFFFF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800" b="1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2009</a:t>
            </a:r>
          </a:p>
        </p:txBody>
      </p:sp>
      <p:sp>
        <p:nvSpPr>
          <p:cNvPr id="48" name="CasellaDiTesto 5">
            <a:extLst>
              <a:ext uri="{FF2B5EF4-FFF2-40B4-BE49-F238E27FC236}">
                <a16:creationId xmlns:a16="http://schemas.microsoft.com/office/drawing/2014/main" id="{DCDDA34A-57D8-3DD9-1A39-286836493B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217431"/>
            <a:ext cx="822534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2776"/>
              </a:buClr>
              <a:buSzTx/>
              <a:buFontTx/>
              <a:buNone/>
              <a:tabLst/>
              <a:defRPr/>
            </a:pPr>
            <a:r>
              <a:rPr kumimoji="0" lang="it-IT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L. 196/2009 </a:t>
            </a:r>
            <a:r>
              <a:rPr kumimoji="0" lang="it-IT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-</a:t>
            </a:r>
            <a:r>
              <a:rPr kumimoji="0" lang="it-IT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 </a:t>
            </a:r>
            <a:r>
              <a:rPr kumimoji="0" lang="it-IT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Legge di contabilità e finanza pubblica </a:t>
            </a:r>
            <a:r>
              <a:rPr kumimoji="0" lang="it-IT" altLang="en-US" sz="2000" b="0" i="1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(COEP ai fini conoscitivi)</a:t>
            </a:r>
          </a:p>
        </p:txBody>
      </p:sp>
      <p:sp>
        <p:nvSpPr>
          <p:cNvPr id="49" name="CasellaDiTesto 5">
            <a:extLst>
              <a:ext uri="{FF2B5EF4-FFF2-40B4-BE49-F238E27FC236}">
                <a16:creationId xmlns:a16="http://schemas.microsoft.com/office/drawing/2014/main" id="{A7A2F039-D7D0-7180-A73B-16F87001B7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238" y="643467"/>
            <a:ext cx="11201162" cy="400110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2776"/>
              </a:buClr>
              <a:buSzTx/>
              <a:buFontTx/>
              <a:buNone/>
              <a:tabLst/>
              <a:defRPr/>
            </a:pPr>
            <a:r>
              <a:rPr kumimoji="0" lang="it-IT" alt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DLgs</a:t>
            </a:r>
            <a:r>
              <a:rPr kumimoji="0" lang="it-IT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 118/2011: </a:t>
            </a:r>
            <a:r>
              <a:rPr kumimoji="0" lang="it-IT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introduzione della contabilità COEP (basata sulla matrice di transizione)</a:t>
            </a:r>
          </a:p>
        </p:txBody>
      </p:sp>
      <p:sp>
        <p:nvSpPr>
          <p:cNvPr id="50" name="CasellaDiTesto 10">
            <a:extLst>
              <a:ext uri="{FF2B5EF4-FFF2-40B4-BE49-F238E27FC236}">
                <a16:creationId xmlns:a16="http://schemas.microsoft.com/office/drawing/2014/main" id="{879ACA6A-11E6-5383-2C4D-60AB59C022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1010" y="667126"/>
            <a:ext cx="1422590" cy="369332"/>
          </a:xfrm>
          <a:prstGeom prst="rect">
            <a:avLst/>
          </a:prstGeom>
          <a:solidFill>
            <a:srgbClr val="DAE3F3"/>
          </a:solidFill>
          <a:ln w="28575">
            <a:solidFill>
              <a:srgbClr val="FFFFFF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800" b="1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2011</a:t>
            </a:r>
          </a:p>
        </p:txBody>
      </p:sp>
      <p:grpSp>
        <p:nvGrpSpPr>
          <p:cNvPr id="51" name="Gruppo 50">
            <a:extLst>
              <a:ext uri="{FF2B5EF4-FFF2-40B4-BE49-F238E27FC236}">
                <a16:creationId xmlns:a16="http://schemas.microsoft.com/office/drawing/2014/main" id="{8F0A5B8C-3DCB-CD73-ADBF-DBC58903A0EF}"/>
              </a:ext>
            </a:extLst>
          </p:cNvPr>
          <p:cNvGrpSpPr/>
          <p:nvPr/>
        </p:nvGrpSpPr>
        <p:grpSpPr>
          <a:xfrm>
            <a:off x="1197078" y="1573276"/>
            <a:ext cx="10760646" cy="400110"/>
            <a:chOff x="1197078" y="2190690"/>
            <a:chExt cx="10760646" cy="400110"/>
          </a:xfrm>
        </p:grpSpPr>
        <p:sp>
          <p:nvSpPr>
            <p:cNvPr id="52" name="CasellaDiTesto 5">
              <a:extLst>
                <a:ext uri="{FF2B5EF4-FFF2-40B4-BE49-F238E27FC236}">
                  <a16:creationId xmlns:a16="http://schemas.microsoft.com/office/drawing/2014/main" id="{EFE5872D-F4CE-A5E5-9428-2F6D14831CE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95030" y="2190690"/>
              <a:ext cx="9262694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002776"/>
                </a:buClr>
                <a:buSzTx/>
                <a:buFontTx/>
                <a:buNone/>
                <a:tabLst/>
                <a:defRPr/>
              </a:pPr>
              <a:r>
                <a:rPr kumimoji="0" lang="it-IT" alt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Gruppo di lavoro RGS </a:t>
              </a:r>
              <a:r>
                <a:rPr kumimoji="0" lang="it-IT" altLang="en-US" sz="2000" b="1" i="1" u="none" strike="noStrike" kern="0" cap="none" spc="0" normalizeH="0" baseline="0" noProof="0" dirty="0" err="1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accrual</a:t>
              </a:r>
              <a:r>
                <a:rPr kumimoji="0" lang="it-IT" alt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 </a:t>
              </a:r>
              <a:r>
                <a:rPr kumimoji="0" lang="it-IT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(esperti esterni: Accademici e Professionisti)</a:t>
              </a:r>
            </a:p>
          </p:txBody>
        </p:sp>
        <p:grpSp>
          <p:nvGrpSpPr>
            <p:cNvPr id="53" name="Gruppo 52">
              <a:extLst>
                <a:ext uri="{FF2B5EF4-FFF2-40B4-BE49-F238E27FC236}">
                  <a16:creationId xmlns:a16="http://schemas.microsoft.com/office/drawing/2014/main" id="{A6B1B68F-C4B1-9206-705B-723C3F324F6C}"/>
                </a:ext>
              </a:extLst>
            </p:cNvPr>
            <p:cNvGrpSpPr/>
            <p:nvPr/>
          </p:nvGrpSpPr>
          <p:grpSpPr>
            <a:xfrm>
              <a:off x="1197078" y="2199355"/>
              <a:ext cx="1469921" cy="381258"/>
              <a:chOff x="450078" y="3792227"/>
              <a:chExt cx="1469921" cy="381258"/>
            </a:xfrm>
          </p:grpSpPr>
          <p:grpSp>
            <p:nvGrpSpPr>
              <p:cNvPr id="54" name="Gruppo 53">
                <a:extLst>
                  <a:ext uri="{FF2B5EF4-FFF2-40B4-BE49-F238E27FC236}">
                    <a16:creationId xmlns:a16="http://schemas.microsoft.com/office/drawing/2014/main" id="{73497192-F6A4-A8AD-452E-602606545FC9}"/>
                  </a:ext>
                </a:extLst>
              </p:cNvPr>
              <p:cNvGrpSpPr/>
              <p:nvPr/>
            </p:nvGrpSpPr>
            <p:grpSpPr>
              <a:xfrm>
                <a:off x="450078" y="3792227"/>
                <a:ext cx="1422590" cy="381258"/>
                <a:chOff x="5147149" y="3289942"/>
                <a:chExt cx="1422590" cy="381258"/>
              </a:xfrm>
            </p:grpSpPr>
            <p:sp>
              <p:nvSpPr>
                <p:cNvPr id="56" name="Rettangolo 55">
                  <a:extLst>
                    <a:ext uri="{FF2B5EF4-FFF2-40B4-BE49-F238E27FC236}">
                      <a16:creationId xmlns:a16="http://schemas.microsoft.com/office/drawing/2014/main" id="{1F0E6639-BB9F-7B6E-24A0-6FD001768DC4}"/>
                    </a:ext>
                  </a:extLst>
                </p:cNvPr>
                <p:cNvSpPr/>
                <p:nvPr/>
              </p:nvSpPr>
              <p:spPr>
                <a:xfrm>
                  <a:off x="5147149" y="3289942"/>
                  <a:ext cx="1422590" cy="381258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12B86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pic>
              <p:nvPicPr>
                <p:cNvPr id="57" name="Immagine 56">
                  <a:extLst>
                    <a:ext uri="{FF2B5EF4-FFF2-40B4-BE49-F238E27FC236}">
                      <a16:creationId xmlns:a16="http://schemas.microsoft.com/office/drawing/2014/main" id="{ADCCDB23-60AB-677E-2EB8-DD6AA010EFD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alphaModFix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5744" t="13059" b="10868"/>
                <a:stretch/>
              </p:blipFill>
              <p:spPr>
                <a:xfrm>
                  <a:off x="5194227" y="3299397"/>
                  <a:ext cx="971206" cy="326104"/>
                </a:xfrm>
                <a:prstGeom prst="rect">
                  <a:avLst/>
                </a:prstGeom>
              </p:spPr>
            </p:pic>
          </p:grpSp>
          <p:sp>
            <p:nvSpPr>
              <p:cNvPr id="55" name="CasellaDiTesto 10">
                <a:extLst>
                  <a:ext uri="{FF2B5EF4-FFF2-40B4-BE49-F238E27FC236}">
                    <a16:creationId xmlns:a16="http://schemas.microsoft.com/office/drawing/2014/main" id="{14B806F0-50FD-5779-23F2-0C949448554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05545" y="3795247"/>
                <a:ext cx="714454" cy="369332"/>
              </a:xfrm>
              <a:prstGeom prst="rect">
                <a:avLst/>
              </a:prstGeom>
              <a:noFill/>
              <a:ln w="28575">
                <a:noFill/>
                <a:miter lim="800000"/>
                <a:headEnd/>
                <a:tailEnd/>
              </a:ln>
            </p:spPr>
            <p:txBody>
              <a:bodyPr wrap="square"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altLang="it-IT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12B86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2016</a:t>
                </a:r>
              </a:p>
            </p:txBody>
          </p:sp>
        </p:grpSp>
      </p:grpSp>
      <p:pic>
        <p:nvPicPr>
          <p:cNvPr id="58" name="Immagine 57" descr="Immagine che contiene disegno, schizzo, modello&#10;&#10;Descrizione generata automaticamente">
            <a:extLst>
              <a:ext uri="{FF2B5EF4-FFF2-40B4-BE49-F238E27FC236}">
                <a16:creationId xmlns:a16="http://schemas.microsoft.com/office/drawing/2014/main" id="{86442392-FED1-AC6A-065F-988D12329E6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alphaModFix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41955" y1="30252" x2="41955" y2="30252"/>
                        <a14:foregroundMark x1="50743" y1="27227" x2="50743" y2="27227"/>
                        <a14:foregroundMark x1="60149" y1="30084" x2="60149" y2="30084"/>
                        <a14:foregroundMark x1="66089" y1="38487" x2="66089" y2="38487"/>
                        <a14:foregroundMark x1="68317" y1="50252" x2="68317" y2="50252"/>
                        <a14:foregroundMark x1="65347" y1="62857" x2="65347" y2="62857"/>
                        <a14:foregroundMark x1="58911" y1="70756" x2="58911" y2="70756"/>
                        <a14:foregroundMark x1="50248" y1="73109" x2="50248" y2="73109"/>
                        <a14:foregroundMark x1="42079" y1="70924" x2="42079" y2="70924"/>
                        <a14:foregroundMark x1="35644" y1="61681" x2="35644" y2="61681"/>
                        <a14:foregroundMark x1="32797" y1="49916" x2="32797" y2="49916"/>
                        <a14:foregroundMark x1="36262" y1="38487" x2="36262" y2="38487"/>
                        <a14:backgroundMark x1="18812" y1="25210" x2="18812" y2="25210"/>
                        <a14:backgroundMark x1="25124" y1="18655" x2="8787" y2="591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198" t="21765" r="28218" b="21765"/>
          <a:stretch/>
        </p:blipFill>
        <p:spPr>
          <a:xfrm>
            <a:off x="722719" y="1047950"/>
            <a:ext cx="496481" cy="496481"/>
          </a:xfrm>
          <a:prstGeom prst="rect">
            <a:avLst/>
          </a:prstGeom>
        </p:spPr>
      </p:pic>
      <p:grpSp>
        <p:nvGrpSpPr>
          <p:cNvPr id="59" name="Gruppo 58">
            <a:extLst>
              <a:ext uri="{FF2B5EF4-FFF2-40B4-BE49-F238E27FC236}">
                <a16:creationId xmlns:a16="http://schemas.microsoft.com/office/drawing/2014/main" id="{DDCFB5F2-7EAB-A3C9-C7F8-B7E81D035E71}"/>
              </a:ext>
            </a:extLst>
          </p:cNvPr>
          <p:cNvGrpSpPr/>
          <p:nvPr/>
        </p:nvGrpSpPr>
        <p:grpSpPr>
          <a:xfrm>
            <a:off x="2362200" y="2282146"/>
            <a:ext cx="9144000" cy="3505200"/>
            <a:chOff x="2743200" y="2590800"/>
            <a:chExt cx="9144000" cy="3505200"/>
          </a:xfrm>
        </p:grpSpPr>
        <p:sp>
          <p:nvSpPr>
            <p:cNvPr id="60" name="Rettangolo con angoli arrotondati 59">
              <a:extLst>
                <a:ext uri="{FF2B5EF4-FFF2-40B4-BE49-F238E27FC236}">
                  <a16:creationId xmlns:a16="http://schemas.microsoft.com/office/drawing/2014/main" id="{08814A15-E60D-C201-E113-009A2BB3204D}"/>
                </a:ext>
              </a:extLst>
            </p:cNvPr>
            <p:cNvSpPr/>
            <p:nvPr/>
          </p:nvSpPr>
          <p:spPr>
            <a:xfrm>
              <a:off x="2743200" y="2590800"/>
              <a:ext cx="9144000" cy="350520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1" name="CasellaDiTesto 60">
              <a:extLst>
                <a:ext uri="{FF2B5EF4-FFF2-40B4-BE49-F238E27FC236}">
                  <a16:creationId xmlns:a16="http://schemas.microsoft.com/office/drawing/2014/main" id="{F56A2527-77EF-141B-482D-8AA1DC04AE9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15849" y="2764308"/>
              <a:ext cx="8798702" cy="16312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342900" indent="-3429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  <a:cs typeface="+mn-cs"/>
                </a:rPr>
                <a:t>Il documento elaborato dal gruppo di lavoro (</a:t>
              </a:r>
              <a:r>
                <a:rPr kumimoji="0" lang="it-IT" alt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  <a:cs typeface="+mn-cs"/>
                </a:rPr>
                <a:t>«Verso una contabilità </a:t>
              </a:r>
              <a:r>
                <a:rPr kumimoji="0" lang="it-IT" altLang="en-US" sz="2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  <a:cs typeface="+mn-cs"/>
                </a:rPr>
                <a:t>accrual</a:t>
              </a:r>
              <a:r>
                <a:rPr kumimoji="0" lang="it-IT" alt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  <a:cs typeface="+mn-cs"/>
                </a:rPr>
                <a:t> </a:t>
              </a:r>
              <a:r>
                <a:rPr kumimoji="0" lang="it-IT" altLang="en-US" sz="2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  <a:cs typeface="+mn-cs"/>
                </a:rPr>
                <a:t>based</a:t>
              </a:r>
              <a:r>
                <a:rPr kumimoji="0" lang="it-IT" alt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  <a:cs typeface="+mn-cs"/>
                </a:rPr>
                <a:t>»</a:t>
              </a:r>
              <a:r>
                <a:rPr kumimoji="0" lang="it-IT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  <a:cs typeface="+mn-cs"/>
                </a:rPr>
                <a:t>) riporta l’analisi dei sistemi di contabilità in uso nei diversi comparti della PA (Stato, INPS, EELL, SSN, Enti pubblici, Università), fornendo un giudizio sulla loro maturità contabile e una prima proposta di </a:t>
              </a:r>
              <a:r>
                <a:rPr kumimoji="0" lang="it-IT" altLang="en-US" sz="2000" b="0" i="1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  <a:cs typeface="+mn-cs"/>
                </a:rPr>
                <a:t>governance</a:t>
              </a:r>
              <a:r>
                <a:rPr kumimoji="0" lang="it-IT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  <a:cs typeface="+mn-cs"/>
                </a:rPr>
                <a:t> per una futura implementazione della contabilità </a:t>
              </a:r>
              <a:r>
                <a:rPr kumimoji="0" lang="it-IT" altLang="en-US" sz="2000" b="0" i="1" u="none" strike="noStrike" kern="0" cap="none" spc="0" normalizeH="0" baseline="0" noProof="0" dirty="0" err="1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  <a:cs typeface="+mn-cs"/>
                </a:rPr>
                <a:t>accrual</a:t>
              </a:r>
              <a:r>
                <a:rPr kumimoji="0" lang="it-IT" altLang="en-US" sz="2000" b="0" i="1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  <a:cs typeface="+mn-cs"/>
                </a:rPr>
                <a:t> </a:t>
              </a:r>
              <a:r>
                <a:rPr kumimoji="0" lang="it-IT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  <a:cs typeface="+mn-cs"/>
                </a:rPr>
                <a:t>in Italia</a:t>
              </a:r>
            </a:p>
          </p:txBody>
        </p:sp>
        <p:grpSp>
          <p:nvGrpSpPr>
            <p:cNvPr id="62" name="Gruppo 61">
              <a:extLst>
                <a:ext uri="{FF2B5EF4-FFF2-40B4-BE49-F238E27FC236}">
                  <a16:creationId xmlns:a16="http://schemas.microsoft.com/office/drawing/2014/main" id="{E6EEDE55-8F66-D43F-C69D-C09032342922}"/>
                </a:ext>
              </a:extLst>
            </p:cNvPr>
            <p:cNvGrpSpPr/>
            <p:nvPr/>
          </p:nvGrpSpPr>
          <p:grpSpPr>
            <a:xfrm>
              <a:off x="3465825" y="4503911"/>
              <a:ext cx="7721104" cy="1439689"/>
              <a:chOff x="827584" y="4653136"/>
              <a:chExt cx="7721104" cy="1439689"/>
            </a:xfrm>
          </p:grpSpPr>
          <p:sp>
            <p:nvSpPr>
              <p:cNvPr id="63" name="Rettangolo 30">
                <a:extLst>
                  <a:ext uri="{FF2B5EF4-FFF2-40B4-BE49-F238E27FC236}">
                    <a16:creationId xmlns:a16="http://schemas.microsoft.com/office/drawing/2014/main" id="{322C8897-74DF-7161-C824-5AC6AED8F9F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43450" y="5734050"/>
                <a:ext cx="2636838" cy="358775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altLang="it-IT" sz="11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2776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ALTRE AMMINISTRAZIONI PUBBLICHE CENTRALI E LOCALI</a:t>
                </a:r>
              </a:p>
            </p:txBody>
          </p:sp>
          <p:pic>
            <p:nvPicPr>
              <p:cNvPr id="64" name="Immagine 13">
                <a:extLst>
                  <a:ext uri="{FF2B5EF4-FFF2-40B4-BE49-F238E27FC236}">
                    <a16:creationId xmlns:a16="http://schemas.microsoft.com/office/drawing/2014/main" id="{07DEB4B0-28EC-6746-1AE3-DEC68A724CA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ECECEC"/>
                  </a:clrFrom>
                  <a:clrTo>
                    <a:srgbClr val="ECECEC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473825" y="4706938"/>
                <a:ext cx="684213" cy="5111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5" name="Immagine 18">
                <a:extLst>
                  <a:ext uri="{FF2B5EF4-FFF2-40B4-BE49-F238E27FC236}">
                    <a16:creationId xmlns:a16="http://schemas.microsoft.com/office/drawing/2014/main" id="{01C04DB7-BE8C-0AC7-303F-77AA319EE768}"/>
                  </a:ext>
                </a:extLst>
              </p:cNvPr>
              <p:cNvPicPr preferRelativeResize="0">
                <a:picLocks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151" t="8791" b="9280"/>
              <a:stretch>
                <a:fillRect/>
              </a:stretch>
            </p:blipFill>
            <p:spPr bwMode="auto">
              <a:xfrm>
                <a:off x="7808913" y="5145088"/>
                <a:ext cx="468312" cy="6635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6" name="Rettangolo 1">
                <a:extLst>
                  <a:ext uri="{FF2B5EF4-FFF2-40B4-BE49-F238E27FC236}">
                    <a16:creationId xmlns:a16="http://schemas.microsoft.com/office/drawing/2014/main" id="{18D91CE0-4AE2-63D7-26EC-94048BB01DD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03338" y="5103813"/>
                <a:ext cx="838200" cy="261937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altLang="it-IT" sz="1100" b="1" i="0" u="none" strike="noStrike" kern="0" cap="none" spc="0" normalizeH="0" baseline="0" noProof="0">
                    <a:ln>
                      <a:noFill/>
                    </a:ln>
                    <a:solidFill>
                      <a:srgbClr val="002776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STATO</a:t>
                </a:r>
              </a:p>
            </p:txBody>
          </p:sp>
          <p:pic>
            <p:nvPicPr>
              <p:cNvPr id="67" name="Immagine 66">
                <a:extLst>
                  <a:ext uri="{FF2B5EF4-FFF2-40B4-BE49-F238E27FC236}">
                    <a16:creationId xmlns:a16="http://schemas.microsoft.com/office/drawing/2014/main" id="{2E7AF9ED-3D37-3A7C-54D0-B70160F5CA0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duotone>
                  <a:prstClr val="black"/>
                  <a:srgbClr val="D8D8D8">
                    <a:tint val="45000"/>
                    <a:satMod val="400000"/>
                  </a:srgbClr>
                </a:duotone>
              </a:blip>
              <a:stretch>
                <a:fillRect/>
              </a:stretch>
            </p:blipFill>
            <p:spPr>
              <a:xfrm>
                <a:off x="827584" y="4653136"/>
                <a:ext cx="659381" cy="744463"/>
              </a:xfrm>
              <a:prstGeom prst="rect">
                <a:avLst/>
              </a:prstGeom>
            </p:spPr>
          </p:pic>
          <p:sp>
            <p:nvSpPr>
              <p:cNvPr id="68" name="Rettangolo 22">
                <a:extLst>
                  <a:ext uri="{FF2B5EF4-FFF2-40B4-BE49-F238E27FC236}">
                    <a16:creationId xmlns:a16="http://schemas.microsoft.com/office/drawing/2014/main" id="{787900EA-1F31-F194-B9CA-51884A5F2F0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89175" y="5829300"/>
                <a:ext cx="1736725" cy="2619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altLang="it-IT" sz="1100" b="1" i="0" u="none" strike="noStrike" kern="0" cap="none" spc="0" normalizeH="0" baseline="0" noProof="0">
                    <a:ln>
                      <a:noFill/>
                    </a:ln>
                    <a:solidFill>
                      <a:srgbClr val="002776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ENTI TERRITORIALI</a:t>
                </a:r>
              </a:p>
            </p:txBody>
          </p:sp>
          <p:sp>
            <p:nvSpPr>
              <p:cNvPr id="69" name="Rettangolo 23">
                <a:extLst>
                  <a:ext uri="{FF2B5EF4-FFF2-40B4-BE49-F238E27FC236}">
                    <a16:creationId xmlns:a16="http://schemas.microsoft.com/office/drawing/2014/main" id="{D6957FC3-EF50-F2A4-FD8A-C2290F77BFB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8113" y="5797550"/>
                <a:ext cx="790575" cy="2619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altLang="it-IT" sz="1100" b="1" i="0" u="none" strike="noStrike" kern="0" cap="none" spc="0" normalizeH="0" baseline="0" noProof="0">
                    <a:ln>
                      <a:noFill/>
                    </a:ln>
                    <a:solidFill>
                      <a:srgbClr val="002776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SANITÀ</a:t>
                </a:r>
              </a:p>
            </p:txBody>
          </p:sp>
          <p:sp>
            <p:nvSpPr>
              <p:cNvPr id="70" name="Rettangolo 29">
                <a:extLst>
                  <a:ext uri="{FF2B5EF4-FFF2-40B4-BE49-F238E27FC236}">
                    <a16:creationId xmlns:a16="http://schemas.microsoft.com/office/drawing/2014/main" id="{6DDF9A03-AA8C-7F2A-0C60-9C527C66479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54400" y="5124450"/>
                <a:ext cx="1143000" cy="2619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altLang="it-IT" sz="1100" b="1" i="0" u="none" strike="noStrike" kern="0" cap="none" spc="0" normalizeH="0" baseline="0" noProof="0">
                    <a:ln>
                      <a:noFill/>
                    </a:ln>
                    <a:solidFill>
                      <a:srgbClr val="002776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UNIVERSITÀ</a:t>
                </a:r>
              </a:p>
            </p:txBody>
          </p:sp>
          <p:pic>
            <p:nvPicPr>
              <p:cNvPr id="71" name="Picture 22">
                <a:extLst>
                  <a:ext uri="{FF2B5EF4-FFF2-40B4-BE49-F238E27FC236}">
                    <a16:creationId xmlns:a16="http://schemas.microsoft.com/office/drawing/2014/main" id="{FDF1D695-11C3-D089-C49A-8F8A72A0E56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906963" y="5056188"/>
                <a:ext cx="684212" cy="7000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72" name="Gruppo 12">
                <a:extLst>
                  <a:ext uri="{FF2B5EF4-FFF2-40B4-BE49-F238E27FC236}">
                    <a16:creationId xmlns:a16="http://schemas.microsoft.com/office/drawing/2014/main" id="{0E8C52F3-0F0A-4489-BC41-EFE06AB1769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266950" y="5119688"/>
                <a:ext cx="725488" cy="723900"/>
                <a:chOff x="299083" y="2639406"/>
                <a:chExt cx="724273" cy="724274"/>
              </a:xfrm>
            </p:grpSpPr>
            <p:pic>
              <p:nvPicPr>
                <p:cNvPr id="74" name="Picture 22">
                  <a:extLst>
                    <a:ext uri="{FF2B5EF4-FFF2-40B4-BE49-F238E27FC236}">
                      <a16:creationId xmlns:a16="http://schemas.microsoft.com/office/drawing/2014/main" id="{6446E925-D41C-F895-403E-A2156B487CE8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99083" y="2639406"/>
                  <a:ext cx="724273" cy="72427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75" name="Ovale 10">
                  <a:extLst>
                    <a:ext uri="{FF2B5EF4-FFF2-40B4-BE49-F238E27FC236}">
                      <a16:creationId xmlns:a16="http://schemas.microsoft.com/office/drawing/2014/main" id="{AAA1972D-4DA0-91DA-B6EF-1656BBA08C3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5983" y="3281600"/>
                  <a:ext cx="72000" cy="72000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t-IT" altLang="it-IT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2776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</p:grpSp>
          <p:pic>
            <p:nvPicPr>
              <p:cNvPr id="73" name="Immagine 72">
                <a:extLst>
                  <a:ext uri="{FF2B5EF4-FFF2-40B4-BE49-F238E27FC236}">
                    <a16:creationId xmlns:a16="http://schemas.microsoft.com/office/drawing/2014/main" id="{9647029A-F711-3935-E9EE-312574FAD0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44875" y="4697413"/>
                <a:ext cx="581025" cy="4540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2" name="CasellaDiTesto 5">
            <a:extLst>
              <a:ext uri="{FF2B5EF4-FFF2-40B4-BE49-F238E27FC236}">
                <a16:creationId xmlns:a16="http://schemas.microsoft.com/office/drawing/2014/main" id="{DBE34309-76A9-E2B2-E5DE-54D89E6B72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2895" y="1111903"/>
            <a:ext cx="9377084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just" defTabSz="91440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2776"/>
              </a:buClr>
              <a:buSzTx/>
              <a:buFontTx/>
              <a:buNone/>
              <a:tabLst/>
              <a:defRPr/>
            </a:pPr>
            <a:r>
              <a:rPr kumimoji="0" lang="it-IT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DIRETTIVA 2011/85/UE </a:t>
            </a:r>
            <a:r>
              <a:rPr kumimoji="0" lang="it-IT" altLang="it-IT" sz="2000" b="0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relativa ai requisiti per i quadri di bilancio degli Stati membri</a:t>
            </a:r>
          </a:p>
        </p:txBody>
      </p:sp>
    </p:spTree>
    <p:extLst>
      <p:ext uri="{BB962C8B-B14F-4D97-AF65-F5344CB8AC3E}">
        <p14:creationId xmlns:p14="http://schemas.microsoft.com/office/powerpoint/2010/main" val="1173695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250"/>
                            </p:stCondLst>
                            <p:childTnLst>
                              <p:par>
                                <p:cTn id="3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7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7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750"/>
                            </p:stCondLst>
                            <p:childTnLst>
                              <p:par>
                                <p:cTn id="51" presetID="42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/>
      <p:bldP spid="49" grpId="0"/>
      <p:bldP spid="50" grpId="0" animBg="1"/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24A48F-140F-BD57-EE47-87178EE2F2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Immagine che contiene nero, bianco e nero&#10;&#10;Descrizione generata automaticamente">
            <a:extLst>
              <a:ext uri="{FF2B5EF4-FFF2-40B4-BE49-F238E27FC236}">
                <a16:creationId xmlns:a16="http://schemas.microsoft.com/office/drawing/2014/main" id="{D58AF5A2-7B36-D8EE-1038-E52EB70F6E6A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49373" flipV="1">
            <a:off x="-789895" y="78883"/>
            <a:ext cx="4893452" cy="5792168"/>
          </a:xfrm>
          <a:prstGeom prst="rect">
            <a:avLst/>
          </a:prstGeom>
        </p:spPr>
      </p:pic>
      <p:sp>
        <p:nvSpPr>
          <p:cNvPr id="32" name="CasellaDiTesto 10">
            <a:extLst>
              <a:ext uri="{FF2B5EF4-FFF2-40B4-BE49-F238E27FC236}">
                <a16:creationId xmlns:a16="http://schemas.microsoft.com/office/drawing/2014/main" id="{7FE46B0E-AD0B-B15B-6330-0FE7CB03B0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350" y="227177"/>
            <a:ext cx="1422589" cy="369332"/>
          </a:xfrm>
          <a:prstGeom prst="rect">
            <a:avLst/>
          </a:prstGeom>
          <a:solidFill>
            <a:schemeClr val="accent1">
              <a:lumMod val="20000"/>
              <a:lumOff val="80000"/>
              <a:alpha val="40000"/>
            </a:schemeClr>
          </a:solidFill>
          <a:ln w="28575">
            <a:solidFill>
              <a:srgbClr val="FFFFFF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800" b="1" i="0" u="none" strike="noStrike" kern="0" cap="none" spc="0" normalizeH="0" baseline="0" noProof="0" dirty="0">
                <a:ln>
                  <a:noFill/>
                </a:ln>
                <a:solidFill>
                  <a:srgbClr val="E7E6E6">
                    <a:lumMod val="9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2009</a:t>
            </a:r>
          </a:p>
        </p:txBody>
      </p:sp>
      <p:sp>
        <p:nvSpPr>
          <p:cNvPr id="33" name="CasellaDiTesto 5">
            <a:extLst>
              <a:ext uri="{FF2B5EF4-FFF2-40B4-BE49-F238E27FC236}">
                <a16:creationId xmlns:a16="http://schemas.microsoft.com/office/drawing/2014/main" id="{6BB98D7E-7D73-368B-B5B8-A9A81435F9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227177"/>
            <a:ext cx="822534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2776"/>
              </a:buClr>
              <a:buSzTx/>
              <a:buFontTx/>
              <a:buNone/>
              <a:tabLst/>
              <a:defRPr/>
            </a:pPr>
            <a:r>
              <a:rPr kumimoji="0" lang="it-IT" altLang="en-US" sz="20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L. 196/2009 </a:t>
            </a:r>
            <a:r>
              <a:rPr kumimoji="0" lang="it-IT" alt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-</a:t>
            </a:r>
            <a:r>
              <a:rPr kumimoji="0" lang="it-IT" altLang="en-US" sz="20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 </a:t>
            </a:r>
            <a:r>
              <a:rPr kumimoji="0" lang="it-IT" alt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Legge di contabilità e finanza pubblica </a:t>
            </a:r>
            <a:r>
              <a:rPr kumimoji="0" lang="it-IT" altLang="en-US" sz="2000" b="0" i="1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(COEP ai fini conoscitivi)</a:t>
            </a:r>
          </a:p>
        </p:txBody>
      </p:sp>
      <p:sp>
        <p:nvSpPr>
          <p:cNvPr id="34" name="CasellaDiTesto 5">
            <a:extLst>
              <a:ext uri="{FF2B5EF4-FFF2-40B4-BE49-F238E27FC236}">
                <a16:creationId xmlns:a16="http://schemas.microsoft.com/office/drawing/2014/main" id="{52BDD02F-394B-73F7-F0D0-C5D3DD2A87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238" y="653213"/>
            <a:ext cx="9905762" cy="400110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2776"/>
              </a:buClr>
              <a:buSzTx/>
              <a:buFontTx/>
              <a:buNone/>
              <a:tabLst/>
              <a:defRPr/>
            </a:pPr>
            <a:r>
              <a:rPr kumimoji="0" lang="it-IT" altLang="en-US" sz="2000" b="1" i="0" u="none" strike="noStrike" kern="0" cap="none" spc="0" normalizeH="0" baseline="0" noProof="0" dirty="0" err="1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DLgs</a:t>
            </a:r>
            <a:r>
              <a:rPr kumimoji="0" lang="it-IT" altLang="en-US" sz="20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 118/2011</a:t>
            </a:r>
            <a:r>
              <a:rPr kumimoji="0" lang="it-IT" alt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: introduzione della contabilità COEP (basata sulla matrice di transizione)</a:t>
            </a:r>
          </a:p>
        </p:txBody>
      </p:sp>
      <p:sp>
        <p:nvSpPr>
          <p:cNvPr id="35" name="CasellaDiTesto 10">
            <a:extLst>
              <a:ext uri="{FF2B5EF4-FFF2-40B4-BE49-F238E27FC236}">
                <a16:creationId xmlns:a16="http://schemas.microsoft.com/office/drawing/2014/main" id="{2CA31998-67B2-C1D8-2979-D5DCC88035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1010" y="676872"/>
            <a:ext cx="1422590" cy="369332"/>
          </a:xfrm>
          <a:prstGeom prst="rect">
            <a:avLst/>
          </a:prstGeom>
          <a:solidFill>
            <a:srgbClr val="EFF3F8"/>
          </a:solidFill>
          <a:ln w="28575">
            <a:solidFill>
              <a:srgbClr val="FFFFFF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800" b="1" i="0" u="none" strike="noStrike" kern="0" cap="none" spc="0" normalizeH="0" baseline="0" noProof="0" dirty="0">
                <a:ln>
                  <a:noFill/>
                </a:ln>
                <a:solidFill>
                  <a:srgbClr val="E7E6E6">
                    <a:lumMod val="9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2011</a:t>
            </a:r>
          </a:p>
        </p:txBody>
      </p:sp>
      <p:grpSp>
        <p:nvGrpSpPr>
          <p:cNvPr id="36" name="Gruppo 35">
            <a:extLst>
              <a:ext uri="{FF2B5EF4-FFF2-40B4-BE49-F238E27FC236}">
                <a16:creationId xmlns:a16="http://schemas.microsoft.com/office/drawing/2014/main" id="{0D485F67-7002-45AF-4941-6FAC9771DAEB}"/>
              </a:ext>
            </a:extLst>
          </p:cNvPr>
          <p:cNvGrpSpPr/>
          <p:nvPr/>
        </p:nvGrpSpPr>
        <p:grpSpPr>
          <a:xfrm>
            <a:off x="1197078" y="1583022"/>
            <a:ext cx="10760646" cy="400110"/>
            <a:chOff x="1197078" y="2190690"/>
            <a:chExt cx="10760646" cy="400110"/>
          </a:xfrm>
        </p:grpSpPr>
        <p:sp>
          <p:nvSpPr>
            <p:cNvPr id="37" name="CasellaDiTesto 5">
              <a:extLst>
                <a:ext uri="{FF2B5EF4-FFF2-40B4-BE49-F238E27FC236}">
                  <a16:creationId xmlns:a16="http://schemas.microsoft.com/office/drawing/2014/main" id="{A7F4EEE4-8048-ECD7-0E0E-9B8B41F3C17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95030" y="2190690"/>
              <a:ext cx="9262694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002776"/>
                </a:buClr>
                <a:buSzTx/>
                <a:buFontTx/>
                <a:buNone/>
                <a:tabLst/>
                <a:defRPr/>
              </a:pPr>
              <a:r>
                <a:rPr kumimoji="0" lang="it-IT" altLang="en-US" sz="2000" b="1" i="0" u="none" strike="noStrike" kern="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Gruppo di lavoro RGS </a:t>
              </a:r>
              <a:r>
                <a:rPr kumimoji="0" lang="it-IT" altLang="en-US" sz="2000" b="1" i="1" u="none" strike="noStrike" kern="0" cap="none" spc="0" normalizeH="0" baseline="0" noProof="0" dirty="0" err="1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accrual</a:t>
              </a:r>
              <a:r>
                <a:rPr kumimoji="0" lang="it-IT" altLang="en-US" sz="2000" b="1" i="0" u="none" strike="noStrike" kern="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 </a:t>
              </a:r>
              <a:r>
                <a:rPr kumimoji="0" lang="it-IT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(esperti esterni: Accademici e Professionisti)</a:t>
              </a:r>
            </a:p>
          </p:txBody>
        </p:sp>
        <p:grpSp>
          <p:nvGrpSpPr>
            <p:cNvPr id="38" name="Gruppo 37">
              <a:extLst>
                <a:ext uri="{FF2B5EF4-FFF2-40B4-BE49-F238E27FC236}">
                  <a16:creationId xmlns:a16="http://schemas.microsoft.com/office/drawing/2014/main" id="{6EF0B1DC-FAA6-0E48-F10B-C5FA6D41B2BA}"/>
                </a:ext>
              </a:extLst>
            </p:cNvPr>
            <p:cNvGrpSpPr/>
            <p:nvPr/>
          </p:nvGrpSpPr>
          <p:grpSpPr>
            <a:xfrm>
              <a:off x="1197078" y="2199355"/>
              <a:ext cx="1469921" cy="381258"/>
              <a:chOff x="450078" y="3792227"/>
              <a:chExt cx="1469921" cy="381258"/>
            </a:xfrm>
          </p:grpSpPr>
          <p:grpSp>
            <p:nvGrpSpPr>
              <p:cNvPr id="39" name="Gruppo 38">
                <a:extLst>
                  <a:ext uri="{FF2B5EF4-FFF2-40B4-BE49-F238E27FC236}">
                    <a16:creationId xmlns:a16="http://schemas.microsoft.com/office/drawing/2014/main" id="{DDA06BC5-19E3-FDAC-ECBA-E9E73DF529F6}"/>
                  </a:ext>
                </a:extLst>
              </p:cNvPr>
              <p:cNvGrpSpPr/>
              <p:nvPr/>
            </p:nvGrpSpPr>
            <p:grpSpPr>
              <a:xfrm>
                <a:off x="450078" y="3792227"/>
                <a:ext cx="1422590" cy="381258"/>
                <a:chOff x="5147149" y="3289942"/>
                <a:chExt cx="1422590" cy="381258"/>
              </a:xfrm>
            </p:grpSpPr>
            <p:sp>
              <p:nvSpPr>
                <p:cNvPr id="41" name="Rettangolo 40">
                  <a:extLst>
                    <a:ext uri="{FF2B5EF4-FFF2-40B4-BE49-F238E27FC236}">
                      <a16:creationId xmlns:a16="http://schemas.microsoft.com/office/drawing/2014/main" id="{93D8FA11-DF88-ED1A-2EA9-D79BBA91F7F5}"/>
                    </a:ext>
                  </a:extLst>
                </p:cNvPr>
                <p:cNvSpPr/>
                <p:nvPr/>
              </p:nvSpPr>
              <p:spPr>
                <a:xfrm>
                  <a:off x="5147149" y="3289942"/>
                  <a:ext cx="1422590" cy="381258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pic>
              <p:nvPicPr>
                <p:cNvPr id="42" name="Immagine 41">
                  <a:extLst>
                    <a:ext uri="{FF2B5EF4-FFF2-40B4-BE49-F238E27FC236}">
                      <a16:creationId xmlns:a16="http://schemas.microsoft.com/office/drawing/2014/main" id="{C1E64168-7489-63AB-AB0A-A6919CFEE6A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alphaModFix amt="4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5744" t="13059" b="10868"/>
                <a:stretch/>
              </p:blipFill>
              <p:spPr>
                <a:xfrm>
                  <a:off x="5194227" y="3299397"/>
                  <a:ext cx="971206" cy="326104"/>
                </a:xfrm>
                <a:prstGeom prst="rect">
                  <a:avLst/>
                </a:prstGeom>
              </p:spPr>
            </p:pic>
          </p:grpSp>
          <p:sp>
            <p:nvSpPr>
              <p:cNvPr id="40" name="CasellaDiTesto 10">
                <a:extLst>
                  <a:ext uri="{FF2B5EF4-FFF2-40B4-BE49-F238E27FC236}">
                    <a16:creationId xmlns:a16="http://schemas.microsoft.com/office/drawing/2014/main" id="{47005F6B-5905-0713-F984-F8E08E0DAD5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05545" y="3795247"/>
                <a:ext cx="714454" cy="369332"/>
              </a:xfrm>
              <a:prstGeom prst="rect">
                <a:avLst/>
              </a:prstGeom>
              <a:noFill/>
              <a:ln w="28575">
                <a:noFill/>
                <a:miter lim="800000"/>
                <a:headEnd/>
                <a:tailEnd/>
              </a:ln>
            </p:spPr>
            <p:txBody>
              <a:bodyPr wrap="square"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altLang="it-IT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E7E6E6">
                        <a:lumMod val="9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2016</a:t>
                </a:r>
              </a:p>
            </p:txBody>
          </p:sp>
        </p:grpSp>
      </p:grpSp>
      <p:grpSp>
        <p:nvGrpSpPr>
          <p:cNvPr id="44" name="Gruppo 43">
            <a:extLst>
              <a:ext uri="{FF2B5EF4-FFF2-40B4-BE49-F238E27FC236}">
                <a16:creationId xmlns:a16="http://schemas.microsoft.com/office/drawing/2014/main" id="{EAE4041E-739C-92D5-1FE5-81A82B3061D5}"/>
              </a:ext>
            </a:extLst>
          </p:cNvPr>
          <p:cNvGrpSpPr/>
          <p:nvPr/>
        </p:nvGrpSpPr>
        <p:grpSpPr>
          <a:xfrm>
            <a:off x="1610802" y="2085324"/>
            <a:ext cx="10026397" cy="365005"/>
            <a:chOff x="1556003" y="2664882"/>
            <a:chExt cx="10026397" cy="365005"/>
          </a:xfrm>
        </p:grpSpPr>
        <p:sp>
          <p:nvSpPr>
            <p:cNvPr id="45" name="CasellaDiTesto 44">
              <a:extLst>
                <a:ext uri="{FF2B5EF4-FFF2-40B4-BE49-F238E27FC236}">
                  <a16:creationId xmlns:a16="http://schemas.microsoft.com/office/drawing/2014/main" id="{5A7409EC-DE64-3C20-3364-6DC48C2E051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29284" y="2667000"/>
              <a:ext cx="8753116" cy="33855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002776"/>
                </a:buClr>
                <a:buSzTx/>
                <a:buFontTx/>
                <a:buNone/>
                <a:tabLst/>
                <a:defRPr/>
              </a:pPr>
              <a:r>
                <a:rPr kumimoji="0" lang="en-GB" alt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EC SRSS Project I </a:t>
              </a:r>
              <a:r>
                <a:rPr kumimoji="0" lang="en-GB" altLang="en-US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“</a:t>
              </a:r>
              <a:r>
                <a:rPr kumimoji="0" lang="en-US" altLang="en-US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Design of the accrual IPSAS/EPSAS based accounting reform in the Italian public administration</a:t>
              </a:r>
              <a:r>
                <a:rPr kumimoji="0" lang="en-GB" altLang="en-US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”</a:t>
              </a:r>
            </a:p>
          </p:txBody>
        </p:sp>
        <p:grpSp>
          <p:nvGrpSpPr>
            <p:cNvPr id="46" name="Gruppo 45">
              <a:extLst>
                <a:ext uri="{FF2B5EF4-FFF2-40B4-BE49-F238E27FC236}">
                  <a16:creationId xmlns:a16="http://schemas.microsoft.com/office/drawing/2014/main" id="{D4CC1EFB-971B-4C19-20AE-7C635A58C53B}"/>
                </a:ext>
              </a:extLst>
            </p:cNvPr>
            <p:cNvGrpSpPr/>
            <p:nvPr/>
          </p:nvGrpSpPr>
          <p:grpSpPr>
            <a:xfrm>
              <a:off x="1556003" y="2664882"/>
              <a:ext cx="1263397" cy="365005"/>
              <a:chOff x="4724400" y="4782435"/>
              <a:chExt cx="1263397" cy="365005"/>
            </a:xfrm>
          </p:grpSpPr>
          <p:sp>
            <p:nvSpPr>
              <p:cNvPr id="47" name="Rettangolo 46">
                <a:extLst>
                  <a:ext uri="{FF2B5EF4-FFF2-40B4-BE49-F238E27FC236}">
                    <a16:creationId xmlns:a16="http://schemas.microsoft.com/office/drawing/2014/main" id="{7F4A70EE-C18D-167C-2001-BCAAC101E4FE}"/>
                  </a:ext>
                </a:extLst>
              </p:cNvPr>
              <p:cNvSpPr/>
              <p:nvPr/>
            </p:nvSpPr>
            <p:spPr>
              <a:xfrm>
                <a:off x="4724400" y="4782435"/>
                <a:ext cx="1248068" cy="363868"/>
              </a:xfrm>
              <a:prstGeom prst="rect">
                <a:avLst/>
              </a:prstGeom>
              <a:solidFill>
                <a:srgbClr val="143592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8" name="CasellaDiTesto 10">
                <a:extLst>
                  <a:ext uri="{FF2B5EF4-FFF2-40B4-BE49-F238E27FC236}">
                    <a16:creationId xmlns:a16="http://schemas.microsoft.com/office/drawing/2014/main" id="{EA332BD8-392E-9615-EEA1-6A192C02537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337347" y="4798958"/>
                <a:ext cx="650450" cy="338554"/>
              </a:xfrm>
              <a:prstGeom prst="rect">
                <a:avLst/>
              </a:prstGeom>
              <a:noFill/>
              <a:ln w="28575">
                <a:noFill/>
                <a:miter lim="800000"/>
                <a:headEnd/>
                <a:tailEnd/>
              </a:ln>
            </p:spPr>
            <p:txBody>
              <a:bodyPr wrap="square"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altLang="it-IT" sz="1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2018</a:t>
                </a:r>
              </a:p>
            </p:txBody>
          </p:sp>
          <p:pic>
            <p:nvPicPr>
              <p:cNvPr id="49" name="Immagine 48" descr="Immagine che contiene giallo, stella, cielo&#10;&#10;Descrizione generata automaticamente">
                <a:extLst>
                  <a:ext uri="{FF2B5EF4-FFF2-40B4-BE49-F238E27FC236}">
                    <a16:creationId xmlns:a16="http://schemas.microsoft.com/office/drawing/2014/main" id="{9BAF2B4F-C8C0-EA57-2210-555D079F3BA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930"/>
              <a:stretch/>
            </p:blipFill>
            <p:spPr>
              <a:xfrm>
                <a:off x="4724400" y="4783572"/>
                <a:ext cx="457200" cy="363868"/>
              </a:xfrm>
              <a:prstGeom prst="rect">
                <a:avLst/>
              </a:prstGeom>
            </p:spPr>
          </p:pic>
        </p:grpSp>
      </p:grpSp>
      <p:grpSp>
        <p:nvGrpSpPr>
          <p:cNvPr id="50" name="Gruppo 49">
            <a:extLst>
              <a:ext uri="{FF2B5EF4-FFF2-40B4-BE49-F238E27FC236}">
                <a16:creationId xmlns:a16="http://schemas.microsoft.com/office/drawing/2014/main" id="{E7C470FE-1967-7D4F-451E-228BDEAD51AA}"/>
              </a:ext>
            </a:extLst>
          </p:cNvPr>
          <p:cNvGrpSpPr/>
          <p:nvPr/>
        </p:nvGrpSpPr>
        <p:grpSpPr>
          <a:xfrm>
            <a:off x="1749930" y="2513679"/>
            <a:ext cx="9120849" cy="368522"/>
            <a:chOff x="1699551" y="3090742"/>
            <a:chExt cx="9120849" cy="368522"/>
          </a:xfrm>
        </p:grpSpPr>
        <p:sp>
          <p:nvSpPr>
            <p:cNvPr id="51" name="CasellaDiTesto 5">
              <a:extLst>
                <a:ext uri="{FF2B5EF4-FFF2-40B4-BE49-F238E27FC236}">
                  <a16:creationId xmlns:a16="http://schemas.microsoft.com/office/drawing/2014/main" id="{F41906BF-EA04-CAC4-AAC1-F85CD2712E4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00560" y="3090742"/>
              <a:ext cx="7819840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002776"/>
                </a:buClr>
                <a:buSzTx/>
                <a:buFontTx/>
                <a:buNone/>
                <a:tabLst/>
                <a:defRPr/>
              </a:pPr>
              <a:r>
                <a:rPr kumimoji="0" lang="en-GB" alt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Eurostat Project </a:t>
              </a:r>
              <a:r>
                <a:rPr kumimoji="0" lang="en-GB" altLang="en-US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“</a:t>
              </a:r>
              <a:r>
                <a:rPr kumimoji="0" lang="en-US" altLang="en-US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Design a chart of accounts for the EPSAS/IPSAS based accrual accounting</a:t>
              </a:r>
              <a:r>
                <a:rPr kumimoji="0" lang="en-GB" altLang="en-US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”</a:t>
              </a:r>
            </a:p>
          </p:txBody>
        </p:sp>
        <p:grpSp>
          <p:nvGrpSpPr>
            <p:cNvPr id="52" name="Gruppo 51">
              <a:extLst>
                <a:ext uri="{FF2B5EF4-FFF2-40B4-BE49-F238E27FC236}">
                  <a16:creationId xmlns:a16="http://schemas.microsoft.com/office/drawing/2014/main" id="{C50303D3-B404-2161-46F0-A1FDBB3B38B4}"/>
                </a:ext>
              </a:extLst>
            </p:cNvPr>
            <p:cNvGrpSpPr/>
            <p:nvPr/>
          </p:nvGrpSpPr>
          <p:grpSpPr>
            <a:xfrm>
              <a:off x="1699551" y="3094259"/>
              <a:ext cx="1263397" cy="365005"/>
              <a:chOff x="4724400" y="4782435"/>
              <a:chExt cx="1263397" cy="365005"/>
            </a:xfrm>
          </p:grpSpPr>
          <p:sp>
            <p:nvSpPr>
              <p:cNvPr id="53" name="Rettangolo 52">
                <a:extLst>
                  <a:ext uri="{FF2B5EF4-FFF2-40B4-BE49-F238E27FC236}">
                    <a16:creationId xmlns:a16="http://schemas.microsoft.com/office/drawing/2014/main" id="{8E628A9A-1F29-CBDB-5148-E0BC0FFBA58E}"/>
                  </a:ext>
                </a:extLst>
              </p:cNvPr>
              <p:cNvSpPr/>
              <p:nvPr/>
            </p:nvSpPr>
            <p:spPr>
              <a:xfrm>
                <a:off x="4724400" y="4782435"/>
                <a:ext cx="1248068" cy="363868"/>
              </a:xfrm>
              <a:prstGeom prst="rect">
                <a:avLst/>
              </a:prstGeom>
              <a:solidFill>
                <a:srgbClr val="143592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4" name="CasellaDiTesto 10">
                <a:extLst>
                  <a:ext uri="{FF2B5EF4-FFF2-40B4-BE49-F238E27FC236}">
                    <a16:creationId xmlns:a16="http://schemas.microsoft.com/office/drawing/2014/main" id="{0C4A1DC3-26B9-7A23-CA1E-FEDE1AC14A6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337347" y="4798958"/>
                <a:ext cx="650450" cy="338554"/>
              </a:xfrm>
              <a:prstGeom prst="rect">
                <a:avLst/>
              </a:prstGeom>
              <a:noFill/>
              <a:ln w="28575">
                <a:noFill/>
                <a:miter lim="800000"/>
                <a:headEnd/>
                <a:tailEnd/>
              </a:ln>
            </p:spPr>
            <p:txBody>
              <a:bodyPr wrap="square"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altLang="it-IT" sz="1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2019</a:t>
                </a:r>
              </a:p>
            </p:txBody>
          </p:sp>
          <p:pic>
            <p:nvPicPr>
              <p:cNvPr id="55" name="Immagine 54" descr="Immagine che contiene giallo, stella, cielo&#10;&#10;Descrizione generata automaticamente">
                <a:extLst>
                  <a:ext uri="{FF2B5EF4-FFF2-40B4-BE49-F238E27FC236}">
                    <a16:creationId xmlns:a16="http://schemas.microsoft.com/office/drawing/2014/main" id="{D1A99577-7927-4507-D2A8-290743D8C18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930"/>
              <a:stretch/>
            </p:blipFill>
            <p:spPr>
              <a:xfrm>
                <a:off x="4724400" y="4783572"/>
                <a:ext cx="457200" cy="363868"/>
              </a:xfrm>
              <a:prstGeom prst="rect">
                <a:avLst/>
              </a:prstGeom>
            </p:spPr>
          </p:pic>
        </p:grpSp>
      </p:grpSp>
      <p:grpSp>
        <p:nvGrpSpPr>
          <p:cNvPr id="56" name="Gruppo 55">
            <a:extLst>
              <a:ext uri="{FF2B5EF4-FFF2-40B4-BE49-F238E27FC236}">
                <a16:creationId xmlns:a16="http://schemas.microsoft.com/office/drawing/2014/main" id="{1705BE75-7E82-7144-7D2E-E0B20D97F8D0}"/>
              </a:ext>
            </a:extLst>
          </p:cNvPr>
          <p:cNvGrpSpPr/>
          <p:nvPr/>
        </p:nvGrpSpPr>
        <p:grpSpPr>
          <a:xfrm>
            <a:off x="1879762" y="2845490"/>
            <a:ext cx="9150944" cy="553998"/>
            <a:chOff x="1787591" y="3431957"/>
            <a:chExt cx="9150944" cy="553998"/>
          </a:xfrm>
        </p:grpSpPr>
        <p:sp>
          <p:nvSpPr>
            <p:cNvPr id="57" name="CasellaDiTesto 5">
              <a:extLst>
                <a:ext uri="{FF2B5EF4-FFF2-40B4-BE49-F238E27FC236}">
                  <a16:creationId xmlns:a16="http://schemas.microsoft.com/office/drawing/2014/main" id="{EE64F950-D1C6-5550-030A-1B834013656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18695" y="3431957"/>
              <a:ext cx="7819840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ts val="600"/>
                </a:spcBef>
                <a:spcAft>
                  <a:spcPct val="0"/>
                </a:spcAft>
                <a:buClr>
                  <a:srgbClr val="002776"/>
                </a:buClr>
                <a:buSzTx/>
                <a:buFontTx/>
                <a:buNone/>
                <a:tabLst/>
                <a:defRPr/>
              </a:pPr>
              <a:r>
                <a:rPr kumimoji="0" lang="en-GB" alt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EC SRSS Project II </a:t>
              </a:r>
              <a:r>
                <a:rPr kumimoji="0" lang="en-US" altLang="en-US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“Support for the implementation of the accrual IPSAS/EPSAS based accounting in the Italian public administration</a:t>
              </a:r>
              <a:r>
                <a:rPr kumimoji="0" lang="en-GB" altLang="en-US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”</a:t>
              </a:r>
            </a:p>
          </p:txBody>
        </p:sp>
        <p:grpSp>
          <p:nvGrpSpPr>
            <p:cNvPr id="58" name="Gruppo 57">
              <a:extLst>
                <a:ext uri="{FF2B5EF4-FFF2-40B4-BE49-F238E27FC236}">
                  <a16:creationId xmlns:a16="http://schemas.microsoft.com/office/drawing/2014/main" id="{3AEAE09B-552D-3314-BB98-8711F14F432A}"/>
                </a:ext>
              </a:extLst>
            </p:cNvPr>
            <p:cNvGrpSpPr/>
            <p:nvPr/>
          </p:nvGrpSpPr>
          <p:grpSpPr>
            <a:xfrm>
              <a:off x="1787591" y="3528370"/>
              <a:ext cx="1263397" cy="365005"/>
              <a:chOff x="4724400" y="4782435"/>
              <a:chExt cx="1263397" cy="365005"/>
            </a:xfrm>
          </p:grpSpPr>
          <p:sp>
            <p:nvSpPr>
              <p:cNvPr id="59" name="Rettangolo 58">
                <a:extLst>
                  <a:ext uri="{FF2B5EF4-FFF2-40B4-BE49-F238E27FC236}">
                    <a16:creationId xmlns:a16="http://schemas.microsoft.com/office/drawing/2014/main" id="{D65121D5-B50D-B8EC-459F-7BDF7C3ED9D0}"/>
                  </a:ext>
                </a:extLst>
              </p:cNvPr>
              <p:cNvSpPr/>
              <p:nvPr/>
            </p:nvSpPr>
            <p:spPr>
              <a:xfrm>
                <a:off x="4724400" y="4782435"/>
                <a:ext cx="1248068" cy="363868"/>
              </a:xfrm>
              <a:prstGeom prst="rect">
                <a:avLst/>
              </a:prstGeom>
              <a:solidFill>
                <a:srgbClr val="143592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0" name="CasellaDiTesto 10">
                <a:extLst>
                  <a:ext uri="{FF2B5EF4-FFF2-40B4-BE49-F238E27FC236}">
                    <a16:creationId xmlns:a16="http://schemas.microsoft.com/office/drawing/2014/main" id="{6A52A10E-5640-4CA4-715B-8C798C131F2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337347" y="4798958"/>
                <a:ext cx="650450" cy="338554"/>
              </a:xfrm>
              <a:prstGeom prst="rect">
                <a:avLst/>
              </a:prstGeom>
              <a:noFill/>
              <a:ln w="28575">
                <a:noFill/>
                <a:miter lim="800000"/>
                <a:headEnd/>
                <a:tailEnd/>
              </a:ln>
            </p:spPr>
            <p:txBody>
              <a:bodyPr wrap="square"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altLang="it-IT" sz="1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2020</a:t>
                </a:r>
              </a:p>
            </p:txBody>
          </p:sp>
          <p:pic>
            <p:nvPicPr>
              <p:cNvPr id="61" name="Immagine 60" descr="Immagine che contiene giallo, stella, cielo&#10;&#10;Descrizione generata automaticamente">
                <a:extLst>
                  <a:ext uri="{FF2B5EF4-FFF2-40B4-BE49-F238E27FC236}">
                    <a16:creationId xmlns:a16="http://schemas.microsoft.com/office/drawing/2014/main" id="{0146019F-D5B7-CB2A-5166-C9F0E081161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930"/>
              <a:stretch/>
            </p:blipFill>
            <p:spPr>
              <a:xfrm>
                <a:off x="4724400" y="4783572"/>
                <a:ext cx="457200" cy="363868"/>
              </a:xfrm>
              <a:prstGeom prst="rect">
                <a:avLst/>
              </a:prstGeom>
            </p:spPr>
          </p:pic>
        </p:grpSp>
      </p:grpSp>
      <p:grpSp>
        <p:nvGrpSpPr>
          <p:cNvPr id="62" name="Gruppo 61">
            <a:extLst>
              <a:ext uri="{FF2B5EF4-FFF2-40B4-BE49-F238E27FC236}">
                <a16:creationId xmlns:a16="http://schemas.microsoft.com/office/drawing/2014/main" id="{8F90E684-B97F-0653-D42E-B85DB5CCEEB2}"/>
              </a:ext>
            </a:extLst>
          </p:cNvPr>
          <p:cNvGrpSpPr/>
          <p:nvPr/>
        </p:nvGrpSpPr>
        <p:grpSpPr>
          <a:xfrm>
            <a:off x="2014993" y="3305155"/>
            <a:ext cx="7991872" cy="553998"/>
            <a:chOff x="2539608" y="5599113"/>
            <a:chExt cx="7991872" cy="553998"/>
          </a:xfrm>
        </p:grpSpPr>
        <p:sp>
          <p:nvSpPr>
            <p:cNvPr id="63" name="CasellaDiTesto 5">
              <a:extLst>
                <a:ext uri="{FF2B5EF4-FFF2-40B4-BE49-F238E27FC236}">
                  <a16:creationId xmlns:a16="http://schemas.microsoft.com/office/drawing/2014/main" id="{A7626C22-05D3-9AF2-547F-2CAA96A6463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17480" y="5599113"/>
              <a:ext cx="6614000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ts val="600"/>
                </a:spcBef>
                <a:spcAft>
                  <a:spcPct val="0"/>
                </a:spcAft>
                <a:buClr>
                  <a:srgbClr val="002776"/>
                </a:buClr>
                <a:buSzTx/>
                <a:buFontTx/>
                <a:buNone/>
                <a:tabLst/>
                <a:defRPr/>
              </a:pPr>
              <a:r>
                <a:rPr kumimoji="0" lang="en-GB" alt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EC TSI Project </a:t>
              </a:r>
              <a:r>
                <a:rPr kumimoji="0" lang="en-US" altLang="en-US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“Implementation of the accrual accounting reform in the public sector fixed assets area in Italy”</a:t>
              </a:r>
              <a:endParaRPr kumimoji="0" lang="en-GB" altLang="en-US" sz="1400" b="0" i="1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endParaRPr>
            </a:p>
          </p:txBody>
        </p:sp>
        <p:grpSp>
          <p:nvGrpSpPr>
            <p:cNvPr id="64" name="Gruppo 63">
              <a:extLst>
                <a:ext uri="{FF2B5EF4-FFF2-40B4-BE49-F238E27FC236}">
                  <a16:creationId xmlns:a16="http://schemas.microsoft.com/office/drawing/2014/main" id="{D238FEBF-C713-B016-5ABD-FCEC2C1B0C68}"/>
                </a:ext>
              </a:extLst>
            </p:cNvPr>
            <p:cNvGrpSpPr/>
            <p:nvPr/>
          </p:nvGrpSpPr>
          <p:grpSpPr>
            <a:xfrm>
              <a:off x="2539608" y="5654795"/>
              <a:ext cx="1263397" cy="365005"/>
              <a:chOff x="4724400" y="4782435"/>
              <a:chExt cx="1263397" cy="365005"/>
            </a:xfrm>
          </p:grpSpPr>
          <p:sp>
            <p:nvSpPr>
              <p:cNvPr id="65" name="Rettangolo 64">
                <a:extLst>
                  <a:ext uri="{FF2B5EF4-FFF2-40B4-BE49-F238E27FC236}">
                    <a16:creationId xmlns:a16="http://schemas.microsoft.com/office/drawing/2014/main" id="{94305A9B-A7CD-D65F-1F47-FFE42E880A31}"/>
                  </a:ext>
                </a:extLst>
              </p:cNvPr>
              <p:cNvSpPr/>
              <p:nvPr/>
            </p:nvSpPr>
            <p:spPr>
              <a:xfrm>
                <a:off x="4724400" y="4782435"/>
                <a:ext cx="1248068" cy="363868"/>
              </a:xfrm>
              <a:prstGeom prst="rect">
                <a:avLst/>
              </a:prstGeom>
              <a:solidFill>
                <a:srgbClr val="143592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6" name="CasellaDiTesto 10">
                <a:extLst>
                  <a:ext uri="{FF2B5EF4-FFF2-40B4-BE49-F238E27FC236}">
                    <a16:creationId xmlns:a16="http://schemas.microsoft.com/office/drawing/2014/main" id="{ECCBE13B-0046-62C2-EB5A-AA8CFF452BF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337347" y="4798958"/>
                <a:ext cx="650450" cy="338554"/>
              </a:xfrm>
              <a:prstGeom prst="rect">
                <a:avLst/>
              </a:prstGeom>
              <a:noFill/>
              <a:ln w="28575">
                <a:noFill/>
                <a:miter lim="800000"/>
                <a:headEnd/>
                <a:tailEnd/>
              </a:ln>
            </p:spPr>
            <p:txBody>
              <a:bodyPr wrap="square"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altLang="it-IT" sz="1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2022</a:t>
                </a:r>
              </a:p>
            </p:txBody>
          </p:sp>
          <p:pic>
            <p:nvPicPr>
              <p:cNvPr id="67" name="Immagine 66" descr="Immagine che contiene giallo, stella, cielo&#10;&#10;Descrizione generata automaticamente">
                <a:extLst>
                  <a:ext uri="{FF2B5EF4-FFF2-40B4-BE49-F238E27FC236}">
                    <a16:creationId xmlns:a16="http://schemas.microsoft.com/office/drawing/2014/main" id="{B148AE0E-3C66-C174-1EF4-54F2D31C66E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930"/>
              <a:stretch/>
            </p:blipFill>
            <p:spPr>
              <a:xfrm>
                <a:off x="4724400" y="4783572"/>
                <a:ext cx="457200" cy="363868"/>
              </a:xfrm>
              <a:prstGeom prst="rect">
                <a:avLst/>
              </a:prstGeom>
            </p:spPr>
          </p:pic>
        </p:grpSp>
      </p:grpSp>
      <p:pic>
        <p:nvPicPr>
          <p:cNvPr id="3" name="Immagine 2">
            <a:extLst>
              <a:ext uri="{FF2B5EF4-FFF2-40B4-BE49-F238E27FC236}">
                <a16:creationId xmlns:a16="http://schemas.microsoft.com/office/drawing/2014/main" id="{E21CBC44-8077-7F94-D868-7ECBA3B1D482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35000"/>
          </a:blip>
          <a:stretch>
            <a:fillRect/>
          </a:stretch>
        </p:blipFill>
        <p:spPr>
          <a:xfrm>
            <a:off x="1011991" y="1089145"/>
            <a:ext cx="1481456" cy="499915"/>
          </a:xfrm>
          <a:prstGeom prst="rect">
            <a:avLst/>
          </a:prstGeom>
        </p:spPr>
      </p:pic>
      <p:pic>
        <p:nvPicPr>
          <p:cNvPr id="4" name="Immagine 3" descr="Immagine che contiene disegno, schizzo, modello&#10;&#10;Descrizione generata automaticamente">
            <a:extLst>
              <a:ext uri="{FF2B5EF4-FFF2-40B4-BE49-F238E27FC236}">
                <a16:creationId xmlns:a16="http://schemas.microsoft.com/office/drawing/2014/main" id="{EA501AC1-2ED8-5CF3-2879-79339D6F85D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alphaModFix amt="3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41955" y1="30252" x2="41955" y2="30252"/>
                        <a14:foregroundMark x1="50743" y1="27227" x2="50743" y2="27227"/>
                        <a14:foregroundMark x1="60149" y1="30084" x2="60149" y2="30084"/>
                        <a14:foregroundMark x1="66089" y1="38487" x2="66089" y2="38487"/>
                        <a14:foregroundMark x1="68317" y1="50252" x2="68317" y2="50252"/>
                        <a14:foregroundMark x1="65347" y1="62857" x2="65347" y2="62857"/>
                        <a14:foregroundMark x1="58911" y1="70756" x2="58911" y2="70756"/>
                        <a14:foregroundMark x1="50248" y1="73109" x2="50248" y2="73109"/>
                        <a14:foregroundMark x1="42079" y1="70924" x2="42079" y2="70924"/>
                        <a14:foregroundMark x1="35644" y1="61681" x2="35644" y2="61681"/>
                        <a14:foregroundMark x1="32797" y1="49916" x2="32797" y2="49916"/>
                        <a14:foregroundMark x1="36262" y1="38487" x2="36262" y2="38487"/>
                        <a14:backgroundMark x1="18812" y1="25210" x2="18812" y2="25210"/>
                        <a14:backgroundMark x1="25124" y1="18655" x2="8787" y2="591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198" t="21765" r="28218" b="21765"/>
          <a:stretch/>
        </p:blipFill>
        <p:spPr>
          <a:xfrm>
            <a:off x="722719" y="1047950"/>
            <a:ext cx="496481" cy="496481"/>
          </a:xfrm>
          <a:prstGeom prst="rect">
            <a:avLst/>
          </a:prstGeom>
        </p:spPr>
      </p:pic>
      <p:sp>
        <p:nvSpPr>
          <p:cNvPr id="5" name="CasellaDiTesto 5">
            <a:extLst>
              <a:ext uri="{FF2B5EF4-FFF2-40B4-BE49-F238E27FC236}">
                <a16:creationId xmlns:a16="http://schemas.microsoft.com/office/drawing/2014/main" id="{3C1CB19A-EC8B-71D6-E397-E3A204B3C2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2895" y="1111903"/>
            <a:ext cx="9377084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just" defTabSz="91440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2776"/>
              </a:buClr>
              <a:buSzTx/>
              <a:buFontTx/>
              <a:buNone/>
              <a:tabLst/>
              <a:defRPr/>
            </a:pPr>
            <a:r>
              <a:rPr kumimoji="0" lang="it-IT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EAF0F5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DIRETTIVA 2011/85/UE </a:t>
            </a:r>
            <a:r>
              <a:rPr kumimoji="0" lang="it-IT" altLang="it-IT" sz="2000" b="0" i="0" u="none" strike="noStrike" kern="0" cap="none" spc="0" normalizeH="0" baseline="0" noProof="0" dirty="0">
                <a:ln>
                  <a:noFill/>
                </a:ln>
                <a:solidFill>
                  <a:srgbClr val="EAF0F5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relativa ai requisiti per i quadri di bilancio degli Stati membri</a:t>
            </a:r>
          </a:p>
        </p:txBody>
      </p:sp>
    </p:spTree>
    <p:extLst>
      <p:ext uri="{BB962C8B-B14F-4D97-AF65-F5344CB8AC3E}">
        <p14:creationId xmlns:p14="http://schemas.microsoft.com/office/powerpoint/2010/main" val="32807751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75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A0B3D4-348D-4F3C-59D1-69A1AF649D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o 1">
            <a:extLst>
              <a:ext uri="{FF2B5EF4-FFF2-40B4-BE49-F238E27FC236}">
                <a16:creationId xmlns:a16="http://schemas.microsoft.com/office/drawing/2014/main" id="{9D801434-327A-E9C0-F45A-A621C5CEC485}"/>
              </a:ext>
            </a:extLst>
          </p:cNvPr>
          <p:cNvGrpSpPr/>
          <p:nvPr/>
        </p:nvGrpSpPr>
        <p:grpSpPr>
          <a:xfrm>
            <a:off x="1219200" y="762000"/>
            <a:ext cx="10026397" cy="365005"/>
            <a:chOff x="1556003" y="2664882"/>
            <a:chExt cx="10026397" cy="365005"/>
          </a:xfrm>
        </p:grpSpPr>
        <p:sp>
          <p:nvSpPr>
            <p:cNvPr id="3" name="CasellaDiTesto 2">
              <a:extLst>
                <a:ext uri="{FF2B5EF4-FFF2-40B4-BE49-F238E27FC236}">
                  <a16:creationId xmlns:a16="http://schemas.microsoft.com/office/drawing/2014/main" id="{79BDDA5B-AFFA-7937-A2D0-E622D787F62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29284" y="2667000"/>
              <a:ext cx="8753116" cy="338554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002776"/>
                </a:buClr>
                <a:buSzTx/>
                <a:buFontTx/>
                <a:buNone/>
                <a:tabLst/>
                <a:defRPr/>
              </a:pPr>
              <a:r>
                <a:rPr kumimoji="0" lang="en-GB" alt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EC SRSS Project I </a:t>
              </a:r>
              <a:r>
                <a:rPr kumimoji="0" lang="en-GB" altLang="en-US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“</a:t>
              </a:r>
              <a:r>
                <a:rPr kumimoji="0" lang="en-US" altLang="en-US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Design of the accrual IPSAS/EPSAS based accounting reform in the Italian public administration</a:t>
              </a:r>
              <a:r>
                <a:rPr kumimoji="0" lang="en-GB" altLang="en-US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”</a:t>
              </a:r>
            </a:p>
          </p:txBody>
        </p:sp>
        <p:grpSp>
          <p:nvGrpSpPr>
            <p:cNvPr id="4" name="Gruppo 3">
              <a:extLst>
                <a:ext uri="{FF2B5EF4-FFF2-40B4-BE49-F238E27FC236}">
                  <a16:creationId xmlns:a16="http://schemas.microsoft.com/office/drawing/2014/main" id="{1E762637-616D-E2E1-1646-F1FA8313D3DC}"/>
                </a:ext>
              </a:extLst>
            </p:cNvPr>
            <p:cNvGrpSpPr/>
            <p:nvPr/>
          </p:nvGrpSpPr>
          <p:grpSpPr>
            <a:xfrm>
              <a:off x="1556003" y="2664882"/>
              <a:ext cx="1263397" cy="365005"/>
              <a:chOff x="4724400" y="4782435"/>
              <a:chExt cx="1263397" cy="365005"/>
            </a:xfrm>
          </p:grpSpPr>
          <p:sp>
            <p:nvSpPr>
              <p:cNvPr id="5" name="Rettangolo 4">
                <a:extLst>
                  <a:ext uri="{FF2B5EF4-FFF2-40B4-BE49-F238E27FC236}">
                    <a16:creationId xmlns:a16="http://schemas.microsoft.com/office/drawing/2014/main" id="{CA5AD61E-C1F0-502C-C11A-9D1AF5CECE97}"/>
                  </a:ext>
                </a:extLst>
              </p:cNvPr>
              <p:cNvSpPr/>
              <p:nvPr/>
            </p:nvSpPr>
            <p:spPr>
              <a:xfrm>
                <a:off x="4724400" y="4782435"/>
                <a:ext cx="1248068" cy="363868"/>
              </a:xfrm>
              <a:prstGeom prst="rect">
                <a:avLst/>
              </a:prstGeom>
              <a:solidFill>
                <a:srgbClr val="143592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" name="CasellaDiTesto 10">
                <a:extLst>
                  <a:ext uri="{FF2B5EF4-FFF2-40B4-BE49-F238E27FC236}">
                    <a16:creationId xmlns:a16="http://schemas.microsoft.com/office/drawing/2014/main" id="{E4AD9227-505C-0642-3FC3-501061730FA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337347" y="4798958"/>
                <a:ext cx="650450" cy="338554"/>
              </a:xfrm>
              <a:prstGeom prst="rect">
                <a:avLst/>
              </a:prstGeom>
              <a:noFill/>
              <a:ln w="28575">
                <a:noFill/>
                <a:miter lim="800000"/>
                <a:headEnd/>
                <a:tailEnd/>
              </a:ln>
            </p:spPr>
            <p:txBody>
              <a:bodyPr wrap="square"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altLang="it-IT" sz="1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rPr>
                  <a:t>2018</a:t>
                </a:r>
              </a:p>
            </p:txBody>
          </p:sp>
          <p:pic>
            <p:nvPicPr>
              <p:cNvPr id="7" name="Immagine 6" descr="Immagine che contiene giallo, stella, cielo&#10;&#10;Descrizione generata automaticamente">
                <a:extLst>
                  <a:ext uri="{FF2B5EF4-FFF2-40B4-BE49-F238E27FC236}">
                    <a16:creationId xmlns:a16="http://schemas.microsoft.com/office/drawing/2014/main" id="{84481A05-AAA9-7CE2-FD56-9B312013347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930"/>
              <a:stretch/>
            </p:blipFill>
            <p:spPr>
              <a:xfrm>
                <a:off x="4724400" y="4783572"/>
                <a:ext cx="457200" cy="363868"/>
              </a:xfrm>
              <a:prstGeom prst="rect">
                <a:avLst/>
              </a:prstGeom>
            </p:spPr>
          </p:pic>
        </p:grpSp>
      </p:grpSp>
      <p:grpSp>
        <p:nvGrpSpPr>
          <p:cNvPr id="8" name="Gruppo 7">
            <a:extLst>
              <a:ext uri="{FF2B5EF4-FFF2-40B4-BE49-F238E27FC236}">
                <a16:creationId xmlns:a16="http://schemas.microsoft.com/office/drawing/2014/main" id="{A7E847B5-84B2-FD5B-63F9-65DE5B716FFA}"/>
              </a:ext>
            </a:extLst>
          </p:cNvPr>
          <p:cNvGrpSpPr/>
          <p:nvPr/>
        </p:nvGrpSpPr>
        <p:grpSpPr>
          <a:xfrm>
            <a:off x="1409700" y="1524000"/>
            <a:ext cx="9372600" cy="4267198"/>
            <a:chOff x="1409700" y="1676401"/>
            <a:chExt cx="9372600" cy="4267198"/>
          </a:xfrm>
        </p:grpSpPr>
        <p:grpSp>
          <p:nvGrpSpPr>
            <p:cNvPr id="9" name="Gruppo 8">
              <a:extLst>
                <a:ext uri="{FF2B5EF4-FFF2-40B4-BE49-F238E27FC236}">
                  <a16:creationId xmlns:a16="http://schemas.microsoft.com/office/drawing/2014/main" id="{211FBE70-0F00-B214-7DE6-A2B224B7A995}"/>
                </a:ext>
              </a:extLst>
            </p:cNvPr>
            <p:cNvGrpSpPr/>
            <p:nvPr/>
          </p:nvGrpSpPr>
          <p:grpSpPr>
            <a:xfrm>
              <a:off x="1409700" y="1676401"/>
              <a:ext cx="9372600" cy="4267198"/>
              <a:chOff x="3477012" y="4055237"/>
              <a:chExt cx="8230317" cy="2484408"/>
            </a:xfrm>
          </p:grpSpPr>
          <p:sp>
            <p:nvSpPr>
              <p:cNvPr id="20" name="Rettangolo con angoli arrotondati 19">
                <a:extLst>
                  <a:ext uri="{FF2B5EF4-FFF2-40B4-BE49-F238E27FC236}">
                    <a16:creationId xmlns:a16="http://schemas.microsoft.com/office/drawing/2014/main" id="{D2586E2F-6FA5-EC01-7583-0F3CA708A782}"/>
                  </a:ext>
                </a:extLst>
              </p:cNvPr>
              <p:cNvSpPr/>
              <p:nvPr/>
            </p:nvSpPr>
            <p:spPr>
              <a:xfrm>
                <a:off x="3477012" y="4055237"/>
                <a:ext cx="8230317" cy="2484408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  <a:alpha val="56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" name="Rettangolo arrotondato 7">
                <a:extLst>
                  <a:ext uri="{FF2B5EF4-FFF2-40B4-BE49-F238E27FC236}">
                    <a16:creationId xmlns:a16="http://schemas.microsoft.com/office/drawing/2014/main" id="{D7937140-229F-B31E-32DE-B0054733D4C7}"/>
                  </a:ext>
                </a:extLst>
              </p:cNvPr>
              <p:cNvSpPr/>
              <p:nvPr/>
            </p:nvSpPr>
            <p:spPr>
              <a:xfrm>
                <a:off x="4047273" y="4263293"/>
                <a:ext cx="1853764" cy="321342"/>
              </a:xfrm>
              <a:prstGeom prst="roundRect">
                <a:avLst/>
              </a:prstGeom>
              <a:solidFill>
                <a:srgbClr val="FFC000"/>
              </a:solidFill>
              <a:ln w="9525" cap="flat" cmpd="sng" algn="ctr">
                <a:noFill/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anchor="ctr"/>
              <a:lstStyle/>
              <a:p>
                <a:pPr marL="0" marR="0" lvl="0" indent="0" algn="ctr" defTabSz="457200" rtl="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12B86"/>
                    </a:solidFill>
                    <a:effectLst/>
                    <a:uLnTx/>
                    <a:uFillTx/>
                    <a:latin typeface="Tahoma"/>
                    <a:ea typeface="ＭＳ Ｐゴシック"/>
                    <a:cs typeface="+mn-cs"/>
                  </a:rPr>
                  <a:t>Working visits</a:t>
                </a:r>
              </a:p>
            </p:txBody>
          </p:sp>
          <p:sp>
            <p:nvSpPr>
              <p:cNvPr id="22" name="Rettangolo arrotondato 9">
                <a:extLst>
                  <a:ext uri="{FF2B5EF4-FFF2-40B4-BE49-F238E27FC236}">
                    <a16:creationId xmlns:a16="http://schemas.microsoft.com/office/drawing/2014/main" id="{A5A1D99C-F1A9-AA60-E691-ABAEC23E0173}"/>
                  </a:ext>
                </a:extLst>
              </p:cNvPr>
              <p:cNvSpPr/>
              <p:nvPr/>
            </p:nvSpPr>
            <p:spPr>
              <a:xfrm>
                <a:off x="6883253" y="4653452"/>
                <a:ext cx="2047180" cy="298261"/>
              </a:xfrm>
              <a:prstGeom prst="roundRect">
                <a:avLst/>
              </a:prstGeom>
              <a:solidFill>
                <a:srgbClr val="FFC000"/>
              </a:solidFill>
              <a:ln w="9525" cap="flat" cmpd="sng" algn="ctr">
                <a:noFill/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anchor="ctr"/>
              <a:lstStyle/>
              <a:p>
                <a:pPr marL="0" marR="0" lvl="0" indent="0" algn="ctr" defTabSz="457200" rtl="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12B86"/>
                    </a:solidFill>
                    <a:effectLst/>
                    <a:uLnTx/>
                    <a:uFillTx/>
                    <a:latin typeface="Tahoma"/>
                    <a:ea typeface="ＭＳ Ｐゴシック"/>
                    <a:cs typeface="+mn-cs"/>
                  </a:rPr>
                  <a:t>Gap analysis</a:t>
                </a:r>
              </a:p>
            </p:txBody>
          </p:sp>
          <p:cxnSp>
            <p:nvCxnSpPr>
              <p:cNvPr id="23" name="Connettore 4 21">
                <a:extLst>
                  <a:ext uri="{FF2B5EF4-FFF2-40B4-BE49-F238E27FC236}">
                    <a16:creationId xmlns:a16="http://schemas.microsoft.com/office/drawing/2014/main" id="{A63EF530-1A9A-BF66-E6B6-8D1BFE49E985}"/>
                  </a:ext>
                </a:extLst>
              </p:cNvPr>
              <p:cNvCxnSpPr>
                <a:cxnSpLocks/>
                <a:stCxn id="21" idx="3"/>
                <a:endCxn id="22" idx="0"/>
              </p:cNvCxnSpPr>
              <p:nvPr/>
            </p:nvCxnSpPr>
            <p:spPr bwMode="auto">
              <a:xfrm>
                <a:off x="5901036" y="4423964"/>
                <a:ext cx="2005807" cy="229488"/>
              </a:xfrm>
              <a:prstGeom prst="bentConnector2">
                <a:avLst/>
              </a:prstGeom>
              <a:noFill/>
              <a:ln w="9525" cap="flat" cmpd="sng" algn="ctr">
                <a:solidFill>
                  <a:srgbClr val="FFFFFF">
                    <a:lumMod val="65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4" name="Connettore 4 22">
                <a:extLst>
                  <a:ext uri="{FF2B5EF4-FFF2-40B4-BE49-F238E27FC236}">
                    <a16:creationId xmlns:a16="http://schemas.microsoft.com/office/drawing/2014/main" id="{336402E0-928B-48C3-B468-67504E2C978D}"/>
                  </a:ext>
                </a:extLst>
              </p:cNvPr>
              <p:cNvCxnSpPr>
                <a:cxnSpLocks/>
                <a:stCxn id="22" idx="3"/>
                <a:endCxn id="26" idx="0"/>
              </p:cNvCxnSpPr>
              <p:nvPr/>
            </p:nvCxnSpPr>
            <p:spPr bwMode="auto">
              <a:xfrm>
                <a:off x="8930433" y="4802583"/>
                <a:ext cx="1487816" cy="387996"/>
              </a:xfrm>
              <a:prstGeom prst="bentConnector2">
                <a:avLst/>
              </a:prstGeom>
              <a:noFill/>
              <a:ln w="9525" cap="flat" cmpd="sng" algn="ctr">
                <a:solidFill>
                  <a:srgbClr val="FFFFFF">
                    <a:lumMod val="65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25" name="Rettangolo arrotondato 38">
                <a:extLst>
                  <a:ext uri="{FF2B5EF4-FFF2-40B4-BE49-F238E27FC236}">
                    <a16:creationId xmlns:a16="http://schemas.microsoft.com/office/drawing/2014/main" id="{BBF35DF3-A0EF-78AE-C302-132051D4200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604498" y="5607992"/>
                <a:ext cx="1667895" cy="394874"/>
              </a:xfrm>
              <a:prstGeom prst="roundRect">
                <a:avLst>
                  <a:gd name="adj" fmla="val 0"/>
                </a:avLst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marL="176213" indent="-176213">
                  <a:tabLst>
                    <a:tab pos="176213" algn="l"/>
                  </a:tabLs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tabLst>
                    <a:tab pos="176213" algn="l"/>
                  </a:tabLs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tabLst>
                    <a:tab pos="176213" algn="l"/>
                  </a:tabLs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tabLst>
                    <a:tab pos="176213" algn="l"/>
                  </a:tabLs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tabLst>
                    <a:tab pos="176213" algn="l"/>
                  </a:tabLs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176213" algn="l"/>
                  </a:tabLs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176213" algn="l"/>
                  </a:tabLs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176213" algn="l"/>
                  </a:tabLs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176213" algn="l"/>
                  </a:tabLs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176213" marR="0" lvl="0" indent="-176213" algn="just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ts val="300"/>
                  </a:spcAft>
                  <a:buClr>
                    <a:srgbClr val="FFC000"/>
                  </a:buClr>
                  <a:buSzTx/>
                  <a:buFontTx/>
                  <a:buChar char="•"/>
                  <a:tabLst>
                    <a:tab pos="176213" algn="l"/>
                  </a:tabLst>
                  <a:defRPr/>
                </a:pPr>
                <a:r>
                  <a:rPr kumimoji="0" lang="it-IT" altLang="it-IT" sz="1600" b="1" i="1" u="none" strike="noStrike" kern="0" cap="none" spc="0" normalizeH="0" baseline="0" noProof="0" dirty="0">
                    <a:ln>
                      <a:noFill/>
                    </a:ln>
                    <a:solidFill>
                      <a:srgbClr val="012B86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ＭＳ Ｐゴシック" panose="020B0600070205080204" pitchFamily="34" charset="-128"/>
                    <a:cs typeface="+mn-cs"/>
                  </a:rPr>
                  <a:t>Technical Note</a:t>
                </a:r>
                <a:endParaRPr kumimoji="0" lang="it-IT" altLang="it-IT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endParaRPr>
              </a:p>
              <a:p>
                <a:pPr marL="176213" marR="0" lvl="0" indent="-176213" algn="just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FFC000"/>
                  </a:buClr>
                  <a:buSzTx/>
                  <a:buFontTx/>
                  <a:buChar char="•"/>
                  <a:tabLst>
                    <a:tab pos="176213" algn="l"/>
                  </a:tabLst>
                  <a:defRPr/>
                </a:pPr>
                <a:r>
                  <a:rPr kumimoji="0" lang="it-IT" altLang="it-IT" sz="1600" b="1" i="1" u="none" strike="noStrike" kern="0" cap="none" spc="0" normalizeH="0" baseline="0" noProof="0" dirty="0">
                    <a:ln>
                      <a:noFill/>
                    </a:ln>
                    <a:solidFill>
                      <a:srgbClr val="012B86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ＭＳ Ｐゴシック" panose="020B0600070205080204" pitchFamily="34" charset="-128"/>
                    <a:cs typeface="+mn-cs"/>
                  </a:rPr>
                  <a:t>Action Plan</a:t>
                </a:r>
                <a:endParaRPr kumimoji="0" lang="it-IT" altLang="it-IT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26" name="Rettangolo arrotondato 8">
                <a:extLst>
                  <a:ext uri="{FF2B5EF4-FFF2-40B4-BE49-F238E27FC236}">
                    <a16:creationId xmlns:a16="http://schemas.microsoft.com/office/drawing/2014/main" id="{D67BC22E-58DA-5B67-C42D-CBAD9DC93A23}"/>
                  </a:ext>
                </a:extLst>
              </p:cNvPr>
              <p:cNvSpPr/>
              <p:nvPr/>
            </p:nvSpPr>
            <p:spPr>
              <a:xfrm>
                <a:off x="9430276" y="5190578"/>
                <a:ext cx="1975943" cy="298261"/>
              </a:xfrm>
              <a:prstGeom prst="roundRect">
                <a:avLst/>
              </a:prstGeom>
              <a:solidFill>
                <a:srgbClr val="FFC000"/>
              </a:solidFill>
              <a:ln w="9525" cap="flat" cmpd="sng" algn="ctr">
                <a:noFill/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anchor="ctr"/>
              <a:lstStyle/>
              <a:p>
                <a:pPr marL="0" marR="0" lvl="0" indent="0" algn="ctr" defTabSz="457200" rtl="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12B86"/>
                    </a:solidFill>
                    <a:effectLst/>
                    <a:uLnTx/>
                    <a:uFillTx/>
                    <a:latin typeface="Tahoma"/>
                    <a:ea typeface="ＭＳ Ｐゴシック"/>
                    <a:cs typeface="+mn-cs"/>
                  </a:rPr>
                  <a:t>Action plan</a:t>
                </a:r>
              </a:p>
            </p:txBody>
          </p:sp>
          <p:grpSp>
            <p:nvGrpSpPr>
              <p:cNvPr id="27" name="Gruppo 26">
                <a:extLst>
                  <a:ext uri="{FF2B5EF4-FFF2-40B4-BE49-F238E27FC236}">
                    <a16:creationId xmlns:a16="http://schemas.microsoft.com/office/drawing/2014/main" id="{E8D24450-CCA1-7C79-9B47-AAB2CE0FB082}"/>
                  </a:ext>
                </a:extLst>
              </p:cNvPr>
              <p:cNvGrpSpPr/>
              <p:nvPr/>
            </p:nvGrpSpPr>
            <p:grpSpPr>
              <a:xfrm>
                <a:off x="3867394" y="5529729"/>
                <a:ext cx="1366291" cy="325980"/>
                <a:chOff x="1976796" y="3627899"/>
                <a:chExt cx="1366291" cy="336597"/>
              </a:xfrm>
            </p:grpSpPr>
            <p:pic>
              <p:nvPicPr>
                <p:cNvPr id="44" name="Picture 2" descr="Risultati immagini per bandiera portogallo">
                  <a:extLst>
                    <a:ext uri="{FF2B5EF4-FFF2-40B4-BE49-F238E27FC236}">
                      <a16:creationId xmlns:a16="http://schemas.microsoft.com/office/drawing/2014/main" id="{6B7659A3-2828-07A6-76C5-958643B0950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976796" y="3627899"/>
                  <a:ext cx="461900" cy="3365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45" name="CasellaDiTesto 28">
                  <a:extLst>
                    <a:ext uri="{FF2B5EF4-FFF2-40B4-BE49-F238E27FC236}">
                      <a16:creationId xmlns:a16="http://schemas.microsoft.com/office/drawing/2014/main" id="{79D1EBFC-8EA1-633C-BF7A-FA4672D23BA4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456109" y="3683058"/>
                  <a:ext cx="886978" cy="18502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6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it-IT" altLang="en-US" sz="14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2776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rPr>
                    <a:t>Portugal</a:t>
                  </a:r>
                  <a:endParaRPr kumimoji="0" lang="en-GB" altLang="en-US" sz="1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2776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</p:grpSp>
          <p:grpSp>
            <p:nvGrpSpPr>
              <p:cNvPr id="28" name="Gruppo 27">
                <a:extLst>
                  <a:ext uri="{FF2B5EF4-FFF2-40B4-BE49-F238E27FC236}">
                    <a16:creationId xmlns:a16="http://schemas.microsoft.com/office/drawing/2014/main" id="{965C7826-B759-EDBA-9404-BA80AAB6F589}"/>
                  </a:ext>
                </a:extLst>
              </p:cNvPr>
              <p:cNvGrpSpPr/>
              <p:nvPr/>
            </p:nvGrpSpPr>
            <p:grpSpPr>
              <a:xfrm>
                <a:off x="3876018" y="5938929"/>
                <a:ext cx="1373295" cy="334530"/>
                <a:chOff x="2024526" y="3943306"/>
                <a:chExt cx="1373295" cy="345425"/>
              </a:xfrm>
            </p:grpSpPr>
            <p:pic>
              <p:nvPicPr>
                <p:cNvPr id="42" name="Picture 4" descr="Risultati immagini per bandiera belgium">
                  <a:extLst>
                    <a:ext uri="{FF2B5EF4-FFF2-40B4-BE49-F238E27FC236}">
                      <a16:creationId xmlns:a16="http://schemas.microsoft.com/office/drawing/2014/main" id="{3DB40669-DD55-7715-BE64-C87CF38CE7B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clrChange>
                    <a:clrFrom>
                      <a:srgbClr val="FEFEFE"/>
                    </a:clrFrom>
                    <a:clrTo>
                      <a:srgbClr val="FEFEFE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024526" y="3943306"/>
                  <a:ext cx="470689" cy="34542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43" name="CasellaDiTesto 29">
                  <a:extLst>
                    <a:ext uri="{FF2B5EF4-FFF2-40B4-BE49-F238E27FC236}">
                      <a16:creationId xmlns:a16="http://schemas.microsoft.com/office/drawing/2014/main" id="{603E5619-D441-6B5E-1A05-169C51D1F24F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533983" y="4036408"/>
                  <a:ext cx="863838" cy="18502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6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it-IT" altLang="en-US" sz="1400" b="1" i="0" u="none" strike="noStrike" kern="0" cap="none" spc="0" normalizeH="0" baseline="0" noProof="0" dirty="0" err="1">
                      <a:ln>
                        <a:noFill/>
                      </a:ln>
                      <a:solidFill>
                        <a:srgbClr val="002776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rPr>
                    <a:t>Belgium</a:t>
                  </a:r>
                  <a:endParaRPr kumimoji="0" lang="en-GB" altLang="en-US" sz="1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2776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</p:grpSp>
          <p:grpSp>
            <p:nvGrpSpPr>
              <p:cNvPr id="29" name="Gruppo 28">
                <a:extLst>
                  <a:ext uri="{FF2B5EF4-FFF2-40B4-BE49-F238E27FC236}">
                    <a16:creationId xmlns:a16="http://schemas.microsoft.com/office/drawing/2014/main" id="{20A6E8C6-107E-C639-4848-07B8805EF8FE}"/>
                  </a:ext>
                </a:extLst>
              </p:cNvPr>
              <p:cNvGrpSpPr/>
              <p:nvPr/>
            </p:nvGrpSpPr>
            <p:grpSpPr>
              <a:xfrm>
                <a:off x="7027968" y="5987327"/>
                <a:ext cx="2017173" cy="262713"/>
                <a:chOff x="4988688" y="3914415"/>
                <a:chExt cx="2017173" cy="271270"/>
              </a:xfrm>
            </p:grpSpPr>
            <p:pic>
              <p:nvPicPr>
                <p:cNvPr id="40" name="Picture 6" descr="Risultati immagini per hesse bandiera">
                  <a:extLst>
                    <a:ext uri="{FF2B5EF4-FFF2-40B4-BE49-F238E27FC236}">
                      <a16:creationId xmlns:a16="http://schemas.microsoft.com/office/drawing/2014/main" id="{BAC6703F-C236-BC69-3AB5-D971F6EAAFE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88688" y="3914415"/>
                  <a:ext cx="529358" cy="27127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41" name="CasellaDiTesto 31">
                  <a:extLst>
                    <a:ext uri="{FF2B5EF4-FFF2-40B4-BE49-F238E27FC236}">
                      <a16:creationId xmlns:a16="http://schemas.microsoft.com/office/drawing/2014/main" id="{27EC3E87-A5FF-263F-88D3-1DBE16EC1F7D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518046" y="3959027"/>
                  <a:ext cx="1487815" cy="18502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6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it-IT" altLang="en-US" sz="14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2776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rPr>
                    <a:t>State of </a:t>
                  </a:r>
                  <a:r>
                    <a:rPr kumimoji="0" lang="it-IT" altLang="en-US" sz="1400" b="1" i="0" u="none" strike="noStrike" kern="0" cap="none" spc="0" normalizeH="0" baseline="0" noProof="0" dirty="0" err="1">
                      <a:ln>
                        <a:noFill/>
                      </a:ln>
                      <a:solidFill>
                        <a:srgbClr val="002776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rPr>
                    <a:t>Hessen</a:t>
                  </a:r>
                  <a:endParaRPr kumimoji="0" lang="en-GB" altLang="en-US" sz="1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2776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</p:grpSp>
          <p:grpSp>
            <p:nvGrpSpPr>
              <p:cNvPr id="30" name="Gruppo 29">
                <a:extLst>
                  <a:ext uri="{FF2B5EF4-FFF2-40B4-BE49-F238E27FC236}">
                    <a16:creationId xmlns:a16="http://schemas.microsoft.com/office/drawing/2014/main" id="{019C56D9-ABFD-A8B6-7101-B210A406ADC2}"/>
                  </a:ext>
                </a:extLst>
              </p:cNvPr>
              <p:cNvGrpSpPr/>
              <p:nvPr/>
            </p:nvGrpSpPr>
            <p:grpSpPr>
              <a:xfrm>
                <a:off x="5365995" y="5529724"/>
                <a:ext cx="2209158" cy="311274"/>
                <a:chOff x="1995111" y="4885246"/>
                <a:chExt cx="2209158" cy="321412"/>
              </a:xfrm>
            </p:grpSpPr>
            <p:pic>
              <p:nvPicPr>
                <p:cNvPr id="38" name="Picture 8" descr="Risultati immagini per city state of hamburg flag">
                  <a:extLst>
                    <a:ext uri="{FF2B5EF4-FFF2-40B4-BE49-F238E27FC236}">
                      <a16:creationId xmlns:a16="http://schemas.microsoft.com/office/drawing/2014/main" id="{9752235C-26DD-F40C-7ACE-DB6396FFECB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995111" y="4885246"/>
                  <a:ext cx="461344" cy="3079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39" name="CasellaDiTesto 33">
                  <a:extLst>
                    <a:ext uri="{FF2B5EF4-FFF2-40B4-BE49-F238E27FC236}">
                      <a16:creationId xmlns:a16="http://schemas.microsoft.com/office/drawing/2014/main" id="{91E9B111-71C7-99ED-5A03-242F647606F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487216" y="4892113"/>
                  <a:ext cx="1717053" cy="31454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6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it-IT" altLang="en-US" sz="14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2776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rPr>
                    <a:t>City-State of Hamburg</a:t>
                  </a:r>
                  <a:endParaRPr kumimoji="0" lang="en-GB" altLang="en-US" sz="1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2776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</p:grpSp>
          <p:grpSp>
            <p:nvGrpSpPr>
              <p:cNvPr id="31" name="Gruppo 30">
                <a:extLst>
                  <a:ext uri="{FF2B5EF4-FFF2-40B4-BE49-F238E27FC236}">
                    <a16:creationId xmlns:a16="http://schemas.microsoft.com/office/drawing/2014/main" id="{C2ADAC0E-AD82-6531-EE3F-546396B17526}"/>
                  </a:ext>
                </a:extLst>
              </p:cNvPr>
              <p:cNvGrpSpPr/>
              <p:nvPr/>
            </p:nvGrpSpPr>
            <p:grpSpPr>
              <a:xfrm>
                <a:off x="5388405" y="6001842"/>
                <a:ext cx="1343068" cy="256832"/>
                <a:chOff x="1417340" y="5307956"/>
                <a:chExt cx="1343068" cy="265197"/>
              </a:xfrm>
            </p:grpSpPr>
            <p:pic>
              <p:nvPicPr>
                <p:cNvPr id="36" name="Picture 9">
                  <a:extLst>
                    <a:ext uri="{FF2B5EF4-FFF2-40B4-BE49-F238E27FC236}">
                      <a16:creationId xmlns:a16="http://schemas.microsoft.com/office/drawing/2014/main" id="{A483A89E-E72B-74A4-1F55-371D11C24B27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17340" y="5307956"/>
                  <a:ext cx="459298" cy="2651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37" name="CasellaDiTesto 35">
                  <a:extLst>
                    <a:ext uri="{FF2B5EF4-FFF2-40B4-BE49-F238E27FC236}">
                      <a16:creationId xmlns:a16="http://schemas.microsoft.com/office/drawing/2014/main" id="{094D1D2B-07E0-EB5D-1C2D-D6CE4D2D021F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007073" y="5336096"/>
                  <a:ext cx="753335" cy="18502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6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it-IT" altLang="en-US" sz="14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2776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rPr>
                    <a:t>Estonia</a:t>
                  </a:r>
                  <a:endParaRPr kumimoji="0" lang="en-GB" altLang="en-US" sz="1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2776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</p:grpSp>
          <p:grpSp>
            <p:nvGrpSpPr>
              <p:cNvPr id="32" name="Gruppo 31">
                <a:extLst>
                  <a:ext uri="{FF2B5EF4-FFF2-40B4-BE49-F238E27FC236}">
                    <a16:creationId xmlns:a16="http://schemas.microsoft.com/office/drawing/2014/main" id="{DF478B7C-5889-860D-8AEB-87CDA371BDC8}"/>
                  </a:ext>
                </a:extLst>
              </p:cNvPr>
              <p:cNvGrpSpPr/>
              <p:nvPr/>
            </p:nvGrpSpPr>
            <p:grpSpPr>
              <a:xfrm>
                <a:off x="7481247" y="5530871"/>
                <a:ext cx="1143740" cy="270577"/>
                <a:chOff x="3311032" y="4826319"/>
                <a:chExt cx="1143740" cy="279390"/>
              </a:xfrm>
            </p:grpSpPr>
            <p:pic>
              <p:nvPicPr>
                <p:cNvPr id="34" name="Picture 13" descr="Risultati immagini per austria flag">
                  <a:extLst>
                    <a:ext uri="{FF2B5EF4-FFF2-40B4-BE49-F238E27FC236}">
                      <a16:creationId xmlns:a16="http://schemas.microsoft.com/office/drawing/2014/main" id="{BEA9B00A-7468-6227-50C6-268EA8C0B24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311032" y="4826319"/>
                  <a:ext cx="432218" cy="27939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35" name="CasellaDiTesto 38">
                  <a:extLst>
                    <a:ext uri="{FF2B5EF4-FFF2-40B4-BE49-F238E27FC236}">
                      <a16:creationId xmlns:a16="http://schemas.microsoft.com/office/drawing/2014/main" id="{3FA51741-4D17-4DBB-A957-3F5209FA9314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756522" y="4880299"/>
                  <a:ext cx="698250" cy="18502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6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it-IT" altLang="en-US" sz="14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2776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rPr>
                    <a:t>Austria</a:t>
                  </a:r>
                  <a:endParaRPr kumimoji="0" lang="en-GB" altLang="en-US" sz="1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2776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</p:grpSp>
          <p:sp>
            <p:nvSpPr>
              <p:cNvPr id="33" name="Rettangolo arrotondato 38">
                <a:extLst>
                  <a:ext uri="{FF2B5EF4-FFF2-40B4-BE49-F238E27FC236}">
                    <a16:creationId xmlns:a16="http://schemas.microsoft.com/office/drawing/2014/main" id="{9046788E-BB02-C886-94D9-D600154859C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57340" y="4736245"/>
                <a:ext cx="1743694" cy="375944"/>
              </a:xfrm>
              <a:prstGeom prst="roundRect">
                <a:avLst>
                  <a:gd name="adj" fmla="val 0"/>
                </a:avLst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marL="176213" indent="-176213">
                  <a:tabLst>
                    <a:tab pos="176213" algn="l"/>
                  </a:tabLs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tabLst>
                    <a:tab pos="176213" algn="l"/>
                  </a:tabLs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tabLst>
                    <a:tab pos="176213" algn="l"/>
                  </a:tabLs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tabLst>
                    <a:tab pos="176213" algn="l"/>
                  </a:tabLs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tabLst>
                    <a:tab pos="176213" algn="l"/>
                  </a:tabLs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176213" algn="l"/>
                  </a:tabLs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176213" algn="l"/>
                  </a:tabLs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176213" algn="l"/>
                  </a:tabLs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176213" algn="l"/>
                  </a:tabLs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176213" marR="0" lvl="0" indent="-176213" algn="just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ts val="300"/>
                  </a:spcAft>
                  <a:buClr>
                    <a:srgbClr val="FFC000"/>
                  </a:buClr>
                  <a:buSzTx/>
                  <a:buFontTx/>
                  <a:buChar char="•"/>
                  <a:tabLst>
                    <a:tab pos="176213" algn="l"/>
                  </a:tabLst>
                  <a:defRPr/>
                </a:pPr>
                <a:r>
                  <a:rPr kumimoji="0" lang="it-IT" altLang="it-IT" sz="16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12B86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ＭＳ Ｐゴシック" panose="020B0600070205080204" pitchFamily="34" charset="-128"/>
                    <a:cs typeface="+mn-cs"/>
                  </a:rPr>
                  <a:t>Visite di studio in Stati Membri</a:t>
                </a:r>
                <a:endParaRPr kumimoji="0" lang="it-IT" altLang="it-IT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</p:grpSp>
        <p:sp>
          <p:nvSpPr>
            <p:cNvPr id="10" name="Rettangolo arrotondato 10">
              <a:extLst>
                <a:ext uri="{FF2B5EF4-FFF2-40B4-BE49-F238E27FC236}">
                  <a16:creationId xmlns:a16="http://schemas.microsoft.com/office/drawing/2014/main" id="{92FA2FA5-0DA3-9E69-2FB7-03DA39D7198B}"/>
                </a:ext>
              </a:extLst>
            </p:cNvPr>
            <p:cNvSpPr/>
            <p:nvPr/>
          </p:nvSpPr>
          <p:spPr>
            <a:xfrm>
              <a:off x="1912937" y="1813358"/>
              <a:ext cx="7129463" cy="71438"/>
            </a:xfrm>
            <a:prstGeom prst="roundRect">
              <a:avLst/>
            </a:prstGeom>
            <a:solidFill>
              <a:srgbClr val="FFFFFF">
                <a:lumMod val="65000"/>
              </a:srgbClr>
            </a:solidFill>
            <a:ln w="9525" cap="flat" cmpd="sng" algn="ctr">
              <a:noFill/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anchor="ctr"/>
            <a:lstStyle/>
            <a:p>
              <a:pPr marL="0" marR="0" lvl="0" indent="0" algn="ctr" defTabSz="4572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srgbClr val="002776"/>
                </a:solidFill>
                <a:effectLst/>
                <a:uLnTx/>
                <a:uFillTx/>
                <a:latin typeface="Tahoma"/>
                <a:ea typeface="ＭＳ Ｐゴシック"/>
                <a:cs typeface="+mn-cs"/>
              </a:endParaRPr>
            </a:p>
          </p:txBody>
        </p:sp>
        <p:sp>
          <p:nvSpPr>
            <p:cNvPr id="11" name="Ovale 18">
              <a:extLst>
                <a:ext uri="{FF2B5EF4-FFF2-40B4-BE49-F238E27FC236}">
                  <a16:creationId xmlns:a16="http://schemas.microsoft.com/office/drawing/2014/main" id="{044C0943-D77D-52AD-7C1A-7A7E8AC472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16100" y="1759383"/>
              <a:ext cx="179387" cy="179388"/>
            </a:xfrm>
            <a:prstGeom prst="ellipse">
              <a:avLst/>
            </a:prstGeom>
            <a:solidFill>
              <a:srgbClr val="002776"/>
            </a:solidFill>
            <a:ln w="9525" algn="ctr">
              <a:solidFill>
                <a:srgbClr val="002776"/>
              </a:solidFill>
              <a:round/>
              <a:headEnd/>
              <a:tailEnd/>
            </a:ln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altLang="en-US" sz="2400" b="0" i="0" u="none" strike="noStrike" kern="0" cap="none" spc="0" normalizeH="0" baseline="0" noProof="0">
                <a:ln>
                  <a:noFill/>
                </a:ln>
                <a:solidFill>
                  <a:srgbClr val="002776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</a:endParaRPr>
            </a:p>
          </p:txBody>
        </p:sp>
        <p:sp>
          <p:nvSpPr>
            <p:cNvPr id="12" name="Rettangolo arrotondato 22">
              <a:extLst>
                <a:ext uri="{FF2B5EF4-FFF2-40B4-BE49-F238E27FC236}">
                  <a16:creationId xmlns:a16="http://schemas.microsoft.com/office/drawing/2014/main" id="{785CD158-ADC9-E4E4-57FD-40D2E044A6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76400" y="1964171"/>
              <a:ext cx="468312" cy="217487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just" defTabSz="914400" eaLnBrk="0" fontAlgn="base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altLang="en-US" sz="1100" b="1" i="0" u="none" strike="noStrike" kern="0" cap="none" spc="0" normalizeH="0" baseline="0" noProof="0">
                  <a:ln>
                    <a:noFill/>
                  </a:ln>
                  <a:solidFill>
                    <a:srgbClr val="0B3066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</a:rPr>
                <a:t>1/18</a:t>
              </a:r>
            </a:p>
          </p:txBody>
        </p:sp>
        <p:sp>
          <p:nvSpPr>
            <p:cNvPr id="13" name="Ovale 23">
              <a:extLst>
                <a:ext uri="{FF2B5EF4-FFF2-40B4-BE49-F238E27FC236}">
                  <a16:creationId xmlns:a16="http://schemas.microsoft.com/office/drawing/2014/main" id="{E69B513B-B829-AD24-933B-E5003A7401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59263" y="1759383"/>
              <a:ext cx="179387" cy="179388"/>
            </a:xfrm>
            <a:prstGeom prst="ellipse">
              <a:avLst/>
            </a:prstGeom>
            <a:solidFill>
              <a:srgbClr val="002776"/>
            </a:solidFill>
            <a:ln w="9525" algn="ctr">
              <a:solidFill>
                <a:srgbClr val="002776"/>
              </a:solidFill>
              <a:round/>
              <a:headEnd/>
              <a:tailEnd/>
            </a:ln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altLang="en-US" sz="2400" b="0" i="0" u="none" strike="noStrike" kern="0" cap="none" spc="0" normalizeH="0" baseline="0" noProof="0">
                <a:ln>
                  <a:noFill/>
                </a:ln>
                <a:solidFill>
                  <a:srgbClr val="002776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</a:endParaRPr>
            </a:p>
          </p:txBody>
        </p:sp>
        <p:sp>
          <p:nvSpPr>
            <p:cNvPr id="14" name="Rettangolo arrotondato 24">
              <a:extLst>
                <a:ext uri="{FF2B5EF4-FFF2-40B4-BE49-F238E27FC236}">
                  <a16:creationId xmlns:a16="http://schemas.microsoft.com/office/drawing/2014/main" id="{29FF3936-6F4A-17F5-A982-784636F3A0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14800" y="1964171"/>
              <a:ext cx="468313" cy="217487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just" defTabSz="914400" eaLnBrk="0" fontAlgn="base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altLang="en-US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B3066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</a:rPr>
                <a:t>9/18</a:t>
              </a:r>
            </a:p>
          </p:txBody>
        </p:sp>
        <p:sp>
          <p:nvSpPr>
            <p:cNvPr id="15" name="Rettangolo arrotondato 16">
              <a:extLst>
                <a:ext uri="{FF2B5EF4-FFF2-40B4-BE49-F238E27FC236}">
                  <a16:creationId xmlns:a16="http://schemas.microsoft.com/office/drawing/2014/main" id="{ECE84E86-DF8E-6A5F-0D39-36C599049C1F}"/>
                </a:ext>
              </a:extLst>
            </p:cNvPr>
            <p:cNvSpPr/>
            <p:nvPr/>
          </p:nvSpPr>
          <p:spPr>
            <a:xfrm>
              <a:off x="9112250" y="1813358"/>
              <a:ext cx="396875" cy="71438"/>
            </a:xfrm>
            <a:prstGeom prst="roundRect">
              <a:avLst/>
            </a:prstGeom>
            <a:solidFill>
              <a:srgbClr val="FFFFFF">
                <a:lumMod val="65000"/>
              </a:srgbClr>
            </a:solidFill>
            <a:ln w="9525" cap="flat" cmpd="sng" algn="ctr">
              <a:noFill/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anchor="ctr"/>
            <a:lstStyle/>
            <a:p>
              <a:pPr marL="0" marR="0" lvl="0" indent="0" algn="ctr" defTabSz="4572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srgbClr val="002776"/>
                </a:solidFill>
                <a:effectLst/>
                <a:uLnTx/>
                <a:uFillTx/>
                <a:latin typeface="Tahoma"/>
                <a:ea typeface="ＭＳ Ｐゴシック"/>
                <a:cs typeface="+mn-cs"/>
              </a:endParaRPr>
            </a:p>
          </p:txBody>
        </p:sp>
        <p:sp>
          <p:nvSpPr>
            <p:cNvPr id="16" name="Rettangolo arrotondato 17">
              <a:extLst>
                <a:ext uri="{FF2B5EF4-FFF2-40B4-BE49-F238E27FC236}">
                  <a16:creationId xmlns:a16="http://schemas.microsoft.com/office/drawing/2014/main" id="{78555B31-DC3B-929C-7D64-BB3B5978623A}"/>
                </a:ext>
              </a:extLst>
            </p:cNvPr>
            <p:cNvSpPr/>
            <p:nvPr/>
          </p:nvSpPr>
          <p:spPr>
            <a:xfrm>
              <a:off x="9561512" y="1813358"/>
              <a:ext cx="396875" cy="71438"/>
            </a:xfrm>
            <a:prstGeom prst="roundRect">
              <a:avLst/>
            </a:prstGeom>
            <a:solidFill>
              <a:srgbClr val="FFFFFF">
                <a:lumMod val="65000"/>
              </a:srgbClr>
            </a:solidFill>
            <a:ln w="9525" cap="flat" cmpd="sng" algn="ctr">
              <a:noFill/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anchor="ctr"/>
            <a:lstStyle/>
            <a:p>
              <a:pPr marL="0" marR="0" lvl="0" indent="0" algn="ctr" defTabSz="4572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srgbClr val="002776"/>
                </a:solidFill>
                <a:effectLst/>
                <a:uLnTx/>
                <a:uFillTx/>
                <a:latin typeface="Tahoma"/>
                <a:ea typeface="ＭＳ Ｐゴシック"/>
                <a:cs typeface="+mn-cs"/>
              </a:endParaRPr>
            </a:p>
          </p:txBody>
        </p:sp>
        <p:sp>
          <p:nvSpPr>
            <p:cNvPr id="17" name="Rettangolo arrotondato 18">
              <a:extLst>
                <a:ext uri="{FF2B5EF4-FFF2-40B4-BE49-F238E27FC236}">
                  <a16:creationId xmlns:a16="http://schemas.microsoft.com/office/drawing/2014/main" id="{E7E4DD55-CE19-BC1E-FCDB-6642E1F65A1D}"/>
                </a:ext>
              </a:extLst>
            </p:cNvPr>
            <p:cNvSpPr/>
            <p:nvPr/>
          </p:nvSpPr>
          <p:spPr>
            <a:xfrm>
              <a:off x="10020300" y="1813358"/>
              <a:ext cx="396875" cy="71438"/>
            </a:xfrm>
            <a:prstGeom prst="roundRect">
              <a:avLst/>
            </a:prstGeom>
            <a:solidFill>
              <a:srgbClr val="FFFFFF">
                <a:lumMod val="65000"/>
              </a:srgbClr>
            </a:solidFill>
            <a:ln w="9525" cap="flat" cmpd="sng" algn="ctr">
              <a:noFill/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anchor="ctr"/>
            <a:lstStyle/>
            <a:p>
              <a:pPr marL="0" marR="0" lvl="0" indent="0" algn="ctr" defTabSz="4572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srgbClr val="002776"/>
                </a:solidFill>
                <a:effectLst/>
                <a:uLnTx/>
                <a:uFillTx/>
                <a:latin typeface="Tahoma"/>
                <a:ea typeface="ＭＳ Ｐゴシック"/>
                <a:cs typeface="+mn-cs"/>
              </a:endParaRPr>
            </a:p>
          </p:txBody>
        </p:sp>
        <p:sp>
          <p:nvSpPr>
            <p:cNvPr id="18" name="Ovale 31">
              <a:extLst>
                <a:ext uri="{FF2B5EF4-FFF2-40B4-BE49-F238E27FC236}">
                  <a16:creationId xmlns:a16="http://schemas.microsoft.com/office/drawing/2014/main" id="{8AAE54A5-4B60-1AB8-318C-C276F12FE3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24725" y="1759383"/>
              <a:ext cx="179387" cy="179388"/>
            </a:xfrm>
            <a:prstGeom prst="ellipse">
              <a:avLst/>
            </a:prstGeom>
            <a:solidFill>
              <a:srgbClr val="002776"/>
            </a:solidFill>
            <a:ln w="9525" algn="ctr">
              <a:solidFill>
                <a:srgbClr val="002776"/>
              </a:solidFill>
              <a:round/>
              <a:headEnd/>
              <a:tailEnd/>
            </a:ln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altLang="en-US" sz="2400" b="0" i="0" u="none" strike="noStrike" kern="0" cap="none" spc="0" normalizeH="0" baseline="0" noProof="0">
                <a:ln>
                  <a:noFill/>
                </a:ln>
                <a:solidFill>
                  <a:srgbClr val="002776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</a:endParaRPr>
            </a:p>
          </p:txBody>
        </p:sp>
        <p:sp>
          <p:nvSpPr>
            <p:cNvPr id="19" name="Rettangolo arrotondato 32">
              <a:extLst>
                <a:ext uri="{FF2B5EF4-FFF2-40B4-BE49-F238E27FC236}">
                  <a16:creationId xmlns:a16="http://schemas.microsoft.com/office/drawing/2014/main" id="{48587485-F77C-D536-6093-D9EF5A2B77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45337" y="1964171"/>
              <a:ext cx="550863" cy="217487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just" defTabSz="914400" eaLnBrk="0" fontAlgn="base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altLang="en-US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0B3066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</a:rPr>
                <a:t>12/18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807168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</p:cBhvr>
                                      <p:by x="115000" y="11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53964A-5E41-6BB1-3AFD-061328E5E8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D2A1E73-8057-B587-205C-943198B31B99}"/>
              </a:ext>
            </a:extLst>
          </p:cNvPr>
          <p:cNvSpPr txBox="1">
            <a:spLocks/>
          </p:cNvSpPr>
          <p:nvPr/>
        </p:nvSpPr>
        <p:spPr>
          <a:xfrm>
            <a:off x="1222044" y="152400"/>
            <a:ext cx="9747910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800" b="1" i="0">
                <a:solidFill>
                  <a:srgbClr val="013E87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800" b="1" i="1" u="none" strike="noStrike" kern="0" cap="none" spc="-5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Working </a:t>
            </a:r>
            <a:r>
              <a:rPr kumimoji="0" lang="it-IT" sz="3800" b="1" i="1" u="none" strike="noStrike" kern="0" cap="none" spc="-5" normalizeH="0" baseline="0" noProof="0" dirty="0" err="1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visit</a:t>
            </a:r>
            <a:r>
              <a:rPr kumimoji="0" lang="it-IT" sz="3800" b="1" i="1" u="none" strike="noStrike" kern="0" cap="none" spc="-5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 </a:t>
            </a:r>
            <a:r>
              <a:rPr kumimoji="0" lang="it-IT" sz="3800" b="1" i="0" u="none" strike="noStrike" kern="0" cap="none" spc="-5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– Peculiarità dei Paesi</a:t>
            </a:r>
            <a:endParaRPr kumimoji="0" lang="en-GB" sz="3800" b="1" i="0" u="none" strike="noStrike" kern="0" cap="none" spc="0" normalizeH="0" baseline="0" noProof="0" dirty="0">
              <a:ln>
                <a:noFill/>
              </a:ln>
              <a:solidFill>
                <a:srgbClr val="012B86"/>
              </a:solidFill>
              <a:effectLst/>
              <a:uLnTx/>
              <a:uFillTx/>
              <a:latin typeface="Calibri"/>
              <a:ea typeface="+mj-ea"/>
              <a:cs typeface="Calibri"/>
            </a:endParaRPr>
          </a:p>
        </p:txBody>
      </p:sp>
      <p:pic>
        <p:nvPicPr>
          <p:cNvPr id="3" name="Picture 4" descr="C:\Users\fabrizio.mocavini\Desktop\portogallo.png">
            <a:extLst>
              <a:ext uri="{FF2B5EF4-FFF2-40B4-BE49-F238E27FC236}">
                <a16:creationId xmlns:a16="http://schemas.microsoft.com/office/drawing/2014/main" id="{F34A4249-684D-BB5F-BBEC-B9AE7E437F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401" y="976911"/>
            <a:ext cx="546100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C:\Users\fabrizio.mocavini\Desktop\germania.png">
            <a:extLst>
              <a:ext uri="{FF2B5EF4-FFF2-40B4-BE49-F238E27FC236}">
                <a16:creationId xmlns:a16="http://schemas.microsoft.com/office/drawing/2014/main" id="{462EAE40-6723-B52B-8C22-78585C38B4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9225" y="1010443"/>
            <a:ext cx="536575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C:\Users\fabrizio.mocavini\Desktop\estonia.png">
            <a:extLst>
              <a:ext uri="{FF2B5EF4-FFF2-40B4-BE49-F238E27FC236}">
                <a16:creationId xmlns:a16="http://schemas.microsoft.com/office/drawing/2014/main" id="{91C4BB29-3219-5ED3-A518-6CB48B618E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6" y="951511"/>
            <a:ext cx="595312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C:\Users\fabrizio.mocavini\Desktop\belgio.png">
            <a:extLst>
              <a:ext uri="{FF2B5EF4-FFF2-40B4-BE49-F238E27FC236}">
                <a16:creationId xmlns:a16="http://schemas.microsoft.com/office/drawing/2014/main" id="{4FAAC0DA-5FFA-D1C3-FBA4-8618229565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483" y="959643"/>
            <a:ext cx="528638" cy="37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C:\Users\fabrizio.mocavini\Desktop\austria.png">
            <a:extLst>
              <a:ext uri="{FF2B5EF4-FFF2-40B4-BE49-F238E27FC236}">
                <a16:creationId xmlns:a16="http://schemas.microsoft.com/office/drawing/2014/main" id="{FD5F4B5A-6F2B-3E37-3006-461848EA0F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3863" y="970756"/>
            <a:ext cx="544513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ttangolo 7">
            <a:extLst>
              <a:ext uri="{FF2B5EF4-FFF2-40B4-BE49-F238E27FC236}">
                <a16:creationId xmlns:a16="http://schemas.microsoft.com/office/drawing/2014/main" id="{B67AA701-5E14-0ACB-567F-33AD2DB720C5}"/>
              </a:ext>
            </a:extLst>
          </p:cNvPr>
          <p:cNvSpPr/>
          <p:nvPr/>
        </p:nvSpPr>
        <p:spPr>
          <a:xfrm>
            <a:off x="5734465" y="947762"/>
            <a:ext cx="595312" cy="376237"/>
          </a:xfrm>
          <a:prstGeom prst="rect">
            <a:avLst/>
          </a:prstGeom>
          <a:noFill/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C9BECD82-EFCE-2E2B-FE6A-45CE74B1B8E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76400" y="1371600"/>
            <a:ext cx="8718036" cy="4511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88289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7435F7-9C27-DF9E-BAC7-5ADB427A3C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49A0C49-82B2-ABB7-0866-C4D64240165C}"/>
              </a:ext>
            </a:extLst>
          </p:cNvPr>
          <p:cNvSpPr txBox="1">
            <a:spLocks/>
          </p:cNvSpPr>
          <p:nvPr/>
        </p:nvSpPr>
        <p:spPr bwMode="auto">
          <a:xfrm>
            <a:off x="526800" y="169863"/>
            <a:ext cx="10598400" cy="633412"/>
          </a:xfrm>
          <a:prstGeom prst="rect">
            <a:avLst/>
          </a:prstGeom>
          <a:noFill/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9pPr>
          </a:lstStyle>
          <a:p>
            <a:pPr fontAlgn="t">
              <a:defRPr/>
            </a:pPr>
            <a:r>
              <a:rPr lang="en-US" b="1" i="1" dirty="0">
                <a:solidFill>
                  <a:srgbClr val="012B86"/>
                </a:solidFill>
                <a:latin typeface="Tahoma"/>
                <a:ea typeface="ＭＳ Ｐゴシック"/>
              </a:rPr>
              <a:t>GAP ANALISYS</a:t>
            </a:r>
            <a:r>
              <a:rPr lang="en-US" b="1" dirty="0">
                <a:solidFill>
                  <a:srgbClr val="012B86"/>
                </a:solidFill>
                <a:latin typeface="Tahoma"/>
                <a:ea typeface="ＭＳ Ｐゴシック"/>
              </a:rPr>
              <a:t> - </a:t>
            </a:r>
            <a:r>
              <a:rPr lang="en-US" b="1" dirty="0" err="1">
                <a:solidFill>
                  <a:srgbClr val="012B86"/>
                </a:solidFill>
                <a:latin typeface="Tahoma"/>
                <a:ea typeface="ＭＳ Ｐゴシック"/>
              </a:rPr>
              <a:t>Ambienti</a:t>
            </a:r>
            <a:r>
              <a:rPr lang="en-US" b="1" dirty="0">
                <a:solidFill>
                  <a:srgbClr val="012B86"/>
                </a:solidFill>
                <a:latin typeface="Tahoma"/>
                <a:ea typeface="ＭＳ Ｐゴシック"/>
              </a:rPr>
              <a:t> </a:t>
            </a:r>
            <a:r>
              <a:rPr lang="en-US" b="1" dirty="0" err="1">
                <a:solidFill>
                  <a:srgbClr val="012B86"/>
                </a:solidFill>
                <a:latin typeface="Tahoma"/>
                <a:ea typeface="ＭＳ Ｐゴシック"/>
              </a:rPr>
              <a:t>contabili</a:t>
            </a:r>
            <a:r>
              <a:rPr lang="en-US" b="1" dirty="0">
                <a:solidFill>
                  <a:srgbClr val="012B86"/>
                </a:solidFill>
                <a:latin typeface="Tahoma"/>
                <a:ea typeface="ＭＳ Ｐゴシック"/>
              </a:rPr>
              <a:t> </a:t>
            </a:r>
            <a:endParaRPr lang="en-US" b="1" strike="sngStrike" dirty="0">
              <a:solidFill>
                <a:srgbClr val="012B86"/>
              </a:solidFill>
              <a:latin typeface="Tahoma"/>
              <a:ea typeface="ＭＳ Ｐゴシック"/>
            </a:endParaRPr>
          </a:p>
        </p:txBody>
      </p:sp>
      <p:graphicFrame>
        <p:nvGraphicFramePr>
          <p:cNvPr id="6" name="Oggetto 5">
            <a:extLst>
              <a:ext uri="{FF2B5EF4-FFF2-40B4-BE49-F238E27FC236}">
                <a16:creationId xmlns:a16="http://schemas.microsoft.com/office/drawing/2014/main" id="{8BBD5935-8FD6-3A74-C5DE-DCCBE32B2C0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91920464"/>
              </p:ext>
            </p:extLst>
          </p:nvPr>
        </p:nvGraphicFramePr>
        <p:xfrm>
          <a:off x="418475" y="797436"/>
          <a:ext cx="11515879" cy="47952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Worksheet" r:id="rId4" imgW="16811621" imgH="7000777" progId="Excel.Sheet.12">
                  <p:embed/>
                </p:oleObj>
              </mc:Choice>
              <mc:Fallback>
                <p:oleObj name="Worksheet" r:id="rId4" imgW="16811621" imgH="7000777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18475" y="797436"/>
                        <a:ext cx="11515879" cy="47952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asellaDiTesto 8">
            <a:extLst>
              <a:ext uri="{FF2B5EF4-FFF2-40B4-BE49-F238E27FC236}">
                <a16:creationId xmlns:a16="http://schemas.microsoft.com/office/drawing/2014/main" id="{4031E0E5-9F8C-B2CC-7FCB-39D545E74BCE}"/>
              </a:ext>
            </a:extLst>
          </p:cNvPr>
          <p:cNvSpPr txBox="1"/>
          <p:nvPr/>
        </p:nvSpPr>
        <p:spPr>
          <a:xfrm>
            <a:off x="5180717" y="5592720"/>
            <a:ext cx="72035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b="1" dirty="0">
                <a:solidFill>
                  <a:srgbClr val="002060"/>
                </a:solidFill>
              </a:rPr>
              <a:t>17.779</a:t>
            </a:r>
          </a:p>
          <a:p>
            <a:endParaRPr lang="it-IT" sz="1400" b="1" dirty="0">
              <a:solidFill>
                <a:srgbClr val="002060"/>
              </a:solidFill>
            </a:endParaRPr>
          </a:p>
          <a:p>
            <a:endParaRPr lang="it-IT" sz="1400" b="1" dirty="0">
              <a:solidFill>
                <a:srgbClr val="002060"/>
              </a:solidFill>
            </a:endParaRPr>
          </a:p>
          <a:p>
            <a:endParaRPr lang="it-IT" sz="1400" b="1" dirty="0">
              <a:solidFill>
                <a:srgbClr val="002060"/>
              </a:solidFill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57E56D2E-73CF-9690-9121-55E25FDCAC0A}"/>
              </a:ext>
            </a:extLst>
          </p:cNvPr>
          <p:cNvSpPr txBox="1"/>
          <p:nvPr/>
        </p:nvSpPr>
        <p:spPr>
          <a:xfrm>
            <a:off x="418475" y="5577880"/>
            <a:ext cx="8141881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100" dirty="0">
                <a:solidFill>
                  <a:srgbClr val="002060"/>
                </a:solidFill>
              </a:rPr>
              <a:t> *fonte ISTAT lista 2017 		</a:t>
            </a:r>
          </a:p>
          <a:p>
            <a:r>
              <a:rPr lang="it-IT" sz="1100" dirty="0">
                <a:solidFill>
                  <a:srgbClr val="002060"/>
                </a:solidFill>
              </a:rPr>
              <a:t>**fonte MEF RGS (esclusi gli istituti scolastici della Sicilia e del Trentino Alto Adige)		</a:t>
            </a:r>
          </a:p>
        </p:txBody>
      </p:sp>
    </p:spTree>
    <p:extLst>
      <p:ext uri="{BB962C8B-B14F-4D97-AF65-F5344CB8AC3E}">
        <p14:creationId xmlns:p14="http://schemas.microsoft.com/office/powerpoint/2010/main" val="32763580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A8D7A0-12C7-B8CC-2240-2D471A3481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nero, bianco e nero&#10;&#10;Descrizione generata automaticamente">
            <a:extLst>
              <a:ext uri="{FF2B5EF4-FFF2-40B4-BE49-F238E27FC236}">
                <a16:creationId xmlns:a16="http://schemas.microsoft.com/office/drawing/2014/main" id="{C8F201E5-D0CA-6046-17E3-2010BF3A552F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bright="70000" contrast="-70000"/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49373" flipV="1">
            <a:off x="-461032" y="1278393"/>
            <a:ext cx="4393594" cy="5200508"/>
          </a:xfrm>
          <a:prstGeom prst="rect">
            <a:avLst/>
          </a:prstGeom>
        </p:spPr>
      </p:pic>
      <p:sp>
        <p:nvSpPr>
          <p:cNvPr id="33" name="Titolo 1">
            <a:extLst>
              <a:ext uri="{FF2B5EF4-FFF2-40B4-BE49-F238E27FC236}">
                <a16:creationId xmlns:a16="http://schemas.microsoft.com/office/drawing/2014/main" id="{9D2BA006-2CA0-B74C-9C29-D2BA5608CE01}"/>
              </a:ext>
            </a:extLst>
          </p:cNvPr>
          <p:cNvSpPr txBox="1">
            <a:spLocks/>
          </p:cNvSpPr>
          <p:nvPr/>
        </p:nvSpPr>
        <p:spPr bwMode="auto">
          <a:xfrm>
            <a:off x="3573999" y="87001"/>
            <a:ext cx="5044001" cy="693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altLang="it-IT" sz="3600" b="1" kern="0" dirty="0">
                <a:solidFill>
                  <a:srgbClr val="012B86"/>
                </a:solidFill>
                <a:latin typeface="+mn-lt"/>
                <a:ea typeface="ＭＳ Ｐゴシック"/>
              </a:rPr>
              <a:t>… le origini </a:t>
            </a:r>
            <a:r>
              <a:rPr lang="it-IT" altLang="it-IT" sz="3600" kern="0" dirty="0">
                <a:solidFill>
                  <a:srgbClr val="012B86"/>
                </a:solidFill>
                <a:latin typeface="+mn-lt"/>
                <a:ea typeface="ＭＳ Ｐゴシック"/>
              </a:rPr>
              <a:t>(1999 – 2010)</a:t>
            </a:r>
          </a:p>
        </p:txBody>
      </p:sp>
      <p:pic>
        <p:nvPicPr>
          <p:cNvPr id="6" name="Video 14" title="Cerchi grigi radianti">
            <a:hlinkClick r:id="" action="ppaction://media"/>
            <a:extLst>
              <a:ext uri="{FF2B5EF4-FFF2-40B4-BE49-F238E27FC236}">
                <a16:creationId xmlns:a16="http://schemas.microsoft.com/office/drawing/2014/main" id="{FBD56F13-2E3E-CCAB-8530-F72B1D2FC53A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19761"/>
                </p14:media>
              </p:ext>
            </p:extLst>
          </p:nvPr>
        </p:nvPicPr>
        <p:blipFill>
          <a:blip r:embed="rId6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79573" y="617206"/>
            <a:ext cx="1937858" cy="113491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7" name="Gruppo 16">
            <a:extLst>
              <a:ext uri="{FF2B5EF4-FFF2-40B4-BE49-F238E27FC236}">
                <a16:creationId xmlns:a16="http://schemas.microsoft.com/office/drawing/2014/main" id="{1FB9D8F3-9D73-C8DF-B7F9-AB6CD4B3C198}"/>
              </a:ext>
            </a:extLst>
          </p:cNvPr>
          <p:cNvGrpSpPr/>
          <p:nvPr/>
        </p:nvGrpSpPr>
        <p:grpSpPr>
          <a:xfrm>
            <a:off x="841059" y="819186"/>
            <a:ext cx="10848096" cy="769441"/>
            <a:chOff x="1223442" y="1193567"/>
            <a:chExt cx="10848096" cy="769441"/>
          </a:xfrm>
        </p:grpSpPr>
        <p:sp>
          <p:nvSpPr>
            <p:cNvPr id="18" name="CasellaDiTesto 5">
              <a:extLst>
                <a:ext uri="{FF2B5EF4-FFF2-40B4-BE49-F238E27FC236}">
                  <a16:creationId xmlns:a16="http://schemas.microsoft.com/office/drawing/2014/main" id="{724D0388-4F8F-6773-3913-2EB45B4D860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94454" y="1193567"/>
              <a:ext cx="9377084" cy="76944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just" defTabSz="914400" eaLnBrk="0" fontAlgn="base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002776"/>
                </a:buClr>
                <a:buSzTx/>
                <a:buFontTx/>
                <a:buNone/>
                <a:tabLst/>
                <a:defRPr/>
              </a:pPr>
              <a:r>
                <a:rPr kumimoji="0" lang="it-IT" altLang="it-IT" sz="2200" b="1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Inizio attività di studio </a:t>
              </a:r>
              <a:r>
                <a:rPr lang="it-IT" altLang="it-IT" sz="2200" b="1" kern="0" dirty="0">
                  <a:solidFill>
                    <a:srgbClr val="012B86"/>
                  </a:solidFill>
                  <a:latin typeface="+mn-lt"/>
                </a:rPr>
                <a:t>su</a:t>
              </a:r>
              <a:r>
                <a:rPr kumimoji="0" lang="it-IT" altLang="it-IT" sz="2200" b="1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gli standard contabili internazionali </a:t>
              </a:r>
              <a:r>
                <a:rPr lang="it-IT" altLang="it-IT" sz="2200" b="1" kern="0" dirty="0">
                  <a:solidFill>
                    <a:srgbClr val="012B86"/>
                  </a:solidFill>
                  <a:latin typeface="+mn-lt"/>
                </a:rPr>
                <a:t>                                     </a:t>
              </a:r>
              <a:r>
                <a:rPr kumimoji="0" lang="it-IT" altLang="it-IT" sz="2200" b="1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(progetto IFAC per i PVS)</a:t>
              </a:r>
            </a:p>
          </p:txBody>
        </p:sp>
        <p:sp>
          <p:nvSpPr>
            <p:cNvPr id="21" name="CasellaDiTesto 10">
              <a:extLst>
                <a:ext uri="{FF2B5EF4-FFF2-40B4-BE49-F238E27FC236}">
                  <a16:creationId xmlns:a16="http://schemas.microsoft.com/office/drawing/2014/main" id="{F2D07B01-193D-D46B-6E92-FF3B1A7F160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23442" y="1256708"/>
              <a:ext cx="1008751" cy="578882"/>
            </a:xfrm>
            <a:prstGeom prst="roundRect">
              <a:avLst/>
            </a:prstGeom>
            <a:noFill/>
            <a:ln w="2857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altLang="it-IT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1999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43475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14:reveal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19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3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8E1122-B3EC-FC33-C39A-D4FA716192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70D9A75-E29E-A8B2-86F0-0B2465292389}"/>
              </a:ext>
            </a:extLst>
          </p:cNvPr>
          <p:cNvSpPr txBox="1">
            <a:spLocks/>
          </p:cNvSpPr>
          <p:nvPr/>
        </p:nvSpPr>
        <p:spPr bwMode="auto">
          <a:xfrm>
            <a:off x="12192000" y="293562"/>
            <a:ext cx="8229600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3200" b="1" dirty="0">
                <a:solidFill>
                  <a:srgbClr val="002776"/>
                </a:solidFill>
                <a:latin typeface="Tahoma" panose="020B0604030504040204" pitchFamily="34" charset="0"/>
              </a:rPr>
              <a:t>L’importanza della ricetta...</a:t>
            </a:r>
          </a:p>
        </p:txBody>
      </p:sp>
      <p:sp>
        <p:nvSpPr>
          <p:cNvPr id="3" name="CasellaDiTesto 7">
            <a:extLst>
              <a:ext uri="{FF2B5EF4-FFF2-40B4-BE49-F238E27FC236}">
                <a16:creationId xmlns:a16="http://schemas.microsoft.com/office/drawing/2014/main" id="{93519A12-6C65-81EE-6890-F47FD0A923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45453" y="9773387"/>
            <a:ext cx="3322637" cy="2131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285750" marR="0" lvl="0" indent="-28575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>
                <a:srgbClr val="006643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it-IT" altLang="it-IT" sz="2000" b="0" i="0" u="none" strike="noStrike" kern="0" cap="none" spc="0" normalizeH="0" baseline="0" noProof="0" dirty="0">
                <a:ln>
                  <a:noFill/>
                </a:ln>
                <a:solidFill>
                  <a:srgbClr val="002776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</a:rPr>
              <a:t>Quadro concettuale</a:t>
            </a:r>
          </a:p>
          <a:p>
            <a:pPr marL="285750" marR="0" lvl="0" indent="-28575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>
                <a:srgbClr val="006643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it-IT" altLang="it-IT" sz="2000" b="0" i="0" u="none" strike="noStrike" kern="0" cap="none" spc="0" normalizeH="0" baseline="0" noProof="0" dirty="0">
                <a:ln>
                  <a:noFill/>
                </a:ln>
                <a:solidFill>
                  <a:srgbClr val="002776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</a:rPr>
              <a:t>Principi generali</a:t>
            </a:r>
          </a:p>
          <a:p>
            <a:pPr marL="285750" marR="0" lvl="0" indent="-28575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>
                <a:srgbClr val="006643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it-IT" altLang="it-IT" sz="2000" b="0" i="0" u="none" strike="noStrike" kern="0" cap="none" spc="0" normalizeH="0" baseline="0" noProof="0" dirty="0">
                <a:ln>
                  <a:noFill/>
                </a:ln>
                <a:solidFill>
                  <a:srgbClr val="002776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</a:rPr>
              <a:t>Standard (regole)</a:t>
            </a:r>
          </a:p>
          <a:p>
            <a:pPr marL="285750" marR="0" lvl="0" indent="-28575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>
                <a:srgbClr val="006643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it-IT" altLang="it-IT" sz="2000" b="0" i="0" u="none" strike="noStrike" kern="0" cap="none" spc="0" normalizeH="0" baseline="0" noProof="0" dirty="0">
                <a:ln>
                  <a:noFill/>
                </a:ln>
                <a:solidFill>
                  <a:srgbClr val="002776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</a:rPr>
              <a:t>Linee guida e manuali</a:t>
            </a:r>
          </a:p>
          <a:p>
            <a:pPr marL="285750" marR="0" lvl="0" indent="-28575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>
                <a:srgbClr val="006643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it-IT" altLang="it-IT" sz="2000" b="0" i="0" u="none" strike="noStrike" kern="0" cap="none" spc="0" normalizeH="0" baseline="0" noProof="0" dirty="0">
                <a:ln>
                  <a:noFill/>
                </a:ln>
                <a:solidFill>
                  <a:srgbClr val="002776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</a:rPr>
              <a:t>Formazione</a:t>
            </a:r>
          </a:p>
          <a:p>
            <a:pPr marL="285750" marR="0" lvl="0" indent="-28575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>
                <a:srgbClr val="006643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it-IT" altLang="it-IT" sz="2000" b="0" i="0" u="none" strike="noStrike" kern="0" cap="none" spc="0" normalizeH="0" baseline="0" noProof="0" dirty="0">
                <a:ln>
                  <a:noFill/>
                </a:ln>
                <a:solidFill>
                  <a:srgbClr val="002776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</a:rPr>
              <a:t>IT: ERP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BAA23BE0-2202-DF71-C87F-868727308AEE}"/>
              </a:ext>
            </a:extLst>
          </p:cNvPr>
          <p:cNvSpPr txBox="1"/>
          <p:nvPr/>
        </p:nvSpPr>
        <p:spPr>
          <a:xfrm>
            <a:off x="968591" y="3808098"/>
            <a:ext cx="4248150" cy="215443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 eaLnBrk="0" fontAlgn="base" hangingPunct="0">
              <a:spcBef>
                <a:spcPct val="0"/>
              </a:spcBef>
              <a:spcAft>
                <a:spcPts val="300"/>
              </a:spcAft>
              <a:buClr>
                <a:srgbClr val="4272C4"/>
              </a:buClr>
              <a:buFont typeface="Wingdings" panose="05000000000000000000" pitchFamily="2" charset="2"/>
              <a:buChar char="v"/>
              <a:defRPr/>
            </a:pPr>
            <a:r>
              <a:rPr lang="it-IT" sz="1700" dirty="0">
                <a:solidFill>
                  <a:srgbClr val="012B86"/>
                </a:solidFill>
                <a:ea typeface="ＭＳ Ｐゴシック" panose="020B0600070205080204" pitchFamily="34" charset="-128"/>
              </a:rPr>
              <a:t>Legislazione frammentata </a:t>
            </a:r>
          </a:p>
          <a:p>
            <a:pPr marL="285750" indent="-285750" eaLnBrk="0" fontAlgn="base" hangingPunct="0">
              <a:spcBef>
                <a:spcPct val="0"/>
              </a:spcBef>
              <a:spcAft>
                <a:spcPts val="300"/>
              </a:spcAft>
              <a:buClr>
                <a:srgbClr val="4272C4"/>
              </a:buClr>
              <a:buFont typeface="Wingdings" panose="05000000000000000000" pitchFamily="2" charset="2"/>
              <a:buChar char="v"/>
              <a:defRPr/>
            </a:pPr>
            <a:r>
              <a:rPr lang="it-IT" sz="1700" dirty="0">
                <a:solidFill>
                  <a:srgbClr val="012B86"/>
                </a:solidFill>
                <a:ea typeface="ＭＳ Ｐゴシック" panose="020B0600070205080204" pitchFamily="34" charset="-128"/>
              </a:rPr>
              <a:t>Diversi </a:t>
            </a:r>
            <a:r>
              <a:rPr lang="it-IT" sz="1700" dirty="0" err="1">
                <a:solidFill>
                  <a:srgbClr val="012B86"/>
                </a:solidFill>
                <a:ea typeface="ＭＳ Ｐゴシック" panose="020B0600070205080204" pitchFamily="34" charset="-128"/>
              </a:rPr>
              <a:t>PdC</a:t>
            </a:r>
            <a:endParaRPr lang="it-IT" sz="1700" dirty="0">
              <a:solidFill>
                <a:srgbClr val="012B86"/>
              </a:solidFill>
              <a:ea typeface="ＭＳ Ｐゴシック" panose="020B0600070205080204" pitchFamily="34" charset="-128"/>
            </a:endParaRPr>
          </a:p>
          <a:p>
            <a:pPr marL="285750" indent="-285750" eaLnBrk="0" fontAlgn="base" hangingPunct="0">
              <a:spcBef>
                <a:spcPct val="0"/>
              </a:spcBef>
              <a:spcAft>
                <a:spcPts val="300"/>
              </a:spcAft>
              <a:buClr>
                <a:srgbClr val="4272C4"/>
              </a:buClr>
              <a:buFont typeface="Wingdings" panose="05000000000000000000" pitchFamily="2" charset="2"/>
              <a:buChar char="v"/>
              <a:defRPr/>
            </a:pPr>
            <a:r>
              <a:rPr lang="it-IT" sz="1700" dirty="0">
                <a:solidFill>
                  <a:srgbClr val="012B86"/>
                </a:solidFill>
                <a:ea typeface="ＭＳ Ｐゴシック" panose="020B0600070205080204" pitchFamily="34" charset="-128"/>
              </a:rPr>
              <a:t>Diversi approcci contabili</a:t>
            </a:r>
          </a:p>
          <a:p>
            <a:pPr marL="285750" indent="-285750" eaLnBrk="0" fontAlgn="base" hangingPunct="0">
              <a:spcBef>
                <a:spcPct val="0"/>
              </a:spcBef>
              <a:spcAft>
                <a:spcPts val="300"/>
              </a:spcAft>
              <a:buClr>
                <a:srgbClr val="4272C4"/>
              </a:buClr>
              <a:buFont typeface="Wingdings" panose="05000000000000000000" pitchFamily="2" charset="2"/>
              <a:buChar char="v"/>
              <a:defRPr/>
            </a:pPr>
            <a:r>
              <a:rPr lang="it-IT" sz="1700" dirty="0">
                <a:solidFill>
                  <a:srgbClr val="012B86"/>
                </a:solidFill>
                <a:ea typeface="ＭＳ Ｐゴシック" panose="020B0600070205080204" pitchFamily="34" charset="-128"/>
              </a:rPr>
              <a:t>Principi in continuo mutamento </a:t>
            </a:r>
          </a:p>
          <a:p>
            <a:pPr marL="285750" indent="-285750" eaLnBrk="0" fontAlgn="base" hangingPunct="0">
              <a:spcBef>
                <a:spcPct val="0"/>
              </a:spcBef>
              <a:spcAft>
                <a:spcPts val="300"/>
              </a:spcAft>
              <a:buClr>
                <a:srgbClr val="4272C4"/>
              </a:buClr>
              <a:buFont typeface="Wingdings" panose="05000000000000000000" pitchFamily="2" charset="2"/>
              <a:buChar char="v"/>
              <a:defRPr/>
            </a:pPr>
            <a:r>
              <a:rPr lang="it-IT" sz="1700" dirty="0">
                <a:solidFill>
                  <a:srgbClr val="012B86"/>
                </a:solidFill>
                <a:ea typeface="ＭＳ Ｐゴシック" panose="020B0600070205080204" pitchFamily="34" charset="-128"/>
              </a:rPr>
              <a:t>Matrice COFI-COEP</a:t>
            </a:r>
          </a:p>
          <a:p>
            <a:pPr marL="285750" indent="-285750" eaLnBrk="0" fontAlgn="base" hangingPunct="0">
              <a:spcBef>
                <a:spcPct val="0"/>
              </a:spcBef>
              <a:spcAft>
                <a:spcPts val="300"/>
              </a:spcAft>
              <a:buClr>
                <a:srgbClr val="4272C4"/>
              </a:buClr>
              <a:buFont typeface="Wingdings" panose="05000000000000000000" pitchFamily="2" charset="2"/>
              <a:buChar char="v"/>
              <a:defRPr/>
            </a:pPr>
            <a:r>
              <a:rPr lang="it-IT" sz="1700" dirty="0">
                <a:solidFill>
                  <a:srgbClr val="012B86"/>
                </a:solidFill>
                <a:ea typeface="ＭＳ Ｐゴシック" panose="020B0600070205080204" pitchFamily="34" charset="-128"/>
              </a:rPr>
              <a:t>Principi generali=regole=principi applicati</a:t>
            </a:r>
          </a:p>
          <a:p>
            <a:pPr marL="285750" indent="-285750" eaLnBrk="0" fontAlgn="base" hangingPunct="0">
              <a:spcBef>
                <a:spcPct val="0"/>
              </a:spcBef>
              <a:spcAft>
                <a:spcPts val="300"/>
              </a:spcAft>
              <a:buClr>
                <a:srgbClr val="4272C4"/>
              </a:buClr>
              <a:buFont typeface="Wingdings" panose="05000000000000000000" pitchFamily="2" charset="2"/>
              <a:buChar char="v"/>
              <a:defRPr/>
            </a:pPr>
            <a:r>
              <a:rPr lang="it-IT" sz="1700" dirty="0">
                <a:solidFill>
                  <a:srgbClr val="012B86"/>
                </a:solidFill>
                <a:ea typeface="ＭＳ Ｐゴシック" panose="020B0600070205080204" pitchFamily="34" charset="-128"/>
              </a:rPr>
              <a:t>IT: troppi applicativi</a:t>
            </a:r>
          </a:p>
        </p:txBody>
      </p:sp>
      <p:pic>
        <p:nvPicPr>
          <p:cNvPr id="5" name="Immagine 1">
            <a:extLst>
              <a:ext uri="{FF2B5EF4-FFF2-40B4-BE49-F238E27FC236}">
                <a16:creationId xmlns:a16="http://schemas.microsoft.com/office/drawing/2014/main" id="{5B1FA750-BDFF-DEFE-3629-7A03B84A4A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93" t="12083" r="4738" b="9955"/>
          <a:stretch>
            <a:fillRect/>
          </a:stretch>
        </p:blipFill>
        <p:spPr bwMode="auto">
          <a:xfrm>
            <a:off x="7148590" y="7336574"/>
            <a:ext cx="3763963" cy="230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magine 1">
            <a:extLst>
              <a:ext uri="{FF2B5EF4-FFF2-40B4-BE49-F238E27FC236}">
                <a16:creationId xmlns:a16="http://schemas.microsoft.com/office/drawing/2014/main" id="{272ECA4C-0A26-4B40-2984-CACBAD3CC0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591" y="1387161"/>
            <a:ext cx="3097212" cy="232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itolo 1">
            <a:extLst>
              <a:ext uri="{FF2B5EF4-FFF2-40B4-BE49-F238E27FC236}">
                <a16:creationId xmlns:a16="http://schemas.microsoft.com/office/drawing/2014/main" id="{EA98E87E-23E6-A108-DCB1-37E96B1F3996}"/>
              </a:ext>
            </a:extLst>
          </p:cNvPr>
          <p:cNvSpPr txBox="1">
            <a:spLocks/>
          </p:cNvSpPr>
          <p:nvPr/>
        </p:nvSpPr>
        <p:spPr bwMode="auto">
          <a:xfrm>
            <a:off x="1704156" y="578164"/>
            <a:ext cx="1760267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4800" b="1" dirty="0" err="1">
                <a:solidFill>
                  <a:srgbClr val="4272C4"/>
                </a:solidFill>
                <a:latin typeface="+mn-lt"/>
              </a:rPr>
              <a:t>As</a:t>
            </a:r>
            <a:r>
              <a:rPr lang="it-IT" altLang="it-IT" sz="4800" b="1" dirty="0">
                <a:solidFill>
                  <a:srgbClr val="4272C4"/>
                </a:solidFill>
                <a:latin typeface="+mn-lt"/>
              </a:rPr>
              <a:t> </a:t>
            </a:r>
            <a:r>
              <a:rPr lang="it-IT" altLang="it-IT" sz="4800" b="1" dirty="0" err="1">
                <a:solidFill>
                  <a:srgbClr val="4272C4"/>
                </a:solidFill>
                <a:latin typeface="+mn-lt"/>
              </a:rPr>
              <a:t>is</a:t>
            </a:r>
            <a:r>
              <a:rPr lang="it-IT" altLang="it-IT" sz="4800" b="1" dirty="0">
                <a:solidFill>
                  <a:srgbClr val="4272C4"/>
                </a:solidFill>
                <a:latin typeface="+mn-lt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173726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0C785A-E24E-4CE9-547E-97E97FA6A9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EDCAC20-6818-D667-892B-A21D28478937}"/>
              </a:ext>
            </a:extLst>
          </p:cNvPr>
          <p:cNvSpPr txBox="1">
            <a:spLocks/>
          </p:cNvSpPr>
          <p:nvPr/>
        </p:nvSpPr>
        <p:spPr bwMode="auto">
          <a:xfrm>
            <a:off x="4922287" y="152714"/>
            <a:ext cx="8229600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3800" b="1" dirty="0">
                <a:solidFill>
                  <a:srgbClr val="012B86"/>
                </a:solidFill>
                <a:latin typeface="+mn-lt"/>
              </a:rPr>
              <a:t>L’importanza della ricetta...</a:t>
            </a:r>
          </a:p>
        </p:txBody>
      </p:sp>
      <p:sp>
        <p:nvSpPr>
          <p:cNvPr id="3" name="CasellaDiTesto 7">
            <a:extLst>
              <a:ext uri="{FF2B5EF4-FFF2-40B4-BE49-F238E27FC236}">
                <a16:creationId xmlns:a16="http://schemas.microsoft.com/office/drawing/2014/main" id="{03F2FB68-BB2C-2459-034F-F4929A7F31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62815" y="4026466"/>
            <a:ext cx="3322637" cy="2131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285750" marR="0" lvl="0" indent="-28575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>
                <a:srgbClr val="4272C4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it-IT" altLang="it-IT" sz="2000" b="0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Quadro concettuale</a:t>
            </a:r>
          </a:p>
          <a:p>
            <a:pPr marL="285750" marR="0" lvl="0" indent="-28575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>
                <a:srgbClr val="4272C4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it-IT" altLang="it-IT" sz="2000" b="0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Principi generali</a:t>
            </a:r>
          </a:p>
          <a:p>
            <a:pPr marL="285750" marR="0" lvl="0" indent="-28575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>
                <a:srgbClr val="4272C4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it-IT" altLang="it-IT" sz="2000" b="0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Standard (regole)</a:t>
            </a:r>
          </a:p>
          <a:p>
            <a:pPr marL="285750" marR="0" lvl="0" indent="-28575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>
                <a:srgbClr val="4272C4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it-IT" altLang="it-IT" sz="2000" b="0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Linee guida e manuali</a:t>
            </a:r>
          </a:p>
          <a:p>
            <a:pPr marL="285750" marR="0" lvl="0" indent="-28575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>
                <a:srgbClr val="4272C4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it-IT" altLang="it-IT" sz="2000" b="0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Formazione</a:t>
            </a:r>
          </a:p>
          <a:p>
            <a:pPr marL="285750" marR="0" lvl="0" indent="-28575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>
                <a:srgbClr val="4272C4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it-IT" altLang="it-IT" sz="2000" b="0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IT: ERP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801DDDBD-F4A0-9B93-F0D5-B3F80E7D9719}"/>
              </a:ext>
            </a:extLst>
          </p:cNvPr>
          <p:cNvSpPr txBox="1"/>
          <p:nvPr/>
        </p:nvSpPr>
        <p:spPr>
          <a:xfrm>
            <a:off x="968591" y="3808098"/>
            <a:ext cx="4248150" cy="215443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 eaLnBrk="0" fontAlgn="base" hangingPunct="0">
              <a:spcBef>
                <a:spcPct val="0"/>
              </a:spcBef>
              <a:spcAft>
                <a:spcPts val="300"/>
              </a:spcAft>
              <a:buClr>
                <a:schemeClr val="bg1">
                  <a:lumMod val="50000"/>
                </a:schemeClr>
              </a:buClr>
              <a:buFont typeface="Wingdings" panose="05000000000000000000" pitchFamily="2" charset="2"/>
              <a:buChar char="v"/>
              <a:defRPr/>
            </a:pPr>
            <a:r>
              <a:rPr lang="it-IT" sz="1700" dirty="0">
                <a:solidFill>
                  <a:schemeClr val="bg1">
                    <a:lumMod val="65000"/>
                  </a:schemeClr>
                </a:solidFill>
                <a:ea typeface="ＭＳ Ｐゴシック" panose="020B0600070205080204" pitchFamily="34" charset="-128"/>
              </a:rPr>
              <a:t>Legislazione frammentata </a:t>
            </a:r>
          </a:p>
          <a:p>
            <a:pPr marL="285750" indent="-285750" eaLnBrk="0" fontAlgn="base" hangingPunct="0">
              <a:spcBef>
                <a:spcPct val="0"/>
              </a:spcBef>
              <a:spcAft>
                <a:spcPts val="300"/>
              </a:spcAft>
              <a:buClr>
                <a:schemeClr val="bg1">
                  <a:lumMod val="50000"/>
                </a:schemeClr>
              </a:buClr>
              <a:buFont typeface="Wingdings" panose="05000000000000000000" pitchFamily="2" charset="2"/>
              <a:buChar char="v"/>
              <a:defRPr/>
            </a:pPr>
            <a:r>
              <a:rPr lang="it-IT" sz="1700" dirty="0">
                <a:solidFill>
                  <a:schemeClr val="bg1">
                    <a:lumMod val="65000"/>
                  </a:schemeClr>
                </a:solidFill>
                <a:ea typeface="ＭＳ Ｐゴシック" panose="020B0600070205080204" pitchFamily="34" charset="-128"/>
              </a:rPr>
              <a:t>Diversi </a:t>
            </a:r>
            <a:r>
              <a:rPr lang="it-IT" sz="1700" dirty="0" err="1">
                <a:solidFill>
                  <a:schemeClr val="bg1">
                    <a:lumMod val="65000"/>
                  </a:schemeClr>
                </a:solidFill>
                <a:ea typeface="ＭＳ Ｐゴシック" panose="020B0600070205080204" pitchFamily="34" charset="-128"/>
              </a:rPr>
              <a:t>PdC</a:t>
            </a:r>
            <a:endParaRPr lang="it-IT" sz="1700" dirty="0">
              <a:solidFill>
                <a:schemeClr val="bg1">
                  <a:lumMod val="65000"/>
                </a:schemeClr>
              </a:solidFill>
              <a:ea typeface="ＭＳ Ｐゴシック" panose="020B0600070205080204" pitchFamily="34" charset="-128"/>
            </a:endParaRPr>
          </a:p>
          <a:p>
            <a:pPr marL="285750" indent="-285750" eaLnBrk="0" fontAlgn="base" hangingPunct="0">
              <a:spcBef>
                <a:spcPct val="0"/>
              </a:spcBef>
              <a:spcAft>
                <a:spcPts val="300"/>
              </a:spcAft>
              <a:buClr>
                <a:schemeClr val="bg1">
                  <a:lumMod val="50000"/>
                </a:schemeClr>
              </a:buClr>
              <a:buFont typeface="Wingdings" panose="05000000000000000000" pitchFamily="2" charset="2"/>
              <a:buChar char="v"/>
              <a:defRPr/>
            </a:pPr>
            <a:r>
              <a:rPr lang="it-IT" sz="1700" dirty="0">
                <a:solidFill>
                  <a:schemeClr val="bg1">
                    <a:lumMod val="65000"/>
                  </a:schemeClr>
                </a:solidFill>
                <a:ea typeface="ＭＳ Ｐゴシック" panose="020B0600070205080204" pitchFamily="34" charset="-128"/>
              </a:rPr>
              <a:t>Diversi approcci contabili</a:t>
            </a:r>
          </a:p>
          <a:p>
            <a:pPr marL="285750" indent="-285750" eaLnBrk="0" fontAlgn="base" hangingPunct="0">
              <a:spcBef>
                <a:spcPct val="0"/>
              </a:spcBef>
              <a:spcAft>
                <a:spcPts val="300"/>
              </a:spcAft>
              <a:buClr>
                <a:schemeClr val="bg1">
                  <a:lumMod val="50000"/>
                </a:schemeClr>
              </a:buClr>
              <a:buFont typeface="Wingdings" panose="05000000000000000000" pitchFamily="2" charset="2"/>
              <a:buChar char="v"/>
              <a:defRPr/>
            </a:pPr>
            <a:r>
              <a:rPr lang="it-IT" sz="1700" dirty="0">
                <a:solidFill>
                  <a:schemeClr val="bg1">
                    <a:lumMod val="65000"/>
                  </a:schemeClr>
                </a:solidFill>
                <a:ea typeface="ＭＳ Ｐゴシック" panose="020B0600070205080204" pitchFamily="34" charset="-128"/>
              </a:rPr>
              <a:t>Principi in continuo mutamento </a:t>
            </a:r>
          </a:p>
          <a:p>
            <a:pPr marL="285750" indent="-285750" eaLnBrk="0" fontAlgn="base" hangingPunct="0">
              <a:spcBef>
                <a:spcPct val="0"/>
              </a:spcBef>
              <a:spcAft>
                <a:spcPts val="300"/>
              </a:spcAft>
              <a:buClr>
                <a:schemeClr val="bg1">
                  <a:lumMod val="50000"/>
                </a:schemeClr>
              </a:buClr>
              <a:buFont typeface="Wingdings" panose="05000000000000000000" pitchFamily="2" charset="2"/>
              <a:buChar char="v"/>
              <a:defRPr/>
            </a:pPr>
            <a:r>
              <a:rPr lang="it-IT" sz="1700" dirty="0">
                <a:solidFill>
                  <a:schemeClr val="bg1">
                    <a:lumMod val="65000"/>
                  </a:schemeClr>
                </a:solidFill>
                <a:ea typeface="ＭＳ Ｐゴシック" panose="020B0600070205080204" pitchFamily="34" charset="-128"/>
              </a:rPr>
              <a:t>Matrice COFI-COEP</a:t>
            </a:r>
          </a:p>
          <a:p>
            <a:pPr marL="285750" indent="-285750" eaLnBrk="0" fontAlgn="base" hangingPunct="0">
              <a:spcBef>
                <a:spcPct val="0"/>
              </a:spcBef>
              <a:spcAft>
                <a:spcPts val="300"/>
              </a:spcAft>
              <a:buClr>
                <a:schemeClr val="bg1">
                  <a:lumMod val="50000"/>
                </a:schemeClr>
              </a:buClr>
              <a:buFont typeface="Wingdings" panose="05000000000000000000" pitchFamily="2" charset="2"/>
              <a:buChar char="v"/>
              <a:defRPr/>
            </a:pPr>
            <a:r>
              <a:rPr lang="it-IT" sz="1700" dirty="0">
                <a:solidFill>
                  <a:schemeClr val="bg1">
                    <a:lumMod val="65000"/>
                  </a:schemeClr>
                </a:solidFill>
                <a:ea typeface="ＭＳ Ｐゴシック" panose="020B0600070205080204" pitchFamily="34" charset="-128"/>
              </a:rPr>
              <a:t>Principi generali=regole=principi applicati</a:t>
            </a:r>
          </a:p>
          <a:p>
            <a:pPr marL="285750" indent="-285750" eaLnBrk="0" fontAlgn="base" hangingPunct="0">
              <a:spcBef>
                <a:spcPct val="0"/>
              </a:spcBef>
              <a:spcAft>
                <a:spcPts val="300"/>
              </a:spcAft>
              <a:buClr>
                <a:schemeClr val="bg1">
                  <a:lumMod val="50000"/>
                </a:schemeClr>
              </a:buClr>
              <a:buFont typeface="Wingdings" panose="05000000000000000000" pitchFamily="2" charset="2"/>
              <a:buChar char="v"/>
              <a:defRPr/>
            </a:pPr>
            <a:r>
              <a:rPr lang="it-IT" sz="1700" dirty="0">
                <a:solidFill>
                  <a:schemeClr val="bg1">
                    <a:lumMod val="65000"/>
                  </a:schemeClr>
                </a:solidFill>
                <a:ea typeface="ＭＳ Ｐゴシック" panose="020B0600070205080204" pitchFamily="34" charset="-128"/>
              </a:rPr>
              <a:t>IT: troppi applicativi</a:t>
            </a:r>
          </a:p>
        </p:txBody>
      </p:sp>
      <p:pic>
        <p:nvPicPr>
          <p:cNvPr id="5" name="Immagine 1">
            <a:extLst>
              <a:ext uri="{FF2B5EF4-FFF2-40B4-BE49-F238E27FC236}">
                <a16:creationId xmlns:a16="http://schemas.microsoft.com/office/drawing/2014/main" id="{2BD2327D-4366-E14F-D1E2-8E6EC2808E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93" t="12083" r="4738" b="9955"/>
          <a:stretch>
            <a:fillRect/>
          </a:stretch>
        </p:blipFill>
        <p:spPr bwMode="auto">
          <a:xfrm>
            <a:off x="5813947" y="1660121"/>
            <a:ext cx="3782435" cy="2316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magine 1">
            <a:extLst>
              <a:ext uri="{FF2B5EF4-FFF2-40B4-BE49-F238E27FC236}">
                <a16:creationId xmlns:a16="http://schemas.microsoft.com/office/drawing/2014/main" id="{AA2A0D6D-BB3E-3F52-C305-2BD7EA96E557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591" y="1387161"/>
            <a:ext cx="3097212" cy="232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itolo 1">
            <a:extLst>
              <a:ext uri="{FF2B5EF4-FFF2-40B4-BE49-F238E27FC236}">
                <a16:creationId xmlns:a16="http://schemas.microsoft.com/office/drawing/2014/main" id="{C7ADE42D-70C3-DA76-D599-4EABCFFC7E50}"/>
              </a:ext>
            </a:extLst>
          </p:cNvPr>
          <p:cNvSpPr txBox="1">
            <a:spLocks/>
          </p:cNvSpPr>
          <p:nvPr/>
        </p:nvSpPr>
        <p:spPr bwMode="auto">
          <a:xfrm>
            <a:off x="1704156" y="578164"/>
            <a:ext cx="1760267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4800" b="1" dirty="0" err="1">
                <a:solidFill>
                  <a:schemeClr val="bg1">
                    <a:lumMod val="75000"/>
                  </a:schemeClr>
                </a:solidFill>
                <a:latin typeface="+mn-lt"/>
              </a:rPr>
              <a:t>As</a:t>
            </a:r>
            <a:r>
              <a:rPr lang="it-IT" altLang="it-IT" sz="4800" b="1" dirty="0">
                <a:solidFill>
                  <a:schemeClr val="bg1">
                    <a:lumMod val="75000"/>
                  </a:schemeClr>
                </a:solidFill>
                <a:latin typeface="+mn-lt"/>
              </a:rPr>
              <a:t> </a:t>
            </a:r>
            <a:r>
              <a:rPr lang="it-IT" altLang="it-IT" sz="4800" b="1" dirty="0" err="1">
                <a:solidFill>
                  <a:schemeClr val="bg1">
                    <a:lumMod val="75000"/>
                  </a:schemeClr>
                </a:solidFill>
                <a:latin typeface="+mn-lt"/>
              </a:rPr>
              <a:t>is</a:t>
            </a:r>
            <a:r>
              <a:rPr lang="it-IT" altLang="it-IT" sz="4800" b="1" dirty="0">
                <a:solidFill>
                  <a:schemeClr val="bg1">
                    <a:lumMod val="75000"/>
                  </a:schemeClr>
                </a:solidFill>
                <a:latin typeface="+mn-lt"/>
              </a:rPr>
              <a:t>…</a:t>
            </a:r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D20C5CD8-DB00-BB41-E1FD-00D5C2288659}"/>
              </a:ext>
            </a:extLst>
          </p:cNvPr>
          <p:cNvSpPr txBox="1">
            <a:spLocks/>
          </p:cNvSpPr>
          <p:nvPr/>
        </p:nvSpPr>
        <p:spPr bwMode="auto">
          <a:xfrm>
            <a:off x="6462815" y="918549"/>
            <a:ext cx="2127901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4800" b="1" dirty="0">
                <a:solidFill>
                  <a:srgbClr val="012B86"/>
                </a:solidFill>
                <a:latin typeface="+mn-lt"/>
              </a:rPr>
              <a:t>…To be</a:t>
            </a:r>
          </a:p>
        </p:txBody>
      </p:sp>
    </p:spTree>
    <p:extLst>
      <p:ext uri="{BB962C8B-B14F-4D97-AF65-F5344CB8AC3E}">
        <p14:creationId xmlns:p14="http://schemas.microsoft.com/office/powerpoint/2010/main" val="20303659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75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nettore diritto 1">
            <a:extLst>
              <a:ext uri="{FF2B5EF4-FFF2-40B4-BE49-F238E27FC236}">
                <a16:creationId xmlns:a16="http://schemas.microsoft.com/office/drawing/2014/main" id="{7EDCECC7-1379-1C5C-ED2E-41D922E22D0D}"/>
              </a:ext>
            </a:extLst>
          </p:cNvPr>
          <p:cNvCxnSpPr>
            <a:cxnSpLocks/>
            <a:stCxn id="33" idx="2"/>
          </p:cNvCxnSpPr>
          <p:nvPr/>
        </p:nvCxnSpPr>
        <p:spPr>
          <a:xfrm>
            <a:off x="9740325" y="1012508"/>
            <a:ext cx="0" cy="1778157"/>
          </a:xfrm>
          <a:prstGeom prst="line">
            <a:avLst/>
          </a:prstGeom>
          <a:noFill/>
          <a:ln w="9525" cap="flat" cmpd="sng" algn="ctr">
            <a:solidFill>
              <a:srgbClr val="A5A5A5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" name="Connettore diritto 2">
            <a:extLst>
              <a:ext uri="{FF2B5EF4-FFF2-40B4-BE49-F238E27FC236}">
                <a16:creationId xmlns:a16="http://schemas.microsoft.com/office/drawing/2014/main" id="{AD396B61-7EDE-5727-7A04-BED4DEC52FC5}"/>
              </a:ext>
            </a:extLst>
          </p:cNvPr>
          <p:cNvCxnSpPr>
            <a:cxnSpLocks/>
          </p:cNvCxnSpPr>
          <p:nvPr/>
        </p:nvCxnSpPr>
        <p:spPr>
          <a:xfrm>
            <a:off x="10322333" y="1769502"/>
            <a:ext cx="0" cy="1021163"/>
          </a:xfrm>
          <a:prstGeom prst="line">
            <a:avLst/>
          </a:prstGeom>
          <a:noFill/>
          <a:ln w="9525" cap="flat" cmpd="sng" algn="ctr">
            <a:solidFill>
              <a:srgbClr val="A5A5A5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90BD5FEE-BC39-B0B0-3EFE-23967181D123}"/>
              </a:ext>
            </a:extLst>
          </p:cNvPr>
          <p:cNvCxnSpPr>
            <a:cxnSpLocks/>
          </p:cNvCxnSpPr>
          <p:nvPr/>
        </p:nvCxnSpPr>
        <p:spPr>
          <a:xfrm>
            <a:off x="7925813" y="1460437"/>
            <a:ext cx="0" cy="1288225"/>
          </a:xfrm>
          <a:prstGeom prst="line">
            <a:avLst/>
          </a:prstGeom>
          <a:noFill/>
          <a:ln w="9525" cap="flat" cmpd="sng" algn="ctr">
            <a:solidFill>
              <a:srgbClr val="A5A5A5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F3312562-760D-59F7-1697-B0D2896CE323}"/>
              </a:ext>
            </a:extLst>
          </p:cNvPr>
          <p:cNvCxnSpPr>
            <a:cxnSpLocks/>
          </p:cNvCxnSpPr>
          <p:nvPr/>
        </p:nvCxnSpPr>
        <p:spPr>
          <a:xfrm flipH="1">
            <a:off x="5544565" y="2157324"/>
            <a:ext cx="0" cy="612000"/>
          </a:xfrm>
          <a:prstGeom prst="line">
            <a:avLst/>
          </a:prstGeom>
          <a:noFill/>
          <a:ln w="9525" cap="flat" cmpd="sng" algn="ctr">
            <a:solidFill>
              <a:srgbClr val="A5A5A5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grpSp>
        <p:nvGrpSpPr>
          <p:cNvPr id="6" name="Gruppo 5">
            <a:extLst>
              <a:ext uri="{FF2B5EF4-FFF2-40B4-BE49-F238E27FC236}">
                <a16:creationId xmlns:a16="http://schemas.microsoft.com/office/drawing/2014/main" id="{10C2B412-DBCA-7B3A-A50B-236E4AA6D513}"/>
              </a:ext>
            </a:extLst>
          </p:cNvPr>
          <p:cNvGrpSpPr/>
          <p:nvPr/>
        </p:nvGrpSpPr>
        <p:grpSpPr>
          <a:xfrm>
            <a:off x="586801" y="2769830"/>
            <a:ext cx="10982326" cy="1057278"/>
            <a:chOff x="457199" y="2519677"/>
            <a:chExt cx="10982326" cy="1057278"/>
          </a:xfrm>
        </p:grpSpPr>
        <p:grpSp>
          <p:nvGrpSpPr>
            <p:cNvPr id="7" name="Gruppo 6">
              <a:extLst>
                <a:ext uri="{FF2B5EF4-FFF2-40B4-BE49-F238E27FC236}">
                  <a16:creationId xmlns:a16="http://schemas.microsoft.com/office/drawing/2014/main" id="{C4E88FB0-825E-0DFB-208A-FD9E22F8BB1C}"/>
                </a:ext>
              </a:extLst>
            </p:cNvPr>
            <p:cNvGrpSpPr/>
            <p:nvPr/>
          </p:nvGrpSpPr>
          <p:grpSpPr>
            <a:xfrm>
              <a:off x="457199" y="2971800"/>
              <a:ext cx="10982324" cy="605155"/>
              <a:chOff x="1222044" y="2566669"/>
              <a:chExt cx="9182692" cy="605155"/>
            </a:xfrm>
          </p:grpSpPr>
          <p:sp>
            <p:nvSpPr>
              <p:cNvPr id="19" name="Rettangolo 18">
                <a:extLst>
                  <a:ext uri="{FF2B5EF4-FFF2-40B4-BE49-F238E27FC236}">
                    <a16:creationId xmlns:a16="http://schemas.microsoft.com/office/drawing/2014/main" id="{5BFBC7C6-6143-15A0-CCE0-F27709B03208}"/>
                  </a:ext>
                </a:extLst>
              </p:cNvPr>
              <p:cNvSpPr/>
              <p:nvPr/>
            </p:nvSpPr>
            <p:spPr>
              <a:xfrm>
                <a:off x="1222044" y="2566669"/>
                <a:ext cx="6100558" cy="605155"/>
              </a:xfrm>
              <a:prstGeom prst="rect">
                <a:avLst/>
              </a:prstGeom>
              <a:gradFill flip="none" rotWithShape="1">
                <a:gsLst>
                  <a:gs pos="50000">
                    <a:srgbClr val="8FAADC">
                      <a:tint val="66000"/>
                      <a:satMod val="160000"/>
                    </a:srgbClr>
                  </a:gs>
                  <a:gs pos="85000">
                    <a:srgbClr val="8FAADC">
                      <a:tint val="44500"/>
                      <a:satMod val="160000"/>
                    </a:srgbClr>
                  </a:gs>
                  <a:gs pos="100000">
                    <a:srgbClr val="8FAADC">
                      <a:tint val="23500"/>
                      <a:satMod val="160000"/>
                    </a:srgbClr>
                  </a:gs>
                </a:gsLst>
                <a:lin ang="10800000" scaled="1"/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4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</a:rPr>
                  <a:t>Preparation period</a:t>
                </a:r>
              </a:p>
            </p:txBody>
          </p:sp>
          <p:sp>
            <p:nvSpPr>
              <p:cNvPr id="20" name="Rettangolo 19">
                <a:extLst>
                  <a:ext uri="{FF2B5EF4-FFF2-40B4-BE49-F238E27FC236}">
                    <a16:creationId xmlns:a16="http://schemas.microsoft.com/office/drawing/2014/main" id="{9C6AD2FA-2BEE-7EDA-75AB-C4E3DC346974}"/>
                  </a:ext>
                </a:extLst>
              </p:cNvPr>
              <p:cNvSpPr/>
              <p:nvPr/>
            </p:nvSpPr>
            <p:spPr>
              <a:xfrm>
                <a:off x="7346494" y="2566669"/>
                <a:ext cx="3058242" cy="605155"/>
              </a:xfrm>
              <a:prstGeom prst="rect">
                <a:avLst/>
              </a:prstGeom>
              <a:gradFill flip="none" rotWithShape="1">
                <a:gsLst>
                  <a:gs pos="58000">
                    <a:srgbClr val="F4B183">
                      <a:tint val="66000"/>
                      <a:satMod val="160000"/>
                    </a:srgbClr>
                  </a:gs>
                  <a:gs pos="80000">
                    <a:srgbClr val="F4B183">
                      <a:tint val="44500"/>
                      <a:satMod val="160000"/>
                    </a:srgbClr>
                  </a:gs>
                  <a:gs pos="100000">
                    <a:srgbClr val="F4B183">
                      <a:tint val="23500"/>
                      <a:satMod val="160000"/>
                    </a:srgbClr>
                  </a:gs>
                </a:gsLst>
                <a:lin ang="0" scaled="1"/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4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</a:rPr>
                  <a:t>Transitional period</a:t>
                </a:r>
              </a:p>
            </p:txBody>
          </p:sp>
        </p:grpSp>
        <p:grpSp>
          <p:nvGrpSpPr>
            <p:cNvPr id="8" name="Gruppo 7">
              <a:extLst>
                <a:ext uri="{FF2B5EF4-FFF2-40B4-BE49-F238E27FC236}">
                  <a16:creationId xmlns:a16="http://schemas.microsoft.com/office/drawing/2014/main" id="{D01180A3-B440-AA83-3C1B-51C607D55537}"/>
                </a:ext>
              </a:extLst>
            </p:cNvPr>
            <p:cNvGrpSpPr/>
            <p:nvPr/>
          </p:nvGrpSpPr>
          <p:grpSpPr>
            <a:xfrm>
              <a:off x="457200" y="2519678"/>
              <a:ext cx="9753600" cy="323851"/>
              <a:chOff x="1371600" y="2514598"/>
              <a:chExt cx="9753600" cy="323851"/>
            </a:xfrm>
          </p:grpSpPr>
          <p:sp>
            <p:nvSpPr>
              <p:cNvPr id="10" name="Rettangolo 9">
                <a:extLst>
                  <a:ext uri="{FF2B5EF4-FFF2-40B4-BE49-F238E27FC236}">
                    <a16:creationId xmlns:a16="http://schemas.microsoft.com/office/drawing/2014/main" id="{45197CE7-FDED-4FBC-D912-0B4AAA5793C7}"/>
                  </a:ext>
                </a:extLst>
              </p:cNvPr>
              <p:cNvSpPr/>
              <p:nvPr/>
            </p:nvSpPr>
            <p:spPr>
              <a:xfrm>
                <a:off x="9925050" y="2514598"/>
                <a:ext cx="1200150" cy="323849"/>
              </a:xfrm>
              <a:prstGeom prst="rect">
                <a:avLst/>
              </a:prstGeom>
              <a:solidFill>
                <a:srgbClr val="FFCBA7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8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</a:rPr>
                  <a:t>2026</a:t>
                </a:r>
              </a:p>
            </p:txBody>
          </p:sp>
          <p:grpSp>
            <p:nvGrpSpPr>
              <p:cNvPr id="11" name="Gruppo 10">
                <a:extLst>
                  <a:ext uri="{FF2B5EF4-FFF2-40B4-BE49-F238E27FC236}">
                    <a16:creationId xmlns:a16="http://schemas.microsoft.com/office/drawing/2014/main" id="{D0FD63B1-C5CD-B485-B326-15E7BB0A0132}"/>
                  </a:ext>
                </a:extLst>
              </p:cNvPr>
              <p:cNvGrpSpPr/>
              <p:nvPr/>
            </p:nvGrpSpPr>
            <p:grpSpPr>
              <a:xfrm>
                <a:off x="1371600" y="2514598"/>
                <a:ext cx="8524875" cy="323851"/>
                <a:chOff x="2838450" y="2514598"/>
                <a:chExt cx="8524875" cy="323851"/>
              </a:xfrm>
            </p:grpSpPr>
            <p:sp>
              <p:nvSpPr>
                <p:cNvPr id="12" name="Rettangolo 11">
                  <a:extLst>
                    <a:ext uri="{FF2B5EF4-FFF2-40B4-BE49-F238E27FC236}">
                      <a16:creationId xmlns:a16="http://schemas.microsoft.com/office/drawing/2014/main" id="{10ABBB12-69E8-B225-6DDB-F00547280992}"/>
                    </a:ext>
                  </a:extLst>
                </p:cNvPr>
                <p:cNvSpPr/>
                <p:nvPr/>
              </p:nvSpPr>
              <p:spPr>
                <a:xfrm>
                  <a:off x="2838450" y="2514600"/>
                  <a:ext cx="1200150" cy="323849"/>
                </a:xfrm>
                <a:prstGeom prst="rect">
                  <a:avLst/>
                </a:prstGeom>
                <a:solidFill>
                  <a:srgbClr val="0070C0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8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</a:rPr>
                    <a:t>2019</a:t>
                  </a:r>
                </a:p>
              </p:txBody>
            </p:sp>
            <p:sp>
              <p:nvSpPr>
                <p:cNvPr id="13" name="Rettangolo 12">
                  <a:extLst>
                    <a:ext uri="{FF2B5EF4-FFF2-40B4-BE49-F238E27FC236}">
                      <a16:creationId xmlns:a16="http://schemas.microsoft.com/office/drawing/2014/main" id="{C069B931-842B-01FC-9D11-7C0C044E5334}"/>
                    </a:ext>
                  </a:extLst>
                </p:cNvPr>
                <p:cNvSpPr/>
                <p:nvPr/>
              </p:nvSpPr>
              <p:spPr>
                <a:xfrm>
                  <a:off x="4057650" y="2514600"/>
                  <a:ext cx="1200150" cy="323849"/>
                </a:xfrm>
                <a:prstGeom prst="rect">
                  <a:avLst/>
                </a:prstGeom>
                <a:solidFill>
                  <a:srgbClr val="B6C8E8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8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</a:rPr>
                    <a:t>2020</a:t>
                  </a:r>
                </a:p>
              </p:txBody>
            </p:sp>
            <p:sp>
              <p:nvSpPr>
                <p:cNvPr id="14" name="Rettangolo 13">
                  <a:extLst>
                    <a:ext uri="{FF2B5EF4-FFF2-40B4-BE49-F238E27FC236}">
                      <a16:creationId xmlns:a16="http://schemas.microsoft.com/office/drawing/2014/main" id="{AE450178-0173-DB7F-B34A-91E4D16A2827}"/>
                    </a:ext>
                  </a:extLst>
                </p:cNvPr>
                <p:cNvSpPr/>
                <p:nvPr/>
              </p:nvSpPr>
              <p:spPr>
                <a:xfrm>
                  <a:off x="10163175" y="2514598"/>
                  <a:ext cx="1200150" cy="323849"/>
                </a:xfrm>
                <a:prstGeom prst="rect">
                  <a:avLst/>
                </a:prstGeom>
                <a:solidFill>
                  <a:srgbClr val="FF9953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8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</a:rPr>
                    <a:t>2025</a:t>
                  </a:r>
                </a:p>
              </p:txBody>
            </p:sp>
            <p:sp>
              <p:nvSpPr>
                <p:cNvPr id="15" name="Rettangolo 14">
                  <a:extLst>
                    <a:ext uri="{FF2B5EF4-FFF2-40B4-BE49-F238E27FC236}">
                      <a16:creationId xmlns:a16="http://schemas.microsoft.com/office/drawing/2014/main" id="{FD66858F-44AA-5D23-B2A4-A209D2FA0C62}"/>
                    </a:ext>
                  </a:extLst>
                </p:cNvPr>
                <p:cNvSpPr/>
                <p:nvPr/>
              </p:nvSpPr>
              <p:spPr>
                <a:xfrm>
                  <a:off x="5276850" y="2514599"/>
                  <a:ext cx="1200150" cy="323849"/>
                </a:xfrm>
                <a:prstGeom prst="rect">
                  <a:avLst/>
                </a:prstGeom>
                <a:solidFill>
                  <a:srgbClr val="87A4D9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8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</a:rPr>
                    <a:t>2021</a:t>
                  </a:r>
                </a:p>
              </p:txBody>
            </p:sp>
            <p:sp>
              <p:nvSpPr>
                <p:cNvPr id="16" name="Rettangolo 15">
                  <a:extLst>
                    <a:ext uri="{FF2B5EF4-FFF2-40B4-BE49-F238E27FC236}">
                      <a16:creationId xmlns:a16="http://schemas.microsoft.com/office/drawing/2014/main" id="{483B2CDB-866C-2EE9-A53B-84F649634BDD}"/>
                    </a:ext>
                  </a:extLst>
                </p:cNvPr>
                <p:cNvSpPr/>
                <p:nvPr/>
              </p:nvSpPr>
              <p:spPr>
                <a:xfrm>
                  <a:off x="6496050" y="2514600"/>
                  <a:ext cx="1200150" cy="323849"/>
                </a:xfrm>
                <a:prstGeom prst="rect">
                  <a:avLst/>
                </a:prstGeom>
                <a:solidFill>
                  <a:srgbClr val="B6C8E8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8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</a:rPr>
                    <a:t>2022</a:t>
                  </a:r>
                </a:p>
              </p:txBody>
            </p:sp>
            <p:sp>
              <p:nvSpPr>
                <p:cNvPr id="17" name="Rettangolo 16">
                  <a:extLst>
                    <a:ext uri="{FF2B5EF4-FFF2-40B4-BE49-F238E27FC236}">
                      <a16:creationId xmlns:a16="http://schemas.microsoft.com/office/drawing/2014/main" id="{E9C96630-3D6F-9AB1-EE9A-4CBE0F2679FE}"/>
                    </a:ext>
                  </a:extLst>
                </p:cNvPr>
                <p:cNvSpPr/>
                <p:nvPr/>
              </p:nvSpPr>
              <p:spPr>
                <a:xfrm>
                  <a:off x="7715250" y="2514600"/>
                  <a:ext cx="1200150" cy="323849"/>
                </a:xfrm>
                <a:prstGeom prst="rect">
                  <a:avLst/>
                </a:prstGeom>
                <a:solidFill>
                  <a:srgbClr val="B6C8E8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8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</a:rPr>
                    <a:t>2023</a:t>
                  </a:r>
                </a:p>
              </p:txBody>
            </p:sp>
            <p:sp>
              <p:nvSpPr>
                <p:cNvPr id="18" name="Rettangolo 17">
                  <a:extLst>
                    <a:ext uri="{FF2B5EF4-FFF2-40B4-BE49-F238E27FC236}">
                      <a16:creationId xmlns:a16="http://schemas.microsoft.com/office/drawing/2014/main" id="{233A5D05-A7E6-56B0-E727-6CE225C42A88}"/>
                    </a:ext>
                  </a:extLst>
                </p:cNvPr>
                <p:cNvSpPr/>
                <p:nvPr/>
              </p:nvSpPr>
              <p:spPr>
                <a:xfrm>
                  <a:off x="8934450" y="2514599"/>
                  <a:ext cx="1200150" cy="323849"/>
                </a:xfrm>
                <a:prstGeom prst="rect">
                  <a:avLst/>
                </a:prstGeom>
                <a:solidFill>
                  <a:srgbClr val="B6C8E8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8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</a:rPr>
                    <a:t>2024</a:t>
                  </a:r>
                </a:p>
              </p:txBody>
            </p:sp>
          </p:grpSp>
        </p:grpSp>
        <p:sp>
          <p:nvSpPr>
            <p:cNvPr id="9" name="Rettangolo 8">
              <a:extLst>
                <a:ext uri="{FF2B5EF4-FFF2-40B4-BE49-F238E27FC236}">
                  <a16:creationId xmlns:a16="http://schemas.microsoft.com/office/drawing/2014/main" id="{B570E6EE-5FB3-EF1B-B122-DC32B85E0ED9}"/>
                </a:ext>
              </a:extLst>
            </p:cNvPr>
            <p:cNvSpPr/>
            <p:nvPr/>
          </p:nvSpPr>
          <p:spPr>
            <a:xfrm>
              <a:off x="10239375" y="2519677"/>
              <a:ext cx="1200150" cy="323849"/>
            </a:xfrm>
            <a:prstGeom prst="rect">
              <a:avLst/>
            </a:prstGeom>
            <a:solidFill>
              <a:srgbClr val="70AD47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rPr>
                <a:t>2027</a:t>
              </a:r>
            </a:p>
          </p:txBody>
        </p:sp>
      </p:grp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4E243011-EEEF-34C8-3E79-7AFB5446DE03}"/>
              </a:ext>
            </a:extLst>
          </p:cNvPr>
          <p:cNvSpPr txBox="1"/>
          <p:nvPr/>
        </p:nvSpPr>
        <p:spPr>
          <a:xfrm>
            <a:off x="1629773" y="1846484"/>
            <a:ext cx="18107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Governance Structure</a:t>
            </a:r>
          </a:p>
        </p:txBody>
      </p:sp>
      <p:cxnSp>
        <p:nvCxnSpPr>
          <p:cNvPr id="22" name="Connettore diritto 21">
            <a:extLst>
              <a:ext uri="{FF2B5EF4-FFF2-40B4-BE49-F238E27FC236}">
                <a16:creationId xmlns:a16="http://schemas.microsoft.com/office/drawing/2014/main" id="{E87BCE5E-38A9-03B3-BE62-699B8640EE65}"/>
              </a:ext>
            </a:extLst>
          </p:cNvPr>
          <p:cNvCxnSpPr>
            <a:cxnSpLocks/>
          </p:cNvCxnSpPr>
          <p:nvPr/>
        </p:nvCxnSpPr>
        <p:spPr>
          <a:xfrm flipH="1">
            <a:off x="2406076" y="2093169"/>
            <a:ext cx="0" cy="676661"/>
          </a:xfrm>
          <a:prstGeom prst="line">
            <a:avLst/>
          </a:prstGeom>
          <a:noFill/>
          <a:ln w="9525" cap="flat" cmpd="sng" algn="ctr">
            <a:solidFill>
              <a:srgbClr val="A5A5A5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44CD8499-2C80-13AF-2B1D-5EFAFE70F1EC}"/>
              </a:ext>
            </a:extLst>
          </p:cNvPr>
          <p:cNvSpPr txBox="1"/>
          <p:nvPr/>
        </p:nvSpPr>
        <p:spPr>
          <a:xfrm>
            <a:off x="134365" y="1148961"/>
            <a:ext cx="13430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Delivery of the Action Plan</a:t>
            </a:r>
          </a:p>
        </p:txBody>
      </p:sp>
      <p:cxnSp>
        <p:nvCxnSpPr>
          <p:cNvPr id="24" name="Connettore diritto 23">
            <a:extLst>
              <a:ext uri="{FF2B5EF4-FFF2-40B4-BE49-F238E27FC236}">
                <a16:creationId xmlns:a16="http://schemas.microsoft.com/office/drawing/2014/main" id="{CE3ABF5B-A92E-7327-34ED-838BBF9D8F61}"/>
              </a:ext>
            </a:extLst>
          </p:cNvPr>
          <p:cNvCxnSpPr>
            <a:cxnSpLocks/>
          </p:cNvCxnSpPr>
          <p:nvPr/>
        </p:nvCxnSpPr>
        <p:spPr>
          <a:xfrm>
            <a:off x="586801" y="1672181"/>
            <a:ext cx="0" cy="1127963"/>
          </a:xfrm>
          <a:prstGeom prst="line">
            <a:avLst/>
          </a:prstGeom>
          <a:noFill/>
          <a:ln w="9525" cap="flat" cmpd="sng" algn="ctr">
            <a:solidFill>
              <a:srgbClr val="A5A5A5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C769DD09-C69F-E09A-3477-77250A93E7AC}"/>
              </a:ext>
            </a:extLst>
          </p:cNvPr>
          <p:cNvSpPr txBox="1"/>
          <p:nvPr/>
        </p:nvSpPr>
        <p:spPr>
          <a:xfrm>
            <a:off x="3644329" y="1846483"/>
            <a:ext cx="16341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Conceptual Framework</a:t>
            </a:r>
          </a:p>
        </p:txBody>
      </p:sp>
      <p:cxnSp>
        <p:nvCxnSpPr>
          <p:cNvPr id="26" name="Connettore diritto 25">
            <a:extLst>
              <a:ext uri="{FF2B5EF4-FFF2-40B4-BE49-F238E27FC236}">
                <a16:creationId xmlns:a16="http://schemas.microsoft.com/office/drawing/2014/main" id="{48372A5F-9D89-AD25-E3F3-3979C6571CE1}"/>
              </a:ext>
            </a:extLst>
          </p:cNvPr>
          <p:cNvCxnSpPr>
            <a:cxnSpLocks/>
            <a:stCxn id="25" idx="2"/>
          </p:cNvCxnSpPr>
          <p:nvPr/>
        </p:nvCxnSpPr>
        <p:spPr>
          <a:xfrm>
            <a:off x="4461412" y="2123482"/>
            <a:ext cx="0" cy="645842"/>
          </a:xfrm>
          <a:prstGeom prst="line">
            <a:avLst/>
          </a:prstGeom>
          <a:noFill/>
          <a:ln w="9525" cap="flat" cmpd="sng" algn="ctr">
            <a:solidFill>
              <a:srgbClr val="A5A5A5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765699F9-AF64-92BF-0273-B15EF6398203}"/>
              </a:ext>
            </a:extLst>
          </p:cNvPr>
          <p:cNvSpPr txBox="1"/>
          <p:nvPr/>
        </p:nvSpPr>
        <p:spPr>
          <a:xfrm>
            <a:off x="2812928" y="1270520"/>
            <a:ext cx="16532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NRRP REFORM 1.15</a:t>
            </a:r>
          </a:p>
        </p:txBody>
      </p:sp>
      <p:cxnSp>
        <p:nvCxnSpPr>
          <p:cNvPr id="28" name="Connettore diritto 27">
            <a:extLst>
              <a:ext uri="{FF2B5EF4-FFF2-40B4-BE49-F238E27FC236}">
                <a16:creationId xmlns:a16="http://schemas.microsoft.com/office/drawing/2014/main" id="{D8881F43-4836-7593-0BBB-798F9D3D0D09}"/>
              </a:ext>
            </a:extLst>
          </p:cNvPr>
          <p:cNvCxnSpPr>
            <a:cxnSpLocks/>
            <a:stCxn id="27" idx="2"/>
            <a:endCxn id="15" idx="0"/>
          </p:cNvCxnSpPr>
          <p:nvPr/>
        </p:nvCxnSpPr>
        <p:spPr>
          <a:xfrm flipH="1">
            <a:off x="3625277" y="1578297"/>
            <a:ext cx="0" cy="1191535"/>
          </a:xfrm>
          <a:prstGeom prst="line">
            <a:avLst/>
          </a:prstGeom>
          <a:noFill/>
          <a:ln w="9525" cap="flat" cmpd="sng" algn="ctr">
            <a:solidFill>
              <a:srgbClr val="A5A5A5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E9DDACF1-7071-6C24-DC1B-BA5F9F0A32B7}"/>
              </a:ext>
            </a:extLst>
          </p:cNvPr>
          <p:cNvSpPr txBox="1"/>
          <p:nvPr/>
        </p:nvSpPr>
        <p:spPr>
          <a:xfrm>
            <a:off x="6632483" y="1733262"/>
            <a:ext cx="1634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Complete set of Accounting Standards</a:t>
            </a:r>
          </a:p>
        </p:txBody>
      </p:sp>
      <p:cxnSp>
        <p:nvCxnSpPr>
          <p:cNvPr id="30" name="Connettore diritto 29">
            <a:extLst>
              <a:ext uri="{FF2B5EF4-FFF2-40B4-BE49-F238E27FC236}">
                <a16:creationId xmlns:a16="http://schemas.microsoft.com/office/drawing/2014/main" id="{0D296577-F758-2E2D-FE26-EFADDEC1E297}"/>
              </a:ext>
            </a:extLst>
          </p:cNvPr>
          <p:cNvCxnSpPr>
            <a:cxnSpLocks/>
            <a:stCxn id="29" idx="2"/>
          </p:cNvCxnSpPr>
          <p:nvPr/>
        </p:nvCxnSpPr>
        <p:spPr>
          <a:xfrm>
            <a:off x="7449565" y="2194927"/>
            <a:ext cx="0" cy="553735"/>
          </a:xfrm>
          <a:prstGeom prst="line">
            <a:avLst/>
          </a:prstGeom>
          <a:noFill/>
          <a:ln w="9525" cap="flat" cmpd="sng" algn="ctr">
            <a:solidFill>
              <a:srgbClr val="A5A5A5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A3E73457-5BED-B3EB-C22A-F25283EC0BA6}"/>
              </a:ext>
            </a:extLst>
          </p:cNvPr>
          <p:cNvSpPr txBox="1"/>
          <p:nvPr/>
        </p:nvSpPr>
        <p:spPr>
          <a:xfrm>
            <a:off x="5848705" y="2170161"/>
            <a:ext cx="12960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Chart of Accounts</a:t>
            </a:r>
          </a:p>
        </p:txBody>
      </p:sp>
      <p:cxnSp>
        <p:nvCxnSpPr>
          <p:cNvPr id="32" name="Connettore diritto 31">
            <a:extLst>
              <a:ext uri="{FF2B5EF4-FFF2-40B4-BE49-F238E27FC236}">
                <a16:creationId xmlns:a16="http://schemas.microsoft.com/office/drawing/2014/main" id="{4FBF31F9-3D98-C917-13C2-8C0D190315F5}"/>
              </a:ext>
            </a:extLst>
          </p:cNvPr>
          <p:cNvCxnSpPr>
            <a:cxnSpLocks/>
          </p:cNvCxnSpPr>
          <p:nvPr/>
        </p:nvCxnSpPr>
        <p:spPr>
          <a:xfrm>
            <a:off x="6458965" y="2398292"/>
            <a:ext cx="0" cy="396000"/>
          </a:xfrm>
          <a:prstGeom prst="line">
            <a:avLst/>
          </a:prstGeom>
          <a:noFill/>
          <a:ln w="9525" cap="flat" cmpd="sng" algn="ctr">
            <a:solidFill>
              <a:srgbClr val="A5A5A5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70A190C1-9054-32C9-79FC-7C8B56F92E02}"/>
              </a:ext>
            </a:extLst>
          </p:cNvPr>
          <p:cNvSpPr txBox="1"/>
          <p:nvPr/>
        </p:nvSpPr>
        <p:spPr>
          <a:xfrm>
            <a:off x="8388164" y="489288"/>
            <a:ext cx="27043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First accrual-based consolidated financial statements  (year 2025)</a:t>
            </a:r>
          </a:p>
        </p:txBody>
      </p:sp>
      <p:sp>
        <p:nvSpPr>
          <p:cNvPr id="34" name="CasellaDiTesto 33">
            <a:extLst>
              <a:ext uri="{FF2B5EF4-FFF2-40B4-BE49-F238E27FC236}">
                <a16:creationId xmlns:a16="http://schemas.microsoft.com/office/drawing/2014/main" id="{7B72ABA8-1A31-2247-3709-EE7FA89130D2}"/>
              </a:ext>
            </a:extLst>
          </p:cNvPr>
          <p:cNvSpPr txBox="1"/>
          <p:nvPr/>
        </p:nvSpPr>
        <p:spPr>
          <a:xfrm>
            <a:off x="9451496" y="1255761"/>
            <a:ext cx="17499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Accrual Accounting Reform Law</a:t>
            </a:r>
          </a:p>
        </p:txBody>
      </p:sp>
      <p:sp>
        <p:nvSpPr>
          <p:cNvPr id="35" name="Rettangolo 34">
            <a:extLst>
              <a:ext uri="{FF2B5EF4-FFF2-40B4-BE49-F238E27FC236}">
                <a16:creationId xmlns:a16="http://schemas.microsoft.com/office/drawing/2014/main" id="{06B708D2-45EC-B081-67E0-209C5E83E99A}"/>
              </a:ext>
            </a:extLst>
          </p:cNvPr>
          <p:cNvSpPr/>
          <p:nvPr/>
        </p:nvSpPr>
        <p:spPr>
          <a:xfrm>
            <a:off x="5463602" y="2639117"/>
            <a:ext cx="3657599" cy="102912"/>
          </a:xfrm>
          <a:prstGeom prst="rect">
            <a:avLst/>
          </a:prstGeom>
          <a:solidFill>
            <a:srgbClr val="FFF2CC"/>
          </a:solidFill>
          <a:ln w="12700" cap="flat" cmpd="sng" algn="ctr">
            <a:solidFill>
              <a:srgbClr val="A5A5A5">
                <a:lumMod val="40000"/>
                <a:lumOff val="60000"/>
              </a:srgbClr>
            </a:solidFill>
            <a:prstDash val="sys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IT systems tuning</a:t>
            </a:r>
          </a:p>
        </p:txBody>
      </p:sp>
      <p:sp>
        <p:nvSpPr>
          <p:cNvPr id="36" name="CasellaDiTesto 35">
            <a:extLst>
              <a:ext uri="{FF2B5EF4-FFF2-40B4-BE49-F238E27FC236}">
                <a16:creationId xmlns:a16="http://schemas.microsoft.com/office/drawing/2014/main" id="{CCD8EE44-6459-6360-14B6-7ADD714BA9D6}"/>
              </a:ext>
            </a:extLst>
          </p:cNvPr>
          <p:cNvSpPr txBox="1"/>
          <p:nvPr/>
        </p:nvSpPr>
        <p:spPr>
          <a:xfrm>
            <a:off x="9143279" y="1799132"/>
            <a:ext cx="127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End of the first round of training</a:t>
            </a:r>
            <a:endParaRPr kumimoji="0" lang="en-GB" sz="12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</a:endParaRPr>
          </a:p>
        </p:txBody>
      </p:sp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002CCF34-EF56-5A5F-5C1D-979352869F45}"/>
              </a:ext>
            </a:extLst>
          </p:cNvPr>
          <p:cNvCxnSpPr>
            <a:cxnSpLocks/>
          </p:cNvCxnSpPr>
          <p:nvPr/>
        </p:nvCxnSpPr>
        <p:spPr>
          <a:xfrm flipH="1">
            <a:off x="9740327" y="2160230"/>
            <a:ext cx="0" cy="612000"/>
          </a:xfrm>
          <a:prstGeom prst="line">
            <a:avLst/>
          </a:prstGeom>
          <a:noFill/>
          <a:ln w="9525" cap="flat" cmpd="sng" algn="ctr">
            <a:solidFill>
              <a:srgbClr val="A5A5A5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A4A8FCAA-3CF3-6B31-309C-6A0570BDEC65}"/>
              </a:ext>
            </a:extLst>
          </p:cNvPr>
          <p:cNvSpPr txBox="1"/>
          <p:nvPr/>
        </p:nvSpPr>
        <p:spPr>
          <a:xfrm>
            <a:off x="5104679" y="1800018"/>
            <a:ext cx="12780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Start of the first round of training</a:t>
            </a:r>
            <a:endParaRPr kumimoji="0" lang="en-GB" sz="10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</a:endParaRPr>
          </a:p>
        </p:txBody>
      </p:sp>
      <p:sp>
        <p:nvSpPr>
          <p:cNvPr id="39" name="Rettangolo 38">
            <a:extLst>
              <a:ext uri="{FF2B5EF4-FFF2-40B4-BE49-F238E27FC236}">
                <a16:creationId xmlns:a16="http://schemas.microsoft.com/office/drawing/2014/main" id="{93322F93-4F6B-C2E0-C108-6AC5F39544EE}"/>
              </a:ext>
            </a:extLst>
          </p:cNvPr>
          <p:cNvSpPr/>
          <p:nvPr/>
        </p:nvSpPr>
        <p:spPr>
          <a:xfrm>
            <a:off x="5541020" y="2493380"/>
            <a:ext cx="4212000" cy="102912"/>
          </a:xfrm>
          <a:prstGeom prst="rect">
            <a:avLst/>
          </a:prstGeom>
          <a:solidFill>
            <a:srgbClr val="F6DBD6"/>
          </a:solidFill>
          <a:ln w="12700" cap="flat" cmpd="sng" algn="ctr">
            <a:solidFill>
              <a:srgbClr val="A5A5A5">
                <a:lumMod val="40000"/>
                <a:lumOff val="60000"/>
              </a:srgbClr>
            </a:solidFill>
            <a:prstDash val="sys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First round of training</a:t>
            </a:r>
          </a:p>
        </p:txBody>
      </p:sp>
      <p:sp>
        <p:nvSpPr>
          <p:cNvPr id="40" name="CasellaDiTesto 39">
            <a:extLst>
              <a:ext uri="{FF2B5EF4-FFF2-40B4-BE49-F238E27FC236}">
                <a16:creationId xmlns:a16="http://schemas.microsoft.com/office/drawing/2014/main" id="{6CE9B650-EF39-60D1-6C2A-6A8F0E898014}"/>
              </a:ext>
            </a:extLst>
          </p:cNvPr>
          <p:cNvSpPr txBox="1"/>
          <p:nvPr/>
        </p:nvSpPr>
        <p:spPr>
          <a:xfrm>
            <a:off x="6551817" y="1185041"/>
            <a:ext cx="28673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Start Pilot phase accrual accounting</a:t>
            </a:r>
          </a:p>
        </p:txBody>
      </p:sp>
      <p:sp>
        <p:nvSpPr>
          <p:cNvPr id="41" name="CasellaDiTesto 40">
            <a:extLst>
              <a:ext uri="{FF2B5EF4-FFF2-40B4-BE49-F238E27FC236}">
                <a16:creationId xmlns:a16="http://schemas.microsoft.com/office/drawing/2014/main" id="{AE2A8573-63F7-8651-119C-445E4D594CFC}"/>
              </a:ext>
            </a:extLst>
          </p:cNvPr>
          <p:cNvSpPr txBox="1"/>
          <p:nvPr/>
        </p:nvSpPr>
        <p:spPr>
          <a:xfrm>
            <a:off x="10293875" y="2280083"/>
            <a:ext cx="18800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TRANSITIONAL PERIOD (3 years)</a:t>
            </a:r>
          </a:p>
        </p:txBody>
      </p:sp>
      <p:sp>
        <p:nvSpPr>
          <p:cNvPr id="42" name="Rettangolo 41">
            <a:extLst>
              <a:ext uri="{FF2B5EF4-FFF2-40B4-BE49-F238E27FC236}">
                <a16:creationId xmlns:a16="http://schemas.microsoft.com/office/drawing/2014/main" id="{757F1BBE-2A29-7F2F-3840-34111487C638}"/>
              </a:ext>
            </a:extLst>
          </p:cNvPr>
          <p:cNvSpPr/>
          <p:nvPr/>
        </p:nvSpPr>
        <p:spPr>
          <a:xfrm>
            <a:off x="11604265" y="2771361"/>
            <a:ext cx="157449" cy="323849"/>
          </a:xfrm>
          <a:prstGeom prst="rect">
            <a:avLst/>
          </a:prstGeom>
          <a:gradFill>
            <a:gsLst>
              <a:gs pos="34000">
                <a:srgbClr val="A9D18E"/>
              </a:gs>
              <a:gs pos="100000">
                <a:srgbClr val="BDDCA8"/>
              </a:gs>
            </a:gsLst>
            <a:lin ang="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43" name="Rettangolo 42">
            <a:extLst>
              <a:ext uri="{FF2B5EF4-FFF2-40B4-BE49-F238E27FC236}">
                <a16:creationId xmlns:a16="http://schemas.microsoft.com/office/drawing/2014/main" id="{F7759E91-66BE-950F-BABF-AEAB5935A183}"/>
              </a:ext>
            </a:extLst>
          </p:cNvPr>
          <p:cNvSpPr/>
          <p:nvPr/>
        </p:nvSpPr>
        <p:spPr>
          <a:xfrm>
            <a:off x="11796852" y="2771361"/>
            <a:ext cx="90000" cy="323849"/>
          </a:xfrm>
          <a:prstGeom prst="rect">
            <a:avLst/>
          </a:prstGeom>
          <a:gradFill flip="none" rotWithShape="1">
            <a:gsLst>
              <a:gs pos="29000">
                <a:srgbClr val="A9D18E"/>
              </a:gs>
              <a:gs pos="100000">
                <a:srgbClr val="70AD47">
                  <a:lumMod val="60000"/>
                  <a:lumOff val="40000"/>
                  <a:tint val="44500"/>
                  <a:satMod val="160000"/>
                </a:srgbClr>
              </a:gs>
              <a:gs pos="100000">
                <a:srgbClr val="70AD47">
                  <a:lumMod val="60000"/>
                  <a:lumOff val="40000"/>
                  <a:tint val="23500"/>
                  <a:satMod val="160000"/>
                </a:srgbClr>
              </a:gs>
            </a:gsLst>
            <a:lin ang="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44" name="Rettangolo 43">
            <a:extLst>
              <a:ext uri="{FF2B5EF4-FFF2-40B4-BE49-F238E27FC236}">
                <a16:creationId xmlns:a16="http://schemas.microsoft.com/office/drawing/2014/main" id="{B068334F-250E-8E0F-FA9F-ECD7EB42329F}"/>
              </a:ext>
            </a:extLst>
          </p:cNvPr>
          <p:cNvSpPr/>
          <p:nvPr/>
        </p:nvSpPr>
        <p:spPr>
          <a:xfrm>
            <a:off x="11921990" y="2771361"/>
            <a:ext cx="54000" cy="323849"/>
          </a:xfrm>
          <a:prstGeom prst="rect">
            <a:avLst/>
          </a:prstGeom>
          <a:gradFill>
            <a:gsLst>
              <a:gs pos="27000">
                <a:srgbClr val="BFDDAB"/>
              </a:gs>
              <a:gs pos="100000">
                <a:srgbClr val="E0F3D5"/>
              </a:gs>
              <a:gs pos="100000">
                <a:srgbClr val="70AD47">
                  <a:lumMod val="60000"/>
                  <a:lumOff val="40000"/>
                  <a:tint val="23500"/>
                  <a:satMod val="160000"/>
                </a:srgbClr>
              </a:gs>
            </a:gsLst>
            <a:lin ang="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45" name="Titolo 1">
            <a:extLst>
              <a:ext uri="{FF2B5EF4-FFF2-40B4-BE49-F238E27FC236}">
                <a16:creationId xmlns:a16="http://schemas.microsoft.com/office/drawing/2014/main" id="{94E73EF4-BBFE-4822-75C7-4D53CB003241}"/>
              </a:ext>
            </a:extLst>
          </p:cNvPr>
          <p:cNvSpPr txBox="1">
            <a:spLocks/>
          </p:cNvSpPr>
          <p:nvPr/>
        </p:nvSpPr>
        <p:spPr>
          <a:xfrm>
            <a:off x="1453490" y="31575"/>
            <a:ext cx="9747910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800" b="1" i="0">
                <a:solidFill>
                  <a:srgbClr val="013E87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b="1" i="1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Action Plan </a:t>
            </a:r>
            <a:endParaRPr kumimoji="0" lang="es-ES" sz="4800" b="1" i="1" u="none" strike="noStrike" kern="0" cap="none" spc="0" normalizeH="0" baseline="0" noProof="0" dirty="0">
              <a:ln>
                <a:noFill/>
              </a:ln>
              <a:solidFill>
                <a:srgbClr val="012B86"/>
              </a:solidFill>
              <a:effectLst/>
              <a:uLnTx/>
              <a:uFillTx/>
              <a:latin typeface="Calibri"/>
              <a:ea typeface="+mj-ea"/>
              <a:cs typeface="Calibri"/>
            </a:endParaRPr>
          </a:p>
        </p:txBody>
      </p:sp>
      <p:sp>
        <p:nvSpPr>
          <p:cNvPr id="46" name="Segnaposto testo 2">
            <a:extLst>
              <a:ext uri="{FF2B5EF4-FFF2-40B4-BE49-F238E27FC236}">
                <a16:creationId xmlns:a16="http://schemas.microsoft.com/office/drawing/2014/main" id="{1CA8D3E7-37CA-F8CC-3684-01B1B06CF11B}"/>
              </a:ext>
            </a:extLst>
          </p:cNvPr>
          <p:cNvSpPr txBox="1">
            <a:spLocks/>
          </p:cNvSpPr>
          <p:nvPr/>
        </p:nvSpPr>
        <p:spPr>
          <a:xfrm>
            <a:off x="990599" y="4245758"/>
            <a:ext cx="10210801" cy="17697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300" b="0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300" b="0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Il piano d'azione proposto prevedeva due macro-fasi (in linea con le raccomandazioni FTI di Eurostat):</a:t>
            </a: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it-IT" sz="2300" b="1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Periodo di preparazione </a:t>
            </a:r>
            <a:r>
              <a:rPr kumimoji="0" lang="es-ES" sz="2300" b="1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(EPSAS FTI)</a:t>
            </a:r>
            <a:r>
              <a:rPr kumimoji="0" lang="es-ES" sz="2300" b="0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, </a:t>
            </a:r>
            <a:r>
              <a:rPr kumimoji="0" lang="it-IT" sz="2300" b="0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per definire un nuovo quadro contabile</a:t>
            </a:r>
            <a:r>
              <a:rPr kumimoji="0" lang="es-ES" sz="2300" b="0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;</a:t>
            </a: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it-IT" sz="2300" b="1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Periodo di transizione </a:t>
            </a:r>
            <a:r>
              <a:rPr kumimoji="0" lang="es-ES" sz="2300" b="1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(EPSAS FTI)</a:t>
            </a:r>
            <a:r>
              <a:rPr kumimoji="0" lang="es-ES" sz="2300" b="0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, </a:t>
            </a:r>
            <a:r>
              <a:rPr kumimoji="0" lang="it-IT" sz="2300" b="0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per applicare i principi contabili IPSAS/EPSAS per la prima volta.</a:t>
            </a:r>
            <a:endParaRPr kumimoji="0" lang="en-GB" sz="2300" b="0" i="0" u="none" strike="noStrike" kern="0" cap="none" spc="0" normalizeH="0" baseline="0" noProof="0" dirty="0">
              <a:ln>
                <a:noFill/>
              </a:ln>
              <a:solidFill>
                <a:srgbClr val="012B86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78957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3352955_3840_2160_25fps (online-video-cutter.com) (1)">
            <a:hlinkClick r:id="" action="ppaction://media"/>
            <a:extLst>
              <a:ext uri="{FF2B5EF4-FFF2-40B4-BE49-F238E27FC236}">
                <a16:creationId xmlns:a16="http://schemas.microsoft.com/office/drawing/2014/main" id="{4948C6AF-A5E9-3562-BFD7-D14D4F20968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12966" y="-667123"/>
            <a:ext cx="12192000" cy="6858000"/>
          </a:xfrm>
          <a:prstGeom prst="rect">
            <a:avLst/>
          </a:prstGeom>
        </p:spPr>
      </p:pic>
      <p:sp>
        <p:nvSpPr>
          <p:cNvPr id="21" name="Rettangolo 20">
            <a:extLst>
              <a:ext uri="{FF2B5EF4-FFF2-40B4-BE49-F238E27FC236}">
                <a16:creationId xmlns:a16="http://schemas.microsoft.com/office/drawing/2014/main" id="{67B423D8-0424-8716-2095-2EBD74A34E24}"/>
              </a:ext>
            </a:extLst>
          </p:cNvPr>
          <p:cNvSpPr/>
          <p:nvPr/>
        </p:nvSpPr>
        <p:spPr>
          <a:xfrm>
            <a:off x="3368040" y="-115010"/>
            <a:ext cx="8961120" cy="62541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Figura a mano libera: forma 25">
            <a:extLst>
              <a:ext uri="{FF2B5EF4-FFF2-40B4-BE49-F238E27FC236}">
                <a16:creationId xmlns:a16="http://schemas.microsoft.com/office/drawing/2014/main" id="{7DCFC742-8E18-B435-C7DA-C1D43F415EC5}"/>
              </a:ext>
            </a:extLst>
          </p:cNvPr>
          <p:cNvSpPr/>
          <p:nvPr/>
        </p:nvSpPr>
        <p:spPr>
          <a:xfrm>
            <a:off x="3574624" y="-247650"/>
            <a:ext cx="9601200" cy="6438527"/>
          </a:xfrm>
          <a:custGeom>
            <a:avLst/>
            <a:gdLst>
              <a:gd name="connsiteX0" fmla="*/ 4380480 w 9601200"/>
              <a:gd name="connsiteY0" fmla="*/ 5544897 h 6279271"/>
              <a:gd name="connsiteX1" fmla="*/ 4020480 w 9601200"/>
              <a:gd name="connsiteY1" fmla="*/ 5904897 h 6279271"/>
              <a:gd name="connsiteX2" fmla="*/ 4380480 w 9601200"/>
              <a:gd name="connsiteY2" fmla="*/ 6264897 h 6279271"/>
              <a:gd name="connsiteX3" fmla="*/ 4740480 w 9601200"/>
              <a:gd name="connsiteY3" fmla="*/ 5904897 h 6279271"/>
              <a:gd name="connsiteX4" fmla="*/ 4380480 w 9601200"/>
              <a:gd name="connsiteY4" fmla="*/ 5544897 h 6279271"/>
              <a:gd name="connsiteX5" fmla="*/ 5180080 w 9601200"/>
              <a:gd name="connsiteY5" fmla="*/ 4881097 h 6279271"/>
              <a:gd name="connsiteX6" fmla="*/ 4640080 w 9601200"/>
              <a:gd name="connsiteY6" fmla="*/ 5421097 h 6279271"/>
              <a:gd name="connsiteX7" fmla="*/ 5180080 w 9601200"/>
              <a:gd name="connsiteY7" fmla="*/ 5961097 h 6279271"/>
              <a:gd name="connsiteX8" fmla="*/ 5720080 w 9601200"/>
              <a:gd name="connsiteY8" fmla="*/ 5421097 h 6279271"/>
              <a:gd name="connsiteX9" fmla="*/ 5180080 w 9601200"/>
              <a:gd name="connsiteY9" fmla="*/ 4881097 h 6279271"/>
              <a:gd name="connsiteX10" fmla="*/ 6630080 w 9601200"/>
              <a:gd name="connsiteY10" fmla="*/ 3110171 h 6279271"/>
              <a:gd name="connsiteX11" fmla="*/ 5730080 w 9601200"/>
              <a:gd name="connsiteY11" fmla="*/ 4010171 h 6279271"/>
              <a:gd name="connsiteX12" fmla="*/ 5818830 w 9601200"/>
              <a:gd name="connsiteY12" fmla="*/ 4400358 h 6279271"/>
              <a:gd name="connsiteX13" fmla="*/ 5835072 w 9601200"/>
              <a:gd name="connsiteY13" fmla="*/ 4428616 h 6279271"/>
              <a:gd name="connsiteX14" fmla="*/ 5798923 w 9601200"/>
              <a:gd name="connsiteY14" fmla="*/ 4448236 h 6279271"/>
              <a:gd name="connsiteX15" fmla="*/ 5640203 w 9601200"/>
              <a:gd name="connsiteY15" fmla="*/ 4746754 h 6279271"/>
              <a:gd name="connsiteX16" fmla="*/ 6000203 w 9601200"/>
              <a:gd name="connsiteY16" fmla="*/ 5106754 h 6279271"/>
              <a:gd name="connsiteX17" fmla="*/ 6072756 w 9601200"/>
              <a:gd name="connsiteY17" fmla="*/ 5099440 h 6279271"/>
              <a:gd name="connsiteX18" fmla="*/ 6119963 w 9601200"/>
              <a:gd name="connsiteY18" fmla="*/ 5084787 h 6279271"/>
              <a:gd name="connsiteX19" fmla="*/ 6091051 w 9601200"/>
              <a:gd name="connsiteY19" fmla="*/ 5177925 h 6279271"/>
              <a:gd name="connsiteX20" fmla="*/ 6080080 w 9601200"/>
              <a:gd name="connsiteY20" fmla="*/ 5286754 h 6279271"/>
              <a:gd name="connsiteX21" fmla="*/ 6620080 w 9601200"/>
              <a:gd name="connsiteY21" fmla="*/ 5826754 h 6279271"/>
              <a:gd name="connsiteX22" fmla="*/ 7160080 w 9601200"/>
              <a:gd name="connsiteY22" fmla="*/ 5286754 h 6279271"/>
              <a:gd name="connsiteX23" fmla="*/ 7001918 w 9601200"/>
              <a:gd name="connsiteY23" fmla="*/ 4904917 h 6279271"/>
              <a:gd name="connsiteX24" fmla="*/ 6940337 w 9601200"/>
              <a:gd name="connsiteY24" fmla="*/ 4854108 h 6279271"/>
              <a:gd name="connsiteX25" fmla="*/ 6980401 w 9601200"/>
              <a:gd name="connsiteY25" fmla="*/ 4839445 h 6279271"/>
              <a:gd name="connsiteX26" fmla="*/ 7014579 w 9601200"/>
              <a:gd name="connsiteY26" fmla="*/ 4821948 h 6279271"/>
              <a:gd name="connsiteX27" fmla="*/ 7030963 w 9601200"/>
              <a:gd name="connsiteY27" fmla="*/ 4841806 h 6279271"/>
              <a:gd name="connsiteX28" fmla="*/ 7540080 w 9601200"/>
              <a:gd name="connsiteY28" fmla="*/ 5052689 h 6279271"/>
              <a:gd name="connsiteX29" fmla="*/ 8260080 w 9601200"/>
              <a:gd name="connsiteY29" fmla="*/ 4332689 h 6279271"/>
              <a:gd name="connsiteX30" fmla="*/ 7540080 w 9601200"/>
              <a:gd name="connsiteY30" fmla="*/ 3612689 h 6279271"/>
              <a:gd name="connsiteX31" fmla="*/ 7466464 w 9601200"/>
              <a:gd name="connsiteY31" fmla="*/ 3616406 h 6279271"/>
              <a:gd name="connsiteX32" fmla="*/ 7438121 w 9601200"/>
              <a:gd name="connsiteY32" fmla="*/ 3620732 h 6279271"/>
              <a:gd name="connsiteX33" fmla="*/ 7376374 w 9601200"/>
              <a:gd name="connsiteY33" fmla="*/ 3506973 h 6279271"/>
              <a:gd name="connsiteX34" fmla="*/ 6630080 w 9601200"/>
              <a:gd name="connsiteY34" fmla="*/ 3110171 h 6279271"/>
              <a:gd name="connsiteX35" fmla="*/ 6810080 w 9601200"/>
              <a:gd name="connsiteY35" fmla="*/ 1130198 h 6279271"/>
              <a:gd name="connsiteX36" fmla="*/ 6213045 w 9601200"/>
              <a:gd name="connsiteY36" fmla="*/ 1447639 h 6279271"/>
              <a:gd name="connsiteX37" fmla="*/ 6149454 w 9601200"/>
              <a:gd name="connsiteY37" fmla="*/ 1564796 h 6279271"/>
              <a:gd name="connsiteX38" fmla="*/ 6116330 w 9601200"/>
              <a:gd name="connsiteY38" fmla="*/ 1561457 h 6279271"/>
              <a:gd name="connsiteX39" fmla="*/ 5756330 w 9601200"/>
              <a:gd name="connsiteY39" fmla="*/ 1921457 h 6279271"/>
              <a:gd name="connsiteX40" fmla="*/ 6116330 w 9601200"/>
              <a:gd name="connsiteY40" fmla="*/ 2281457 h 6279271"/>
              <a:gd name="connsiteX41" fmla="*/ 6188883 w 9601200"/>
              <a:gd name="connsiteY41" fmla="*/ 2274143 h 6279271"/>
              <a:gd name="connsiteX42" fmla="*/ 6222166 w 9601200"/>
              <a:gd name="connsiteY42" fmla="*/ 2263811 h 6279271"/>
              <a:gd name="connsiteX43" fmla="*/ 6300963 w 9601200"/>
              <a:gd name="connsiteY43" fmla="*/ 2359315 h 6279271"/>
              <a:gd name="connsiteX44" fmla="*/ 6810080 w 9601200"/>
              <a:gd name="connsiteY44" fmla="*/ 2570197 h 6279271"/>
              <a:gd name="connsiteX45" fmla="*/ 6955185 w 9601200"/>
              <a:gd name="connsiteY45" fmla="*/ 2555570 h 6279271"/>
              <a:gd name="connsiteX46" fmla="*/ 6987360 w 9601200"/>
              <a:gd name="connsiteY46" fmla="*/ 2545582 h 6279271"/>
              <a:gd name="connsiteX47" fmla="*/ 6992916 w 9601200"/>
              <a:gd name="connsiteY47" fmla="*/ 2563480 h 6279271"/>
              <a:gd name="connsiteX48" fmla="*/ 7280288 w 9601200"/>
              <a:gd name="connsiteY48" fmla="*/ 2850852 h 6279271"/>
              <a:gd name="connsiteX49" fmla="*/ 7370225 w 9601200"/>
              <a:gd name="connsiteY49" fmla="*/ 2878770 h 6279271"/>
              <a:gd name="connsiteX50" fmla="*/ 7356871 w 9601200"/>
              <a:gd name="connsiteY50" fmla="*/ 2903374 h 6279271"/>
              <a:gd name="connsiteX51" fmla="*/ 7328580 w 9601200"/>
              <a:gd name="connsiteY51" fmla="*/ 3043502 h 6279271"/>
              <a:gd name="connsiteX52" fmla="*/ 7688580 w 9601200"/>
              <a:gd name="connsiteY52" fmla="*/ 3403502 h 6279271"/>
              <a:gd name="connsiteX53" fmla="*/ 8048580 w 9601200"/>
              <a:gd name="connsiteY53" fmla="*/ 3043502 h 6279271"/>
              <a:gd name="connsiteX54" fmla="*/ 7889860 w 9601200"/>
              <a:gd name="connsiteY54" fmla="*/ 2744985 h 6279271"/>
              <a:gd name="connsiteX55" fmla="*/ 7872070 w 9601200"/>
              <a:gd name="connsiteY55" fmla="*/ 2735329 h 6279271"/>
              <a:gd name="connsiteX56" fmla="*/ 7872318 w 9601200"/>
              <a:gd name="connsiteY56" fmla="*/ 2735125 h 6279271"/>
              <a:gd name="connsiteX57" fmla="*/ 8030480 w 9601200"/>
              <a:gd name="connsiteY57" fmla="*/ 2353287 h 6279271"/>
              <a:gd name="connsiteX58" fmla="*/ 7599309 w 9601200"/>
              <a:gd name="connsiteY58" fmla="*/ 1824258 h 6279271"/>
              <a:gd name="connsiteX59" fmla="*/ 7526727 w 9601200"/>
              <a:gd name="connsiteY59" fmla="*/ 1816942 h 6279271"/>
              <a:gd name="connsiteX60" fmla="*/ 7515452 w 9601200"/>
              <a:gd name="connsiteY60" fmla="*/ 1705093 h 6279271"/>
              <a:gd name="connsiteX61" fmla="*/ 6810080 w 9601200"/>
              <a:gd name="connsiteY61" fmla="*/ 1130198 h 6279271"/>
              <a:gd name="connsiteX62" fmla="*/ 6080080 w 9601200"/>
              <a:gd name="connsiteY62" fmla="*/ 313363 h 6279271"/>
              <a:gd name="connsiteX63" fmla="*/ 5720080 w 9601200"/>
              <a:gd name="connsiteY63" fmla="*/ 673363 h 6279271"/>
              <a:gd name="connsiteX64" fmla="*/ 6080080 w 9601200"/>
              <a:gd name="connsiteY64" fmla="*/ 1033363 h 6279271"/>
              <a:gd name="connsiteX65" fmla="*/ 6440080 w 9601200"/>
              <a:gd name="connsiteY65" fmla="*/ 673363 h 6279271"/>
              <a:gd name="connsiteX66" fmla="*/ 6080080 w 9601200"/>
              <a:gd name="connsiteY66" fmla="*/ 313363 h 6279271"/>
              <a:gd name="connsiteX67" fmla="*/ 7192780 w 9601200"/>
              <a:gd name="connsiteY67" fmla="*/ 25098 h 6279271"/>
              <a:gd name="connsiteX68" fmla="*/ 6652780 w 9601200"/>
              <a:gd name="connsiteY68" fmla="*/ 565098 h 6279271"/>
              <a:gd name="connsiteX69" fmla="*/ 7192780 w 9601200"/>
              <a:gd name="connsiteY69" fmla="*/ 1105098 h 6279271"/>
              <a:gd name="connsiteX70" fmla="*/ 7732780 w 9601200"/>
              <a:gd name="connsiteY70" fmla="*/ 565098 h 6279271"/>
              <a:gd name="connsiteX71" fmla="*/ 7192780 w 9601200"/>
              <a:gd name="connsiteY71" fmla="*/ 25098 h 6279271"/>
              <a:gd name="connsiteX72" fmla="*/ 4705280 w 9601200"/>
              <a:gd name="connsiteY72" fmla="*/ 10539 h 6279271"/>
              <a:gd name="connsiteX73" fmla="*/ 3805280 w 9601200"/>
              <a:gd name="connsiteY73" fmla="*/ 910539 h 6279271"/>
              <a:gd name="connsiteX74" fmla="*/ 4705280 w 9601200"/>
              <a:gd name="connsiteY74" fmla="*/ 1810540 h 6279271"/>
              <a:gd name="connsiteX75" fmla="*/ 5605280 w 9601200"/>
              <a:gd name="connsiteY75" fmla="*/ 910539 h 6279271"/>
              <a:gd name="connsiteX76" fmla="*/ 4705280 w 9601200"/>
              <a:gd name="connsiteY76" fmla="*/ 10539 h 6279271"/>
              <a:gd name="connsiteX77" fmla="*/ 0 w 9601200"/>
              <a:gd name="connsiteY77" fmla="*/ 0 h 6279271"/>
              <a:gd name="connsiteX78" fmla="*/ 6282380 w 9601200"/>
              <a:gd name="connsiteY78" fmla="*/ 0 h 6279271"/>
              <a:gd name="connsiteX79" fmla="*/ 6263201 w 9601200"/>
              <a:gd name="connsiteY79" fmla="*/ 12931 h 6279271"/>
              <a:gd name="connsiteX80" fmla="*/ 6210480 w 9601200"/>
              <a:gd name="connsiteY80" fmla="*/ 140210 h 6279271"/>
              <a:gd name="connsiteX81" fmla="*/ 6390480 w 9601200"/>
              <a:gd name="connsiteY81" fmla="*/ 320210 h 6279271"/>
              <a:gd name="connsiteX82" fmla="*/ 6570480 w 9601200"/>
              <a:gd name="connsiteY82" fmla="*/ 140210 h 6279271"/>
              <a:gd name="connsiteX83" fmla="*/ 6517759 w 9601200"/>
              <a:gd name="connsiteY83" fmla="*/ 12931 h 6279271"/>
              <a:gd name="connsiteX84" fmla="*/ 6498580 w 9601200"/>
              <a:gd name="connsiteY84" fmla="*/ 0 h 6279271"/>
              <a:gd name="connsiteX85" fmla="*/ 9601200 w 9601200"/>
              <a:gd name="connsiteY85" fmla="*/ 0 h 6279271"/>
              <a:gd name="connsiteX86" fmla="*/ 9601200 w 9601200"/>
              <a:gd name="connsiteY86" fmla="*/ 6279271 h 6279271"/>
              <a:gd name="connsiteX87" fmla="*/ 0 w 9601200"/>
              <a:gd name="connsiteY87" fmla="*/ 6279271 h 6279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9601200" h="6279271">
                <a:moveTo>
                  <a:pt x="4380480" y="5544897"/>
                </a:moveTo>
                <a:cubicBezTo>
                  <a:pt x="4181657" y="5544897"/>
                  <a:pt x="4020480" y="5706074"/>
                  <a:pt x="4020480" y="5904897"/>
                </a:cubicBezTo>
                <a:cubicBezTo>
                  <a:pt x="4020480" y="6103720"/>
                  <a:pt x="4181657" y="6264897"/>
                  <a:pt x="4380480" y="6264897"/>
                </a:cubicBezTo>
                <a:cubicBezTo>
                  <a:pt x="4579303" y="6264897"/>
                  <a:pt x="4740480" y="6103720"/>
                  <a:pt x="4740480" y="5904897"/>
                </a:cubicBezTo>
                <a:cubicBezTo>
                  <a:pt x="4740480" y="5706074"/>
                  <a:pt x="4579303" y="5544897"/>
                  <a:pt x="4380480" y="5544897"/>
                </a:cubicBezTo>
                <a:close/>
                <a:moveTo>
                  <a:pt x="5180080" y="4881097"/>
                </a:moveTo>
                <a:cubicBezTo>
                  <a:pt x="4881846" y="4881097"/>
                  <a:pt x="4640080" y="5122863"/>
                  <a:pt x="4640080" y="5421097"/>
                </a:cubicBezTo>
                <a:cubicBezTo>
                  <a:pt x="4640080" y="5719331"/>
                  <a:pt x="4881846" y="5961097"/>
                  <a:pt x="5180080" y="5961097"/>
                </a:cubicBezTo>
                <a:cubicBezTo>
                  <a:pt x="5478314" y="5961097"/>
                  <a:pt x="5720080" y="5719331"/>
                  <a:pt x="5720080" y="5421097"/>
                </a:cubicBezTo>
                <a:cubicBezTo>
                  <a:pt x="5720080" y="5122863"/>
                  <a:pt x="5478314" y="4881097"/>
                  <a:pt x="5180080" y="4881097"/>
                </a:cubicBezTo>
                <a:close/>
                <a:moveTo>
                  <a:pt x="6630080" y="3110171"/>
                </a:moveTo>
                <a:cubicBezTo>
                  <a:pt x="6133024" y="3110171"/>
                  <a:pt x="5730080" y="3513115"/>
                  <a:pt x="5730080" y="4010171"/>
                </a:cubicBezTo>
                <a:cubicBezTo>
                  <a:pt x="5730080" y="4149968"/>
                  <a:pt x="5761953" y="4282321"/>
                  <a:pt x="5818830" y="4400358"/>
                </a:cubicBezTo>
                <a:lnTo>
                  <a:pt x="5835072" y="4428616"/>
                </a:lnTo>
                <a:lnTo>
                  <a:pt x="5798923" y="4448236"/>
                </a:lnTo>
                <a:cubicBezTo>
                  <a:pt x="5703163" y="4512931"/>
                  <a:pt x="5640203" y="4622490"/>
                  <a:pt x="5640203" y="4746754"/>
                </a:cubicBezTo>
                <a:cubicBezTo>
                  <a:pt x="5640203" y="4945577"/>
                  <a:pt x="5801380" y="5106754"/>
                  <a:pt x="6000203" y="5106754"/>
                </a:cubicBezTo>
                <a:cubicBezTo>
                  <a:pt x="6025056" y="5106754"/>
                  <a:pt x="6049321" y="5104236"/>
                  <a:pt x="6072756" y="5099440"/>
                </a:cubicBezTo>
                <a:lnTo>
                  <a:pt x="6119963" y="5084787"/>
                </a:lnTo>
                <a:lnTo>
                  <a:pt x="6091051" y="5177925"/>
                </a:lnTo>
                <a:cubicBezTo>
                  <a:pt x="6083858" y="5213078"/>
                  <a:pt x="6080080" y="5249475"/>
                  <a:pt x="6080080" y="5286754"/>
                </a:cubicBezTo>
                <a:cubicBezTo>
                  <a:pt x="6080080" y="5584988"/>
                  <a:pt x="6321846" y="5826754"/>
                  <a:pt x="6620080" y="5826754"/>
                </a:cubicBezTo>
                <a:cubicBezTo>
                  <a:pt x="6918314" y="5826754"/>
                  <a:pt x="7160080" y="5584988"/>
                  <a:pt x="7160080" y="5286754"/>
                </a:cubicBezTo>
                <a:cubicBezTo>
                  <a:pt x="7160080" y="5137637"/>
                  <a:pt x="7099639" y="5002637"/>
                  <a:pt x="7001918" y="4904917"/>
                </a:cubicBezTo>
                <a:lnTo>
                  <a:pt x="6940337" y="4854108"/>
                </a:lnTo>
                <a:lnTo>
                  <a:pt x="6980401" y="4839445"/>
                </a:lnTo>
                <a:lnTo>
                  <a:pt x="7014579" y="4821948"/>
                </a:lnTo>
                <a:lnTo>
                  <a:pt x="7030963" y="4841806"/>
                </a:lnTo>
                <a:cubicBezTo>
                  <a:pt x="7161258" y="4972100"/>
                  <a:pt x="7341258" y="5052689"/>
                  <a:pt x="7540080" y="5052689"/>
                </a:cubicBezTo>
                <a:cubicBezTo>
                  <a:pt x="7937725" y="5052689"/>
                  <a:pt x="8260080" y="4730334"/>
                  <a:pt x="8260080" y="4332689"/>
                </a:cubicBezTo>
                <a:cubicBezTo>
                  <a:pt x="8260080" y="3935044"/>
                  <a:pt x="7937725" y="3612689"/>
                  <a:pt x="7540080" y="3612689"/>
                </a:cubicBezTo>
                <a:cubicBezTo>
                  <a:pt x="7515227" y="3612689"/>
                  <a:pt x="7490668" y="3613948"/>
                  <a:pt x="7466464" y="3616406"/>
                </a:cubicBezTo>
                <a:lnTo>
                  <a:pt x="7438121" y="3620732"/>
                </a:lnTo>
                <a:lnTo>
                  <a:pt x="7376374" y="3506973"/>
                </a:lnTo>
                <a:cubicBezTo>
                  <a:pt x="7214638" y="3267571"/>
                  <a:pt x="6940740" y="3110171"/>
                  <a:pt x="6630080" y="3110171"/>
                </a:cubicBezTo>
                <a:close/>
                <a:moveTo>
                  <a:pt x="6810080" y="1130198"/>
                </a:moveTo>
                <a:cubicBezTo>
                  <a:pt x="6561552" y="1130198"/>
                  <a:pt x="6342434" y="1256118"/>
                  <a:pt x="6213045" y="1447639"/>
                </a:cubicBezTo>
                <a:lnTo>
                  <a:pt x="6149454" y="1564796"/>
                </a:lnTo>
                <a:lnTo>
                  <a:pt x="6116330" y="1561457"/>
                </a:lnTo>
                <a:cubicBezTo>
                  <a:pt x="5917507" y="1561457"/>
                  <a:pt x="5756330" y="1722634"/>
                  <a:pt x="5756330" y="1921457"/>
                </a:cubicBezTo>
                <a:cubicBezTo>
                  <a:pt x="5756330" y="2120280"/>
                  <a:pt x="5917507" y="2281457"/>
                  <a:pt x="6116330" y="2281457"/>
                </a:cubicBezTo>
                <a:cubicBezTo>
                  <a:pt x="6141183" y="2281457"/>
                  <a:pt x="6165448" y="2278938"/>
                  <a:pt x="6188883" y="2274143"/>
                </a:cubicBezTo>
                <a:lnTo>
                  <a:pt x="6222166" y="2263811"/>
                </a:lnTo>
                <a:lnTo>
                  <a:pt x="6300963" y="2359315"/>
                </a:lnTo>
                <a:cubicBezTo>
                  <a:pt x="6431257" y="2489609"/>
                  <a:pt x="6611257" y="2570197"/>
                  <a:pt x="6810080" y="2570197"/>
                </a:cubicBezTo>
                <a:cubicBezTo>
                  <a:pt x="6859786" y="2570197"/>
                  <a:pt x="6908315" y="2565161"/>
                  <a:pt x="6955185" y="2555570"/>
                </a:cubicBezTo>
                <a:lnTo>
                  <a:pt x="6987360" y="2545582"/>
                </a:lnTo>
                <a:lnTo>
                  <a:pt x="6992916" y="2563480"/>
                </a:lnTo>
                <a:cubicBezTo>
                  <a:pt x="7047567" y="2692689"/>
                  <a:pt x="7151078" y="2796201"/>
                  <a:pt x="7280288" y="2850852"/>
                </a:cubicBezTo>
                <a:lnTo>
                  <a:pt x="7370225" y="2878770"/>
                </a:lnTo>
                <a:lnTo>
                  <a:pt x="7356871" y="2903374"/>
                </a:lnTo>
                <a:cubicBezTo>
                  <a:pt x="7338654" y="2946444"/>
                  <a:pt x="7328580" y="2993797"/>
                  <a:pt x="7328580" y="3043502"/>
                </a:cubicBezTo>
                <a:cubicBezTo>
                  <a:pt x="7328580" y="3242325"/>
                  <a:pt x="7489757" y="3403502"/>
                  <a:pt x="7688580" y="3403502"/>
                </a:cubicBezTo>
                <a:cubicBezTo>
                  <a:pt x="7887403" y="3403502"/>
                  <a:pt x="8048580" y="3242325"/>
                  <a:pt x="8048580" y="3043502"/>
                </a:cubicBezTo>
                <a:cubicBezTo>
                  <a:pt x="8048580" y="2919238"/>
                  <a:pt x="7985620" y="2809679"/>
                  <a:pt x="7889860" y="2744985"/>
                </a:cubicBezTo>
                <a:lnTo>
                  <a:pt x="7872070" y="2735329"/>
                </a:lnTo>
                <a:lnTo>
                  <a:pt x="7872318" y="2735125"/>
                </a:lnTo>
                <a:cubicBezTo>
                  <a:pt x="7970039" y="2637404"/>
                  <a:pt x="8030480" y="2502404"/>
                  <a:pt x="8030480" y="2353287"/>
                </a:cubicBezTo>
                <a:cubicBezTo>
                  <a:pt x="8030480" y="2092333"/>
                  <a:pt x="7845378" y="1874611"/>
                  <a:pt x="7599309" y="1824258"/>
                </a:cubicBezTo>
                <a:lnTo>
                  <a:pt x="7526727" y="1816942"/>
                </a:lnTo>
                <a:lnTo>
                  <a:pt x="7515452" y="1705093"/>
                </a:lnTo>
                <a:cubicBezTo>
                  <a:pt x="7448315" y="1377001"/>
                  <a:pt x="7158019" y="1130198"/>
                  <a:pt x="6810080" y="1130198"/>
                </a:cubicBezTo>
                <a:close/>
                <a:moveTo>
                  <a:pt x="6080080" y="313363"/>
                </a:moveTo>
                <a:cubicBezTo>
                  <a:pt x="5881257" y="313363"/>
                  <a:pt x="5720080" y="474540"/>
                  <a:pt x="5720080" y="673363"/>
                </a:cubicBezTo>
                <a:cubicBezTo>
                  <a:pt x="5720080" y="872186"/>
                  <a:pt x="5881257" y="1033363"/>
                  <a:pt x="6080080" y="1033363"/>
                </a:cubicBezTo>
                <a:cubicBezTo>
                  <a:pt x="6278903" y="1033363"/>
                  <a:pt x="6440080" y="872186"/>
                  <a:pt x="6440080" y="673363"/>
                </a:cubicBezTo>
                <a:cubicBezTo>
                  <a:pt x="6440080" y="474540"/>
                  <a:pt x="6278903" y="313363"/>
                  <a:pt x="6080080" y="313363"/>
                </a:cubicBezTo>
                <a:close/>
                <a:moveTo>
                  <a:pt x="7192780" y="25098"/>
                </a:moveTo>
                <a:cubicBezTo>
                  <a:pt x="6894546" y="25098"/>
                  <a:pt x="6652780" y="266864"/>
                  <a:pt x="6652780" y="565098"/>
                </a:cubicBezTo>
                <a:cubicBezTo>
                  <a:pt x="6652780" y="863332"/>
                  <a:pt x="6894546" y="1105098"/>
                  <a:pt x="7192780" y="1105098"/>
                </a:cubicBezTo>
                <a:cubicBezTo>
                  <a:pt x="7491014" y="1105098"/>
                  <a:pt x="7732780" y="863332"/>
                  <a:pt x="7732780" y="565098"/>
                </a:cubicBezTo>
                <a:cubicBezTo>
                  <a:pt x="7732780" y="266864"/>
                  <a:pt x="7491014" y="25098"/>
                  <a:pt x="7192780" y="25098"/>
                </a:cubicBezTo>
                <a:close/>
                <a:moveTo>
                  <a:pt x="4705280" y="10539"/>
                </a:moveTo>
                <a:cubicBezTo>
                  <a:pt x="4208224" y="10539"/>
                  <a:pt x="3805280" y="413483"/>
                  <a:pt x="3805280" y="910539"/>
                </a:cubicBezTo>
                <a:cubicBezTo>
                  <a:pt x="3805280" y="1407596"/>
                  <a:pt x="4208224" y="1810540"/>
                  <a:pt x="4705280" y="1810540"/>
                </a:cubicBezTo>
                <a:cubicBezTo>
                  <a:pt x="5202336" y="1810540"/>
                  <a:pt x="5605280" y="1407596"/>
                  <a:pt x="5605280" y="910539"/>
                </a:cubicBezTo>
                <a:cubicBezTo>
                  <a:pt x="5605280" y="413483"/>
                  <a:pt x="5202336" y="10539"/>
                  <a:pt x="4705280" y="10539"/>
                </a:cubicBezTo>
                <a:close/>
                <a:moveTo>
                  <a:pt x="0" y="0"/>
                </a:moveTo>
                <a:lnTo>
                  <a:pt x="6282380" y="0"/>
                </a:lnTo>
                <a:lnTo>
                  <a:pt x="6263201" y="12931"/>
                </a:lnTo>
                <a:cubicBezTo>
                  <a:pt x="6230627" y="45505"/>
                  <a:pt x="6210480" y="90505"/>
                  <a:pt x="6210480" y="140210"/>
                </a:cubicBezTo>
                <a:cubicBezTo>
                  <a:pt x="6210480" y="239621"/>
                  <a:pt x="6291069" y="320210"/>
                  <a:pt x="6390480" y="320210"/>
                </a:cubicBezTo>
                <a:cubicBezTo>
                  <a:pt x="6489891" y="320210"/>
                  <a:pt x="6570480" y="239621"/>
                  <a:pt x="6570480" y="140210"/>
                </a:cubicBezTo>
                <a:cubicBezTo>
                  <a:pt x="6570480" y="90505"/>
                  <a:pt x="6550333" y="45505"/>
                  <a:pt x="6517759" y="12931"/>
                </a:cubicBezTo>
                <a:lnTo>
                  <a:pt x="6498580" y="0"/>
                </a:lnTo>
                <a:lnTo>
                  <a:pt x="9601200" y="0"/>
                </a:lnTo>
                <a:lnTo>
                  <a:pt x="9601200" y="6279271"/>
                </a:lnTo>
                <a:lnTo>
                  <a:pt x="0" y="627927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362362F8-AF00-8C35-25A3-0E6A4B7CBBAA}"/>
              </a:ext>
            </a:extLst>
          </p:cNvPr>
          <p:cNvSpPr txBox="1">
            <a:spLocks/>
          </p:cNvSpPr>
          <p:nvPr/>
        </p:nvSpPr>
        <p:spPr>
          <a:xfrm>
            <a:off x="1453144" y="3012076"/>
            <a:ext cx="10129102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800" b="1" i="0">
                <a:solidFill>
                  <a:srgbClr val="013E87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000" b="1" i="0" u="none" strike="noStrike" kern="0" cap="none" spc="-5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Un percorso…una riforma </a:t>
            </a:r>
          </a:p>
        </p:txBody>
      </p:sp>
      <p:pic>
        <p:nvPicPr>
          <p:cNvPr id="5" name="Immagine 4" descr="Immagine che contiene testo, schermata, Carattere, design&#10;&#10;Descrizione generata automaticamente">
            <a:extLst>
              <a:ext uri="{FF2B5EF4-FFF2-40B4-BE49-F238E27FC236}">
                <a16:creationId xmlns:a16="http://schemas.microsoft.com/office/drawing/2014/main" id="{2B0057AA-0057-7126-DBD0-B5D51F9DF5F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01" t="8402" r="20764" b="45246"/>
          <a:stretch/>
        </p:blipFill>
        <p:spPr>
          <a:xfrm>
            <a:off x="3783690" y="4102266"/>
            <a:ext cx="2590800" cy="880331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5AAB9D9C-4FA3-5C90-EB5A-AF5669B7331D}"/>
              </a:ext>
            </a:extLst>
          </p:cNvPr>
          <p:cNvSpPr txBox="1"/>
          <p:nvPr/>
        </p:nvSpPr>
        <p:spPr>
          <a:xfrm>
            <a:off x="4605324" y="4608344"/>
            <a:ext cx="2286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srgbClr val="A6A5A5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RIFORMA 1.15</a:t>
            </a:r>
          </a:p>
        </p:txBody>
      </p:sp>
    </p:spTree>
    <p:extLst>
      <p:ext uri="{BB962C8B-B14F-4D97-AF65-F5344CB8AC3E}">
        <p14:creationId xmlns:p14="http://schemas.microsoft.com/office/powerpoint/2010/main" val="260315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95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AE1F8D-AD54-22C0-AF60-8F9B16EE25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Immagine che contiene nero, bianco e nero&#10;&#10;Descrizione generata automaticamente">
            <a:extLst>
              <a:ext uri="{FF2B5EF4-FFF2-40B4-BE49-F238E27FC236}">
                <a16:creationId xmlns:a16="http://schemas.microsoft.com/office/drawing/2014/main" id="{29B6F1E5-2E2F-3DF6-B93F-8CEBE0F7A253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49373" flipV="1">
            <a:off x="-846525" y="541647"/>
            <a:ext cx="4893452" cy="579216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046B457B-FB7F-52A0-065D-FAB8B0935366}"/>
              </a:ext>
            </a:extLst>
          </p:cNvPr>
          <p:cNvSpPr txBox="1"/>
          <p:nvPr/>
        </p:nvSpPr>
        <p:spPr>
          <a:xfrm>
            <a:off x="1740875" y="199578"/>
            <a:ext cx="88985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2800" b="1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ea typeface="ＭＳ Ｐゴシック"/>
              </a:rPr>
              <a:t>La Struttura di </a:t>
            </a:r>
            <a:r>
              <a:rPr kumimoji="0" lang="it-IT" altLang="it-IT" sz="2800" b="1" i="1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ea typeface="ＭＳ Ｐゴシック"/>
              </a:rPr>
              <a:t>governance</a:t>
            </a:r>
            <a:r>
              <a:rPr kumimoji="0" lang="it-IT" altLang="it-IT" sz="2800" b="1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ea typeface="ＭＳ Ｐゴシック"/>
              </a:rPr>
              <a:t> (… le origini della Riforma 1.15)</a:t>
            </a: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rgbClr val="012B86"/>
              </a:solidFill>
              <a:effectLst/>
              <a:uLnTx/>
              <a:uFillTx/>
            </a:endParaRPr>
          </a:p>
        </p:txBody>
      </p:sp>
      <p:grpSp>
        <p:nvGrpSpPr>
          <p:cNvPr id="4" name="Gruppo 3">
            <a:extLst>
              <a:ext uri="{FF2B5EF4-FFF2-40B4-BE49-F238E27FC236}">
                <a16:creationId xmlns:a16="http://schemas.microsoft.com/office/drawing/2014/main" id="{B8F6F994-5E74-8474-5303-09F496541F5C}"/>
              </a:ext>
            </a:extLst>
          </p:cNvPr>
          <p:cNvGrpSpPr/>
          <p:nvPr/>
        </p:nvGrpSpPr>
        <p:grpSpPr>
          <a:xfrm>
            <a:off x="1524001" y="1118900"/>
            <a:ext cx="9144530" cy="437950"/>
            <a:chOff x="1712992" y="4038600"/>
            <a:chExt cx="9144530" cy="437950"/>
          </a:xfrm>
        </p:grpSpPr>
        <p:sp>
          <p:nvSpPr>
            <p:cNvPr id="5" name="CasellaDiTesto 4">
              <a:extLst>
                <a:ext uri="{FF2B5EF4-FFF2-40B4-BE49-F238E27FC236}">
                  <a16:creationId xmlns:a16="http://schemas.microsoft.com/office/drawing/2014/main" id="{B279C17C-00A5-FE75-AF4B-CD7421C2C3E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92085" y="4058025"/>
              <a:ext cx="756543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just" defTabSz="914400" eaLnBrk="0" fontAlgn="base" latinLnBrk="0" hangingPunct="0">
                <a:lnSpc>
                  <a:spcPct val="100000"/>
                </a:lnSpc>
                <a:spcBef>
                  <a:spcPts val="600"/>
                </a:spcBef>
                <a:spcAft>
                  <a:spcPct val="0"/>
                </a:spcAft>
                <a:buClr>
                  <a:srgbClr val="002776"/>
                </a:buClr>
                <a:buSzTx/>
                <a:buFontTx/>
                <a:buNone/>
                <a:tabLst/>
                <a:defRPr/>
              </a:pPr>
              <a:r>
                <a:rPr kumimoji="0" lang="it-IT" alt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</a:rPr>
                <a:t>Struttura di </a:t>
              </a:r>
              <a:r>
                <a:rPr kumimoji="0" lang="it-IT" altLang="en-US" sz="2000" b="1" i="1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</a:rPr>
                <a:t>governance</a:t>
              </a:r>
              <a:r>
                <a:rPr kumimoji="0" lang="it-IT" alt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</a:rPr>
                <a:t> </a:t>
              </a:r>
              <a:r>
                <a:rPr kumimoji="0" lang="it-IT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</a:rPr>
                <a:t>(Determina RGS n. 35518 del 5 marzo 2020)</a:t>
              </a:r>
              <a:r>
                <a:rPr kumimoji="0" lang="it-IT" alt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</a:rPr>
                <a:t>  </a:t>
              </a:r>
              <a:endParaRPr kumimoji="0" lang="en-GB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</a:endParaRPr>
            </a:p>
          </p:txBody>
        </p:sp>
        <p:grpSp>
          <p:nvGrpSpPr>
            <p:cNvPr id="6" name="Gruppo 5">
              <a:extLst>
                <a:ext uri="{FF2B5EF4-FFF2-40B4-BE49-F238E27FC236}">
                  <a16:creationId xmlns:a16="http://schemas.microsoft.com/office/drawing/2014/main" id="{F5C17B33-DCB5-DAF5-8604-7C38A32581CB}"/>
                </a:ext>
              </a:extLst>
            </p:cNvPr>
            <p:cNvGrpSpPr/>
            <p:nvPr/>
          </p:nvGrpSpPr>
          <p:grpSpPr>
            <a:xfrm>
              <a:off x="1712992" y="4038600"/>
              <a:ext cx="1495454" cy="437950"/>
              <a:chOff x="450077" y="3761147"/>
              <a:chExt cx="1495454" cy="437950"/>
            </a:xfrm>
          </p:grpSpPr>
          <p:grpSp>
            <p:nvGrpSpPr>
              <p:cNvPr id="7" name="Gruppo 6">
                <a:extLst>
                  <a:ext uri="{FF2B5EF4-FFF2-40B4-BE49-F238E27FC236}">
                    <a16:creationId xmlns:a16="http://schemas.microsoft.com/office/drawing/2014/main" id="{36CFAAD8-F70E-F8D2-2521-B4D373DC1723}"/>
                  </a:ext>
                </a:extLst>
              </p:cNvPr>
              <p:cNvGrpSpPr/>
              <p:nvPr/>
            </p:nvGrpSpPr>
            <p:grpSpPr>
              <a:xfrm>
                <a:off x="450077" y="3761147"/>
                <a:ext cx="1458315" cy="437950"/>
                <a:chOff x="5147148" y="3258862"/>
                <a:chExt cx="1458315" cy="437950"/>
              </a:xfrm>
            </p:grpSpPr>
            <p:sp>
              <p:nvSpPr>
                <p:cNvPr id="9" name="Rettangolo 8">
                  <a:extLst>
                    <a:ext uri="{FF2B5EF4-FFF2-40B4-BE49-F238E27FC236}">
                      <a16:creationId xmlns:a16="http://schemas.microsoft.com/office/drawing/2014/main" id="{985D8570-E5A9-7AC0-FB33-670038336BC2}"/>
                    </a:ext>
                  </a:extLst>
                </p:cNvPr>
                <p:cNvSpPr/>
                <p:nvPr/>
              </p:nvSpPr>
              <p:spPr>
                <a:xfrm>
                  <a:off x="5147148" y="3258862"/>
                  <a:ext cx="1458315" cy="437950"/>
                </a:xfrm>
                <a:prstGeom prst="rect">
                  <a:avLst/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4472C4">
                      <a:lumMod val="75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12B86"/>
                    </a:solidFill>
                    <a:effectLst/>
                    <a:uLnTx/>
                    <a:uFillTx/>
                  </a:endParaRPr>
                </a:p>
              </p:txBody>
            </p:sp>
            <p:pic>
              <p:nvPicPr>
                <p:cNvPr id="10" name="Immagine 9">
                  <a:extLst>
                    <a:ext uri="{FF2B5EF4-FFF2-40B4-BE49-F238E27FC236}">
                      <a16:creationId xmlns:a16="http://schemas.microsoft.com/office/drawing/2014/main" id="{4C6BF2AF-CCC5-CE4E-B48F-FAA91939557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5744" t="9492"/>
                <a:stretch/>
              </p:blipFill>
              <p:spPr>
                <a:xfrm>
                  <a:off x="5194227" y="3284104"/>
                  <a:ext cx="971206" cy="387989"/>
                </a:xfrm>
                <a:prstGeom prst="rect">
                  <a:avLst/>
                </a:prstGeom>
              </p:spPr>
            </p:pic>
          </p:grpSp>
          <p:sp>
            <p:nvSpPr>
              <p:cNvPr id="8" name="CasellaDiTesto 10">
                <a:extLst>
                  <a:ext uri="{FF2B5EF4-FFF2-40B4-BE49-F238E27FC236}">
                    <a16:creationId xmlns:a16="http://schemas.microsoft.com/office/drawing/2014/main" id="{2C37E97A-D2CB-6544-9D3E-74761D2247B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31077" y="3795456"/>
                <a:ext cx="714454" cy="369332"/>
              </a:xfrm>
              <a:prstGeom prst="rect">
                <a:avLst/>
              </a:prstGeom>
              <a:noFill/>
              <a:ln w="28575">
                <a:noFill/>
                <a:miter lim="800000"/>
                <a:headEnd/>
                <a:tailEnd/>
              </a:ln>
            </p:spPr>
            <p:txBody>
              <a:bodyPr wrap="square"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altLang="it-IT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12B86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</a:rPr>
                  <a:t>2020</a:t>
                </a:r>
              </a:p>
            </p:txBody>
          </p:sp>
        </p:grpSp>
      </p:grpSp>
      <p:grpSp>
        <p:nvGrpSpPr>
          <p:cNvPr id="12" name="Gruppo 11">
            <a:extLst>
              <a:ext uri="{FF2B5EF4-FFF2-40B4-BE49-F238E27FC236}">
                <a16:creationId xmlns:a16="http://schemas.microsoft.com/office/drawing/2014/main" id="{1D9E0CD5-DF74-BA25-B427-1EED20EF3096}"/>
              </a:ext>
            </a:extLst>
          </p:cNvPr>
          <p:cNvGrpSpPr/>
          <p:nvPr/>
        </p:nvGrpSpPr>
        <p:grpSpPr>
          <a:xfrm>
            <a:off x="1905001" y="2268167"/>
            <a:ext cx="9490142" cy="437950"/>
            <a:chOff x="1712992" y="4038600"/>
            <a:chExt cx="9490142" cy="437950"/>
          </a:xfrm>
        </p:grpSpPr>
        <p:sp>
          <p:nvSpPr>
            <p:cNvPr id="13" name="CasellaDiTesto 5">
              <a:extLst>
                <a:ext uri="{FF2B5EF4-FFF2-40B4-BE49-F238E27FC236}">
                  <a16:creationId xmlns:a16="http://schemas.microsoft.com/office/drawing/2014/main" id="{CFF84A60-0F60-C3D9-E3F2-AB07EC18D4A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88849" y="4071071"/>
              <a:ext cx="7914285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just" defTabSz="914400" eaLnBrk="0" fontAlgn="base" latinLnBrk="0" hangingPunct="0">
                <a:lnSpc>
                  <a:spcPct val="100000"/>
                </a:lnSpc>
                <a:spcBef>
                  <a:spcPts val="600"/>
                </a:spcBef>
                <a:spcAft>
                  <a:spcPct val="0"/>
                </a:spcAft>
                <a:buClr>
                  <a:srgbClr val="002776"/>
                </a:buClr>
                <a:buSzTx/>
                <a:buFontTx/>
                <a:buNone/>
                <a:tabLst/>
                <a:defRPr/>
              </a:pPr>
              <a:r>
                <a:rPr kumimoji="0" lang="it-IT" alt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</a:rPr>
                <a:t>Nomina componenti dello SSB </a:t>
              </a:r>
              <a:r>
                <a:rPr kumimoji="0" lang="it-IT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</a:rPr>
                <a:t>(Determina RGS n. 191617 del 16 settembre 2020)</a:t>
              </a:r>
            </a:p>
          </p:txBody>
        </p:sp>
        <p:grpSp>
          <p:nvGrpSpPr>
            <p:cNvPr id="14" name="Gruppo 13">
              <a:extLst>
                <a:ext uri="{FF2B5EF4-FFF2-40B4-BE49-F238E27FC236}">
                  <a16:creationId xmlns:a16="http://schemas.microsoft.com/office/drawing/2014/main" id="{6CAC2C33-3870-5C6B-FDAB-F5CBDC23BA6E}"/>
                </a:ext>
              </a:extLst>
            </p:cNvPr>
            <p:cNvGrpSpPr/>
            <p:nvPr/>
          </p:nvGrpSpPr>
          <p:grpSpPr>
            <a:xfrm>
              <a:off x="1712992" y="4038600"/>
              <a:ext cx="1495454" cy="437950"/>
              <a:chOff x="450077" y="3761147"/>
              <a:chExt cx="1495454" cy="437950"/>
            </a:xfrm>
          </p:grpSpPr>
          <p:grpSp>
            <p:nvGrpSpPr>
              <p:cNvPr id="15" name="Gruppo 14">
                <a:extLst>
                  <a:ext uri="{FF2B5EF4-FFF2-40B4-BE49-F238E27FC236}">
                    <a16:creationId xmlns:a16="http://schemas.microsoft.com/office/drawing/2014/main" id="{514A8679-CAE8-A911-4872-AC0A4B5A28B8}"/>
                  </a:ext>
                </a:extLst>
              </p:cNvPr>
              <p:cNvGrpSpPr/>
              <p:nvPr/>
            </p:nvGrpSpPr>
            <p:grpSpPr>
              <a:xfrm>
                <a:off x="450077" y="3761147"/>
                <a:ext cx="1458315" cy="437950"/>
                <a:chOff x="5147148" y="3258862"/>
                <a:chExt cx="1458315" cy="437950"/>
              </a:xfrm>
            </p:grpSpPr>
            <p:sp>
              <p:nvSpPr>
                <p:cNvPr id="17" name="Rettangolo 16">
                  <a:extLst>
                    <a:ext uri="{FF2B5EF4-FFF2-40B4-BE49-F238E27FC236}">
                      <a16:creationId xmlns:a16="http://schemas.microsoft.com/office/drawing/2014/main" id="{FDB1FFCA-FEB4-0C53-C6BE-43223AC4B308}"/>
                    </a:ext>
                  </a:extLst>
                </p:cNvPr>
                <p:cNvSpPr/>
                <p:nvPr/>
              </p:nvSpPr>
              <p:spPr>
                <a:xfrm>
                  <a:off x="5147148" y="3258862"/>
                  <a:ext cx="1458315" cy="437950"/>
                </a:xfrm>
                <a:prstGeom prst="rect">
                  <a:avLst/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4472C4">
                      <a:lumMod val="75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12B86"/>
                    </a:solidFill>
                    <a:effectLst/>
                    <a:uLnTx/>
                    <a:uFillTx/>
                  </a:endParaRPr>
                </a:p>
              </p:txBody>
            </p:sp>
            <p:pic>
              <p:nvPicPr>
                <p:cNvPr id="18" name="Immagine 17">
                  <a:extLst>
                    <a:ext uri="{FF2B5EF4-FFF2-40B4-BE49-F238E27FC236}">
                      <a16:creationId xmlns:a16="http://schemas.microsoft.com/office/drawing/2014/main" id="{8E7DE196-B0E0-5147-059A-75564E9672E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5744" t="9492"/>
                <a:stretch/>
              </p:blipFill>
              <p:spPr>
                <a:xfrm>
                  <a:off x="5194227" y="3284104"/>
                  <a:ext cx="971206" cy="387989"/>
                </a:xfrm>
                <a:prstGeom prst="rect">
                  <a:avLst/>
                </a:prstGeom>
              </p:spPr>
            </p:pic>
          </p:grpSp>
          <p:sp>
            <p:nvSpPr>
              <p:cNvPr id="16" name="CasellaDiTesto 10">
                <a:extLst>
                  <a:ext uri="{FF2B5EF4-FFF2-40B4-BE49-F238E27FC236}">
                    <a16:creationId xmlns:a16="http://schemas.microsoft.com/office/drawing/2014/main" id="{C4DB891C-B20F-CD3B-797C-951702BBBCC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31077" y="3795456"/>
                <a:ext cx="714454" cy="369332"/>
              </a:xfrm>
              <a:prstGeom prst="rect">
                <a:avLst/>
              </a:prstGeom>
              <a:noFill/>
              <a:ln w="28575">
                <a:noFill/>
                <a:miter lim="800000"/>
                <a:headEnd/>
                <a:tailEnd/>
              </a:ln>
            </p:spPr>
            <p:txBody>
              <a:bodyPr wrap="square"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altLang="it-IT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12B86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</a:rPr>
                  <a:t>2020</a:t>
                </a:r>
              </a:p>
            </p:txBody>
          </p:sp>
        </p:grpSp>
      </p:grpSp>
      <p:grpSp>
        <p:nvGrpSpPr>
          <p:cNvPr id="19" name="Gruppo 18">
            <a:extLst>
              <a:ext uri="{FF2B5EF4-FFF2-40B4-BE49-F238E27FC236}">
                <a16:creationId xmlns:a16="http://schemas.microsoft.com/office/drawing/2014/main" id="{74A9A53B-0112-66E0-1182-1FE244AFF3DA}"/>
              </a:ext>
            </a:extLst>
          </p:cNvPr>
          <p:cNvGrpSpPr/>
          <p:nvPr/>
        </p:nvGrpSpPr>
        <p:grpSpPr>
          <a:xfrm>
            <a:off x="2057401" y="3417432"/>
            <a:ext cx="9801937" cy="437950"/>
            <a:chOff x="1712992" y="4038600"/>
            <a:chExt cx="9801937" cy="437950"/>
          </a:xfrm>
        </p:grpSpPr>
        <p:sp>
          <p:nvSpPr>
            <p:cNvPr id="20" name="CasellaDiTesto 5">
              <a:extLst>
                <a:ext uri="{FF2B5EF4-FFF2-40B4-BE49-F238E27FC236}">
                  <a16:creationId xmlns:a16="http://schemas.microsoft.com/office/drawing/2014/main" id="{E2766723-469E-7136-1A70-13B9B66DE2B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14520" y="4073819"/>
              <a:ext cx="8200409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just" defTabSz="914400" eaLnBrk="0" fontAlgn="base" latinLnBrk="0" hangingPunct="0">
                <a:lnSpc>
                  <a:spcPct val="100000"/>
                </a:lnSpc>
                <a:spcBef>
                  <a:spcPts val="600"/>
                </a:spcBef>
                <a:spcAft>
                  <a:spcPct val="0"/>
                </a:spcAft>
                <a:buClr>
                  <a:srgbClr val="002776"/>
                </a:buClr>
                <a:buSzTx/>
                <a:buFontTx/>
                <a:buNone/>
                <a:tabLst/>
                <a:defRPr/>
              </a:pPr>
              <a:r>
                <a:rPr kumimoji="0" lang="it-IT" alt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</a:rPr>
                <a:t>Piena operatività della Struttura di </a:t>
              </a:r>
              <a:r>
                <a:rPr kumimoji="0" lang="it-IT" altLang="en-US" sz="1800" b="1" i="1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</a:rPr>
                <a:t>governance</a:t>
              </a:r>
              <a:r>
                <a:rPr kumimoji="0" lang="it-IT" alt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</a:rPr>
                <a:t> </a:t>
              </a:r>
              <a:r>
                <a:rPr kumimoji="0" lang="it-IT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</a:rPr>
                <a:t>(1 ottobre 2020)</a:t>
              </a:r>
              <a:r>
                <a:rPr kumimoji="0" lang="it-IT" alt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</a:rPr>
                <a:t>  </a:t>
              </a:r>
              <a:endParaRPr kumimoji="0" lang="en-GB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</a:endParaRPr>
            </a:p>
          </p:txBody>
        </p:sp>
        <p:grpSp>
          <p:nvGrpSpPr>
            <p:cNvPr id="21" name="Gruppo 20">
              <a:extLst>
                <a:ext uri="{FF2B5EF4-FFF2-40B4-BE49-F238E27FC236}">
                  <a16:creationId xmlns:a16="http://schemas.microsoft.com/office/drawing/2014/main" id="{3D61F386-3D6A-D4C0-74BC-8455A4DDA394}"/>
                </a:ext>
              </a:extLst>
            </p:cNvPr>
            <p:cNvGrpSpPr/>
            <p:nvPr/>
          </p:nvGrpSpPr>
          <p:grpSpPr>
            <a:xfrm>
              <a:off x="1712992" y="4038600"/>
              <a:ext cx="1495454" cy="437950"/>
              <a:chOff x="450077" y="3761147"/>
              <a:chExt cx="1495454" cy="437950"/>
            </a:xfrm>
          </p:grpSpPr>
          <p:grpSp>
            <p:nvGrpSpPr>
              <p:cNvPr id="22" name="Gruppo 21">
                <a:extLst>
                  <a:ext uri="{FF2B5EF4-FFF2-40B4-BE49-F238E27FC236}">
                    <a16:creationId xmlns:a16="http://schemas.microsoft.com/office/drawing/2014/main" id="{C6609BDF-53FC-2CD5-BF2A-012F4FD9721A}"/>
                  </a:ext>
                </a:extLst>
              </p:cNvPr>
              <p:cNvGrpSpPr/>
              <p:nvPr/>
            </p:nvGrpSpPr>
            <p:grpSpPr>
              <a:xfrm>
                <a:off x="450077" y="3761147"/>
                <a:ext cx="1458315" cy="437950"/>
                <a:chOff x="5147148" y="3258862"/>
                <a:chExt cx="1458315" cy="437950"/>
              </a:xfrm>
            </p:grpSpPr>
            <p:sp>
              <p:nvSpPr>
                <p:cNvPr id="24" name="Rettangolo 23">
                  <a:extLst>
                    <a:ext uri="{FF2B5EF4-FFF2-40B4-BE49-F238E27FC236}">
                      <a16:creationId xmlns:a16="http://schemas.microsoft.com/office/drawing/2014/main" id="{99CEF9D0-2C7C-83A9-0CDE-D555278811F6}"/>
                    </a:ext>
                  </a:extLst>
                </p:cNvPr>
                <p:cNvSpPr/>
                <p:nvPr/>
              </p:nvSpPr>
              <p:spPr>
                <a:xfrm>
                  <a:off x="5147148" y="3258862"/>
                  <a:ext cx="1458315" cy="437950"/>
                </a:xfrm>
                <a:prstGeom prst="rect">
                  <a:avLst/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4472C4">
                      <a:lumMod val="75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12B86"/>
                    </a:solidFill>
                    <a:effectLst/>
                    <a:uLnTx/>
                    <a:uFillTx/>
                  </a:endParaRPr>
                </a:p>
              </p:txBody>
            </p:sp>
            <p:pic>
              <p:nvPicPr>
                <p:cNvPr id="25" name="Immagine 24">
                  <a:extLst>
                    <a:ext uri="{FF2B5EF4-FFF2-40B4-BE49-F238E27FC236}">
                      <a16:creationId xmlns:a16="http://schemas.microsoft.com/office/drawing/2014/main" id="{B7F5AE99-DC93-C208-E32B-E530A352B5B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5744" t="9492"/>
                <a:stretch/>
              </p:blipFill>
              <p:spPr>
                <a:xfrm>
                  <a:off x="5194227" y="3284104"/>
                  <a:ext cx="971206" cy="387989"/>
                </a:xfrm>
                <a:prstGeom prst="rect">
                  <a:avLst/>
                </a:prstGeom>
              </p:spPr>
            </p:pic>
          </p:grpSp>
          <p:sp>
            <p:nvSpPr>
              <p:cNvPr id="23" name="CasellaDiTesto 10">
                <a:extLst>
                  <a:ext uri="{FF2B5EF4-FFF2-40B4-BE49-F238E27FC236}">
                    <a16:creationId xmlns:a16="http://schemas.microsoft.com/office/drawing/2014/main" id="{9B006197-E20D-996D-CABD-EA965F10ECB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31077" y="3795456"/>
                <a:ext cx="714454" cy="369332"/>
              </a:xfrm>
              <a:prstGeom prst="rect">
                <a:avLst/>
              </a:prstGeom>
              <a:noFill/>
              <a:ln w="28575">
                <a:noFill/>
                <a:miter lim="800000"/>
                <a:headEnd/>
                <a:tailEnd/>
              </a:ln>
            </p:spPr>
            <p:txBody>
              <a:bodyPr wrap="square"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altLang="it-IT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12B86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</a:rPr>
                  <a:t>2020</a:t>
                </a:r>
              </a:p>
            </p:txBody>
          </p:sp>
        </p:grpSp>
      </p:grpSp>
      <p:grpSp>
        <p:nvGrpSpPr>
          <p:cNvPr id="26" name="Gruppo 25">
            <a:extLst>
              <a:ext uri="{FF2B5EF4-FFF2-40B4-BE49-F238E27FC236}">
                <a16:creationId xmlns:a16="http://schemas.microsoft.com/office/drawing/2014/main" id="{CFB0BBA6-BC05-D4B0-BF5F-BC237CC3B17B}"/>
              </a:ext>
            </a:extLst>
          </p:cNvPr>
          <p:cNvGrpSpPr/>
          <p:nvPr/>
        </p:nvGrpSpPr>
        <p:grpSpPr>
          <a:xfrm>
            <a:off x="2235173" y="4621288"/>
            <a:ext cx="9194828" cy="437950"/>
            <a:chOff x="1712992" y="4038600"/>
            <a:chExt cx="9194828" cy="437950"/>
          </a:xfrm>
        </p:grpSpPr>
        <p:sp>
          <p:nvSpPr>
            <p:cNvPr id="27" name="CasellaDiTesto 5">
              <a:extLst>
                <a:ext uri="{FF2B5EF4-FFF2-40B4-BE49-F238E27FC236}">
                  <a16:creationId xmlns:a16="http://schemas.microsoft.com/office/drawing/2014/main" id="{31B446E4-DB2C-6F8B-B387-A1E0ADE4DB7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42383" y="4087322"/>
              <a:ext cx="7565437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just" defTabSz="914400" eaLnBrk="0" fontAlgn="base" latinLnBrk="0" hangingPunct="0">
                <a:lnSpc>
                  <a:spcPct val="100000"/>
                </a:lnSpc>
                <a:spcBef>
                  <a:spcPts val="600"/>
                </a:spcBef>
                <a:spcAft>
                  <a:spcPct val="0"/>
                </a:spcAft>
                <a:buClr>
                  <a:srgbClr val="002776"/>
                </a:buClr>
                <a:buSzTx/>
                <a:buFontTx/>
                <a:buNone/>
                <a:tabLst/>
                <a:defRPr/>
              </a:pPr>
              <a:r>
                <a:rPr kumimoji="0" lang="it-IT" alt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</a:rPr>
                <a:t>Definizione del Piano triennale 2021-2023 </a:t>
              </a:r>
              <a:r>
                <a:rPr kumimoji="0" lang="it-IT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</a:rPr>
                <a:t>(gennaio 2021)</a:t>
              </a:r>
              <a:r>
                <a:rPr kumimoji="0" lang="it-IT" alt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</a:rPr>
                <a:t>  </a:t>
              </a:r>
              <a:endParaRPr kumimoji="0" lang="en-GB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</a:endParaRPr>
            </a:p>
          </p:txBody>
        </p:sp>
        <p:grpSp>
          <p:nvGrpSpPr>
            <p:cNvPr id="28" name="Gruppo 27">
              <a:extLst>
                <a:ext uri="{FF2B5EF4-FFF2-40B4-BE49-F238E27FC236}">
                  <a16:creationId xmlns:a16="http://schemas.microsoft.com/office/drawing/2014/main" id="{FFA30A3F-71BD-15D4-FB71-22D53572A8B3}"/>
                </a:ext>
              </a:extLst>
            </p:cNvPr>
            <p:cNvGrpSpPr/>
            <p:nvPr/>
          </p:nvGrpSpPr>
          <p:grpSpPr>
            <a:xfrm>
              <a:off x="1712992" y="4038600"/>
              <a:ext cx="1495454" cy="437950"/>
              <a:chOff x="450077" y="3761147"/>
              <a:chExt cx="1495454" cy="437950"/>
            </a:xfrm>
          </p:grpSpPr>
          <p:grpSp>
            <p:nvGrpSpPr>
              <p:cNvPr id="29" name="Gruppo 28">
                <a:extLst>
                  <a:ext uri="{FF2B5EF4-FFF2-40B4-BE49-F238E27FC236}">
                    <a16:creationId xmlns:a16="http://schemas.microsoft.com/office/drawing/2014/main" id="{68038451-64A8-321A-D828-D6921D4A0D15}"/>
                  </a:ext>
                </a:extLst>
              </p:cNvPr>
              <p:cNvGrpSpPr/>
              <p:nvPr/>
            </p:nvGrpSpPr>
            <p:grpSpPr>
              <a:xfrm>
                <a:off x="450077" y="3761147"/>
                <a:ext cx="1458315" cy="437950"/>
                <a:chOff x="5147148" y="3258862"/>
                <a:chExt cx="1458315" cy="437950"/>
              </a:xfrm>
            </p:grpSpPr>
            <p:sp>
              <p:nvSpPr>
                <p:cNvPr id="31" name="Rettangolo 30">
                  <a:extLst>
                    <a:ext uri="{FF2B5EF4-FFF2-40B4-BE49-F238E27FC236}">
                      <a16:creationId xmlns:a16="http://schemas.microsoft.com/office/drawing/2014/main" id="{0DEFF4CD-362D-2667-5FFA-F737042EABB1}"/>
                    </a:ext>
                  </a:extLst>
                </p:cNvPr>
                <p:cNvSpPr/>
                <p:nvPr/>
              </p:nvSpPr>
              <p:spPr>
                <a:xfrm>
                  <a:off x="5147148" y="3258862"/>
                  <a:ext cx="1458315" cy="437950"/>
                </a:xfrm>
                <a:prstGeom prst="rect">
                  <a:avLst/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4472C4">
                      <a:lumMod val="75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12B86"/>
                    </a:solidFill>
                    <a:effectLst/>
                    <a:uLnTx/>
                    <a:uFillTx/>
                  </a:endParaRPr>
                </a:p>
              </p:txBody>
            </p:sp>
            <p:pic>
              <p:nvPicPr>
                <p:cNvPr id="32" name="Immagine 31">
                  <a:extLst>
                    <a:ext uri="{FF2B5EF4-FFF2-40B4-BE49-F238E27FC236}">
                      <a16:creationId xmlns:a16="http://schemas.microsoft.com/office/drawing/2014/main" id="{1FC998D6-8EC7-0658-A555-01A410DFF54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5744" t="9492"/>
                <a:stretch/>
              </p:blipFill>
              <p:spPr>
                <a:xfrm>
                  <a:off x="5194227" y="3284104"/>
                  <a:ext cx="971206" cy="387989"/>
                </a:xfrm>
                <a:prstGeom prst="rect">
                  <a:avLst/>
                </a:prstGeom>
              </p:spPr>
            </p:pic>
          </p:grpSp>
          <p:sp>
            <p:nvSpPr>
              <p:cNvPr id="30" name="CasellaDiTesto 10">
                <a:extLst>
                  <a:ext uri="{FF2B5EF4-FFF2-40B4-BE49-F238E27FC236}">
                    <a16:creationId xmlns:a16="http://schemas.microsoft.com/office/drawing/2014/main" id="{3AE77085-A9C4-95E9-F887-0B2CC97D4B2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31077" y="3795456"/>
                <a:ext cx="714454" cy="369332"/>
              </a:xfrm>
              <a:prstGeom prst="rect">
                <a:avLst/>
              </a:prstGeom>
              <a:noFill/>
              <a:ln w="28575">
                <a:noFill/>
                <a:miter lim="800000"/>
                <a:headEnd/>
                <a:tailEnd/>
              </a:ln>
            </p:spPr>
            <p:txBody>
              <a:bodyPr wrap="square"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altLang="it-IT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12B86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</a:rPr>
                  <a:t>2021</a:t>
                </a:r>
              </a:p>
            </p:txBody>
          </p:sp>
        </p:grpSp>
      </p:grp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523244F0-3528-1C2C-A04D-93CF2F5ADD5E}"/>
              </a:ext>
            </a:extLst>
          </p:cNvPr>
          <p:cNvSpPr txBox="1"/>
          <p:nvPr/>
        </p:nvSpPr>
        <p:spPr>
          <a:xfrm>
            <a:off x="4905353" y="4604664"/>
            <a:ext cx="987771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800" b="1" dirty="0">
                <a:solidFill>
                  <a:schemeClr val="bg1">
                    <a:lumMod val="50000"/>
                  </a:schemeClr>
                </a:solidFill>
              </a:rPr>
              <a:t>…</a:t>
            </a:r>
          </a:p>
        </p:txBody>
      </p:sp>
      <p:sp>
        <p:nvSpPr>
          <p:cNvPr id="34" name="Ovale 33">
            <a:extLst>
              <a:ext uri="{FF2B5EF4-FFF2-40B4-BE49-F238E27FC236}">
                <a16:creationId xmlns:a16="http://schemas.microsoft.com/office/drawing/2014/main" id="{2D30485F-D362-5E8A-6A17-31FADE613A65}"/>
              </a:ext>
            </a:extLst>
          </p:cNvPr>
          <p:cNvSpPr/>
          <p:nvPr/>
        </p:nvSpPr>
        <p:spPr>
          <a:xfrm>
            <a:off x="1339912" y="832377"/>
            <a:ext cx="1790522" cy="101099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8619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1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3" dur="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5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75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75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9">
            <a:extLst>
              <a:ext uri="{FF2B5EF4-FFF2-40B4-BE49-F238E27FC236}">
                <a16:creationId xmlns:a16="http://schemas.microsoft.com/office/drawing/2014/main" id="{DB451AB3-B524-E3A5-0FFA-0859A9C2D6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6437" y="1145024"/>
            <a:ext cx="10779125" cy="6093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800100" indent="-3429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ts val="1200"/>
              </a:spcAft>
              <a:defRPr/>
            </a:pPr>
            <a:r>
              <a:rPr lang="it-IT" altLang="it-IT" sz="2000" kern="0" dirty="0">
                <a:solidFill>
                  <a:srgbClr val="012B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Prescrizioni  dell’ </a:t>
            </a:r>
            <a:r>
              <a:rPr lang="it-IT" altLang="it-IT" sz="2000" i="1" kern="0" dirty="0">
                <a:solidFill>
                  <a:srgbClr val="012B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Action plan </a:t>
            </a:r>
            <a:r>
              <a:rPr lang="it-IT" altLang="it-IT" sz="2000" kern="0" dirty="0">
                <a:solidFill>
                  <a:srgbClr val="012B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(coerente con gli obiettivi Eurostat di comparabilità dei quadri di bilancio fra gli SM)</a:t>
            </a:r>
          </a:p>
          <a:p>
            <a:pPr lvl="1" eaLnBrk="0" fontAlgn="base" hangingPunct="0">
              <a:spcBef>
                <a:spcPct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r>
              <a:rPr lang="it-IT" altLang="it-IT" sz="2000" kern="0" dirty="0">
                <a:solidFill>
                  <a:srgbClr val="012B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definizione del sistema </a:t>
            </a:r>
            <a:r>
              <a:rPr lang="it-IT" altLang="it-IT" sz="2000" b="1" kern="0" dirty="0">
                <a:solidFill>
                  <a:srgbClr val="012B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contabile economico-patrimoniale </a:t>
            </a:r>
            <a:r>
              <a:rPr lang="it-IT" altLang="it-IT" sz="2000" kern="0" dirty="0">
                <a:solidFill>
                  <a:srgbClr val="012B8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it-IT" altLang="it-IT" sz="2000" i="1" kern="0" dirty="0" err="1">
                <a:solidFill>
                  <a:srgbClr val="012B8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accrual</a:t>
            </a:r>
            <a:r>
              <a:rPr lang="it-IT" altLang="it-IT" sz="2000" kern="0" dirty="0">
                <a:solidFill>
                  <a:srgbClr val="012B8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it-IT" altLang="it-IT" sz="2000" b="1" kern="0" dirty="0">
                <a:solidFill>
                  <a:srgbClr val="012B8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unico</a:t>
            </a:r>
            <a:r>
              <a:rPr lang="it-IT" altLang="it-IT" sz="2000" kern="0" dirty="0">
                <a:solidFill>
                  <a:srgbClr val="012B8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per tutte le PA italiane in coerenza con la programmazione dell’</a:t>
            </a:r>
            <a:r>
              <a:rPr lang="it-IT" altLang="it-IT" sz="2000" i="1" kern="0" dirty="0">
                <a:solidFill>
                  <a:srgbClr val="012B8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EPSAS Working Group</a:t>
            </a:r>
            <a:endParaRPr lang="it-IT" altLang="it-IT" sz="2000" i="1" kern="0" dirty="0">
              <a:solidFill>
                <a:srgbClr val="012B8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r>
              <a:rPr lang="it-IT" altLang="it-IT" sz="2000" kern="0" dirty="0">
                <a:solidFill>
                  <a:srgbClr val="012B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 </a:t>
            </a:r>
            <a:r>
              <a:rPr lang="it-IT" altLang="it-IT" sz="2000" b="1" kern="0" dirty="0">
                <a:solidFill>
                  <a:srgbClr val="012B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modello di </a:t>
            </a:r>
            <a:r>
              <a:rPr lang="it-IT" altLang="it-IT" sz="2000" b="1" i="1" kern="0" dirty="0">
                <a:solidFill>
                  <a:srgbClr val="012B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governance</a:t>
            </a:r>
            <a:r>
              <a:rPr lang="it-IT" altLang="it-IT" sz="2000" b="1" kern="0" dirty="0">
                <a:solidFill>
                  <a:srgbClr val="012B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altLang="it-IT" sz="2000" kern="0" dirty="0">
                <a:solidFill>
                  <a:srgbClr val="012B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 guidare l’intero processo di riforma:</a:t>
            </a:r>
          </a:p>
          <a:p>
            <a:pPr lvl="2" indent="-342900" eaLnBrk="0" fontAlgn="base" hangingPunct="0">
              <a:spcBef>
                <a:spcPct val="0"/>
              </a:spcBef>
              <a:spcAft>
                <a:spcPts val="1200"/>
              </a:spcAft>
              <a:buFont typeface="Wingdings" panose="05000000000000000000" pitchFamily="2" charset="2"/>
              <a:buChar char="ü"/>
              <a:defRPr/>
            </a:pPr>
            <a:r>
              <a:rPr lang="it-IT" altLang="it-IT" sz="2000" kern="0" dirty="0">
                <a:solidFill>
                  <a:srgbClr val="012B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 </a:t>
            </a:r>
            <a:r>
              <a:rPr lang="it-IT" altLang="it-IT" sz="2000" b="1" kern="0" dirty="0">
                <a:solidFill>
                  <a:srgbClr val="012B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quadro concettuale, </a:t>
            </a:r>
            <a:r>
              <a:rPr lang="it-IT" altLang="it-IT" sz="2000" kern="0" dirty="0">
                <a:solidFill>
                  <a:srgbClr val="012B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 riferimento per l’elaborazione degli standard contabili</a:t>
            </a:r>
          </a:p>
          <a:p>
            <a:pPr lvl="2" indent="-342900" eaLnBrk="0" fontAlgn="base" hangingPunct="0">
              <a:spcBef>
                <a:spcPct val="0"/>
              </a:spcBef>
              <a:spcAft>
                <a:spcPts val="1200"/>
              </a:spcAft>
              <a:buFont typeface="Wingdings" panose="05000000000000000000" pitchFamily="2" charset="2"/>
              <a:buChar char="ü"/>
              <a:defRPr/>
            </a:pPr>
            <a:r>
              <a:rPr lang="it-IT" altLang="it-IT" sz="2000" kern="0" dirty="0">
                <a:solidFill>
                  <a:srgbClr val="012B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gli </a:t>
            </a:r>
            <a:r>
              <a:rPr lang="it-IT" altLang="it-IT" sz="2000" b="1" kern="0" dirty="0">
                <a:solidFill>
                  <a:srgbClr val="012B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standard contabili </a:t>
            </a:r>
            <a:r>
              <a:rPr lang="it-IT" altLang="it-IT" sz="2000" kern="0" dirty="0">
                <a:solidFill>
                  <a:srgbClr val="012B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 il </a:t>
            </a:r>
            <a:r>
              <a:rPr lang="it-IT" altLang="it-IT" sz="2000" b="1" kern="0" dirty="0">
                <a:solidFill>
                  <a:srgbClr val="012B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piano dei conti multidimensionale</a:t>
            </a:r>
          </a:p>
          <a:p>
            <a:pPr lvl="2" indent="-342900" eaLnBrk="0" fontAlgn="base" hangingPunct="0">
              <a:spcBef>
                <a:spcPct val="0"/>
              </a:spcBef>
              <a:spcAft>
                <a:spcPts val="1200"/>
              </a:spcAft>
              <a:buFont typeface="Wingdings" panose="05000000000000000000" pitchFamily="2" charset="2"/>
              <a:buChar char="ü"/>
              <a:defRPr/>
            </a:pPr>
            <a:r>
              <a:rPr lang="it-IT" altLang="it-IT" sz="2000" kern="0" dirty="0">
                <a:solidFill>
                  <a:srgbClr val="012B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 </a:t>
            </a:r>
            <a:r>
              <a:rPr lang="it-IT" altLang="it-IT" sz="2000" b="1" kern="0" dirty="0">
                <a:solidFill>
                  <a:srgbClr val="012B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procedimento di statuizione (</a:t>
            </a:r>
            <a:r>
              <a:rPr lang="it-IT" altLang="it-IT" sz="2000" b="1" i="1" kern="0" dirty="0">
                <a:solidFill>
                  <a:srgbClr val="012B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due </a:t>
            </a:r>
            <a:r>
              <a:rPr lang="it-IT" altLang="it-IT" sz="2000" b="1" i="1" kern="0" dirty="0" err="1">
                <a:solidFill>
                  <a:srgbClr val="012B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process</a:t>
            </a:r>
            <a:r>
              <a:rPr lang="it-IT" altLang="it-IT" sz="2000" b="1" kern="0" dirty="0">
                <a:solidFill>
                  <a:srgbClr val="012B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it-IT" altLang="it-IT" sz="2000" kern="0" dirty="0">
                <a:solidFill>
                  <a:srgbClr val="012B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formale, trasparente e aperto </a:t>
            </a:r>
          </a:p>
          <a:p>
            <a:pPr lvl="2" indent="-342900" eaLnBrk="0" fontAlgn="base" hangingPunct="0">
              <a:spcBef>
                <a:spcPct val="0"/>
              </a:spcBef>
              <a:spcAft>
                <a:spcPts val="1200"/>
              </a:spcAft>
              <a:buFont typeface="Wingdings" panose="05000000000000000000" pitchFamily="2" charset="2"/>
              <a:buChar char="ü"/>
              <a:defRPr/>
            </a:pPr>
            <a:r>
              <a:rPr lang="it-IT" altLang="it-IT" sz="2000" kern="0" dirty="0">
                <a:solidFill>
                  <a:srgbClr val="012B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adeguamento </a:t>
            </a:r>
            <a:r>
              <a:rPr lang="it-IT" altLang="it-IT" sz="2000" b="1" kern="0" dirty="0">
                <a:solidFill>
                  <a:srgbClr val="012B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informatico: </a:t>
            </a:r>
            <a:r>
              <a:rPr lang="it-IT" altLang="it-IT" sz="2000" kern="0" dirty="0">
                <a:solidFill>
                  <a:srgbClr val="012B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soluzioni IT che garantiscano l’interoperabilità</a:t>
            </a:r>
          </a:p>
          <a:p>
            <a:pPr lvl="2" indent="-342900" eaLnBrk="0" fontAlgn="base" hangingPunct="0">
              <a:spcBef>
                <a:spcPct val="0"/>
              </a:spcBef>
              <a:spcAft>
                <a:spcPts val="1200"/>
              </a:spcAft>
              <a:buFont typeface="Wingdings" panose="05000000000000000000" pitchFamily="2" charset="2"/>
              <a:buChar char="ü"/>
              <a:defRPr/>
            </a:pPr>
            <a:r>
              <a:rPr lang="it-IT" altLang="it-IT" sz="2000" b="1" kern="0" dirty="0">
                <a:solidFill>
                  <a:srgbClr val="012B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formazione </a:t>
            </a:r>
            <a:r>
              <a:rPr lang="it-IT" altLang="it-IT" sz="2000" kern="0" dirty="0">
                <a:solidFill>
                  <a:srgbClr val="012B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 base e settoriale del personale delle pubbliche amministrazioni</a:t>
            </a:r>
          </a:p>
          <a:p>
            <a:pPr lvl="2" indent="-342900" eaLnBrk="0" fontAlgn="base" hangingPunct="0">
              <a:spcBef>
                <a:spcPct val="0"/>
              </a:spcBef>
              <a:spcAft>
                <a:spcPts val="1200"/>
              </a:spcAft>
              <a:buFont typeface="Wingdings" panose="05000000000000000000" pitchFamily="2" charset="2"/>
              <a:buChar char="ü"/>
              <a:defRPr/>
            </a:pPr>
            <a:r>
              <a:rPr lang="it-IT" altLang="it-IT" sz="2000" b="1" kern="0" dirty="0">
                <a:solidFill>
                  <a:srgbClr val="012B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comunicazione</a:t>
            </a:r>
            <a:r>
              <a:rPr lang="it-IT" altLang="it-IT" sz="2000" kern="0" dirty="0">
                <a:solidFill>
                  <a:srgbClr val="012B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aperta e continua con le PA, </a:t>
            </a:r>
            <a:r>
              <a:rPr lang="it-IT" altLang="it-IT" sz="2000" i="1" kern="0" dirty="0">
                <a:solidFill>
                  <a:srgbClr val="012B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stakeholder </a:t>
            </a:r>
            <a:r>
              <a:rPr lang="it-IT" altLang="it-IT" sz="2000" kern="0" dirty="0">
                <a:solidFill>
                  <a:srgbClr val="012B8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 cittadini</a:t>
            </a:r>
          </a:p>
          <a:p>
            <a:pPr lvl="2" indent="-342900" eaLnBrk="0" fontAlgn="base" hangingPunct="0">
              <a:spcBef>
                <a:spcPct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  <a:defRPr/>
            </a:pPr>
            <a:endParaRPr lang="it-IT" altLang="it-IT" sz="2000" kern="0" dirty="0">
              <a:solidFill>
                <a:srgbClr val="012B8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2" indent="-342900" eaLnBrk="0" fontAlgn="base" hangingPunct="0">
              <a:spcBef>
                <a:spcPct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  <a:defRPr/>
            </a:pPr>
            <a:endParaRPr lang="it-IT" altLang="it-IT" sz="2000" kern="0" dirty="0">
              <a:solidFill>
                <a:srgbClr val="012B8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2" indent="-342900" eaLnBrk="0" fontAlgn="base" hangingPunct="0">
              <a:spcBef>
                <a:spcPct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  <a:defRPr/>
            </a:pPr>
            <a:endParaRPr lang="it-IT" altLang="it-IT" sz="2000" kern="0" dirty="0">
              <a:solidFill>
                <a:srgbClr val="012B8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6EC7D41B-95A1-4067-C5EE-41DE575642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3382" y="163826"/>
            <a:ext cx="8172450" cy="64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B306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altLang="it-IT" sz="3200" kern="0" dirty="0">
                <a:solidFill>
                  <a:srgbClr val="012B86"/>
                </a:solidFill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La Struttura di </a:t>
            </a:r>
            <a:r>
              <a:rPr lang="it-IT" altLang="it-IT" sz="3200" i="1" kern="0" dirty="0">
                <a:solidFill>
                  <a:srgbClr val="012B86"/>
                </a:solidFill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governance</a:t>
            </a:r>
            <a:r>
              <a:rPr lang="it-IT" altLang="it-IT" sz="3200" kern="0" dirty="0">
                <a:solidFill>
                  <a:srgbClr val="012B86"/>
                </a:solidFill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 – La sfida</a:t>
            </a:r>
            <a:endParaRPr lang="en-GB" altLang="it-IT" sz="3200" kern="0" dirty="0">
              <a:solidFill>
                <a:srgbClr val="012B86"/>
              </a:solidFill>
              <a:latin typeface="Calibri" panose="020F0502020204030204" pitchFamily="34" charset="0"/>
              <a:ea typeface="ＭＳ Ｐゴシック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8682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con angoli arrotondati 6">
            <a:extLst>
              <a:ext uri="{FF2B5EF4-FFF2-40B4-BE49-F238E27FC236}">
                <a16:creationId xmlns:a16="http://schemas.microsoft.com/office/drawing/2014/main" id="{5165B147-F10C-D26C-D5A4-35955B382450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9021762" y="5497513"/>
            <a:ext cx="1363663" cy="576262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25400" algn="ctr">
            <a:solidFill>
              <a:srgbClr val="FFC000"/>
            </a:solidFill>
            <a:round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0" cap="none" spc="0" normalizeH="0" baseline="0" noProof="0">
              <a:ln>
                <a:noFill/>
              </a:ln>
              <a:solidFill>
                <a:srgbClr val="002776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40DF9D62-EB65-D3CD-5245-B8A20AC6D9DE}"/>
              </a:ext>
            </a:extLst>
          </p:cNvPr>
          <p:cNvSpPr txBox="1">
            <a:spLocks/>
          </p:cNvSpPr>
          <p:nvPr/>
        </p:nvSpPr>
        <p:spPr bwMode="auto">
          <a:xfrm>
            <a:off x="1738206" y="196558"/>
            <a:ext cx="10058400" cy="4953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it-IT" altLang="en-US" sz="3200" b="1" dirty="0">
                <a:solidFill>
                  <a:srgbClr val="012B86"/>
                </a:solidFill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Struttura di </a:t>
            </a:r>
            <a:r>
              <a:rPr lang="it-IT" altLang="en-US" sz="3200" b="1" i="1" dirty="0">
                <a:solidFill>
                  <a:srgbClr val="012B86"/>
                </a:solidFill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governance – </a:t>
            </a:r>
            <a:r>
              <a:rPr lang="it-IT" altLang="en-US" sz="3200" b="1" dirty="0">
                <a:solidFill>
                  <a:srgbClr val="012B86"/>
                </a:solidFill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Composizione e funzioni</a:t>
            </a:r>
          </a:p>
        </p:txBody>
      </p:sp>
      <p:sp>
        <p:nvSpPr>
          <p:cNvPr id="4" name="Rettangolo arrotondato 26">
            <a:extLst>
              <a:ext uri="{FF2B5EF4-FFF2-40B4-BE49-F238E27FC236}">
                <a16:creationId xmlns:a16="http://schemas.microsoft.com/office/drawing/2014/main" id="{456A3AF1-AF2D-4630-76AB-0E00E3BA201D}"/>
              </a:ext>
            </a:extLst>
          </p:cNvPr>
          <p:cNvSpPr/>
          <p:nvPr/>
        </p:nvSpPr>
        <p:spPr bwMode="auto">
          <a:xfrm>
            <a:off x="9118600" y="5584825"/>
            <a:ext cx="1152525" cy="179388"/>
          </a:xfrm>
          <a:prstGeom prst="roundRect">
            <a:avLst/>
          </a:prstGeom>
          <a:gradFill rotWithShape="1">
            <a:gsLst>
              <a:gs pos="0">
                <a:srgbClr val="002776">
                  <a:shade val="51000"/>
                  <a:satMod val="130000"/>
                </a:srgbClr>
              </a:gs>
              <a:gs pos="80000">
                <a:srgbClr val="002776">
                  <a:shade val="93000"/>
                  <a:satMod val="130000"/>
                </a:srgbClr>
              </a:gs>
              <a:gs pos="100000">
                <a:srgbClr val="002776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002776">
                <a:shade val="95000"/>
                <a:satMod val="105000"/>
              </a:srgbClr>
            </a:solidFill>
            <a:prstDash val="solid"/>
          </a:ln>
          <a:effectLst/>
        </p:spPr>
        <p:txBody>
          <a:bodyPr lIns="0" tIns="0" rIns="0" bIns="0" spcCol="1270" anchor="ctr"/>
          <a:lstStyle/>
          <a:p>
            <a:pPr algn="ctr" eaLnBrk="0" fontAlgn="base" hangingPunct="0">
              <a:spcBef>
                <a:spcPct val="0"/>
              </a:spcBef>
              <a:spcAft>
                <a:spcPts val="600"/>
              </a:spcAft>
              <a:defRPr/>
            </a:pPr>
            <a:r>
              <a:rPr lang="it-IT" altLang="en-US" sz="1000" kern="0" dirty="0">
                <a:solidFill>
                  <a:srgbClr val="FFFFFF"/>
                </a:solidFill>
                <a:latin typeface="Tahoma"/>
                <a:ea typeface="ＭＳ Ｐゴシック"/>
              </a:rPr>
              <a:t>Soggetti interni</a:t>
            </a:r>
          </a:p>
        </p:txBody>
      </p:sp>
      <p:sp>
        <p:nvSpPr>
          <p:cNvPr id="5" name="Rettangolo arrotondato 27">
            <a:extLst>
              <a:ext uri="{FF2B5EF4-FFF2-40B4-BE49-F238E27FC236}">
                <a16:creationId xmlns:a16="http://schemas.microsoft.com/office/drawing/2014/main" id="{A29777A0-26A2-7305-0594-2A97D8CE0763}"/>
              </a:ext>
            </a:extLst>
          </p:cNvPr>
          <p:cNvSpPr/>
          <p:nvPr/>
        </p:nvSpPr>
        <p:spPr bwMode="auto">
          <a:xfrm>
            <a:off x="9118600" y="5835650"/>
            <a:ext cx="1152525" cy="179388"/>
          </a:xfrm>
          <a:prstGeom prst="roundRect">
            <a:avLst/>
          </a:prstGeom>
          <a:solidFill>
            <a:srgbClr val="006643"/>
          </a:solidFill>
          <a:ln>
            <a:noFill/>
          </a:ln>
          <a:effectLst/>
        </p:spPr>
        <p:txBody>
          <a:bodyPr lIns="0" tIns="0" rIns="0" bIns="0" spcCol="127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en-US" sz="1000" kern="0" dirty="0">
                <a:solidFill>
                  <a:srgbClr val="FFFFFF"/>
                </a:solidFill>
                <a:latin typeface="Tahoma"/>
                <a:ea typeface="ＭＳ Ｐゴシック"/>
              </a:rPr>
              <a:t>Soggetti esterni</a:t>
            </a:r>
          </a:p>
        </p:txBody>
      </p:sp>
      <p:grpSp>
        <p:nvGrpSpPr>
          <p:cNvPr id="6" name="Gruppo 5">
            <a:extLst>
              <a:ext uri="{FF2B5EF4-FFF2-40B4-BE49-F238E27FC236}">
                <a16:creationId xmlns:a16="http://schemas.microsoft.com/office/drawing/2014/main" id="{5D78CAE7-E05C-5193-7BAD-A0BE4219604E}"/>
              </a:ext>
            </a:extLst>
          </p:cNvPr>
          <p:cNvGrpSpPr/>
          <p:nvPr/>
        </p:nvGrpSpPr>
        <p:grpSpPr>
          <a:xfrm>
            <a:off x="1628775" y="1435602"/>
            <a:ext cx="8756650" cy="4364037"/>
            <a:chOff x="1682750" y="1081088"/>
            <a:chExt cx="8756650" cy="4364037"/>
          </a:xfrm>
        </p:grpSpPr>
        <p:sp>
          <p:nvSpPr>
            <p:cNvPr id="7" name="Rettangolo arrotondato 1">
              <a:extLst>
                <a:ext uri="{FF2B5EF4-FFF2-40B4-BE49-F238E27FC236}">
                  <a16:creationId xmlns:a16="http://schemas.microsoft.com/office/drawing/2014/main" id="{D47552D5-88D3-938B-74CE-25193EE1CB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3200" y="1955800"/>
              <a:ext cx="2160587" cy="1584325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altLang="it-IT" sz="2400" b="0" i="0" u="none" strike="noStrike" kern="0" cap="none" spc="0" normalizeH="0" baseline="0" noProof="0">
                <a:ln>
                  <a:noFill/>
                </a:ln>
                <a:solidFill>
                  <a:srgbClr val="002776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</a:endParaRPr>
            </a:p>
          </p:txBody>
        </p:sp>
        <p:sp>
          <p:nvSpPr>
            <p:cNvPr id="8" name="Rettangolo arrotondato 12">
              <a:extLst>
                <a:ext uri="{FF2B5EF4-FFF2-40B4-BE49-F238E27FC236}">
                  <a16:creationId xmlns:a16="http://schemas.microsoft.com/office/drawing/2014/main" id="{59182DBF-70F7-272E-F2E5-4D17B885DFC8}"/>
                </a:ext>
              </a:extLst>
            </p:cNvPr>
            <p:cNvSpPr/>
            <p:nvPr/>
          </p:nvSpPr>
          <p:spPr bwMode="auto">
            <a:xfrm>
              <a:off x="1960562" y="1524000"/>
              <a:ext cx="2827338" cy="1800225"/>
            </a:xfrm>
            <a:prstGeom prst="roundRect">
              <a:avLst/>
            </a:prstGeom>
            <a:solidFill>
              <a:srgbClr val="006643"/>
            </a:solidFill>
            <a:ln>
              <a:noFill/>
            </a:ln>
            <a:effectLst/>
          </p:spPr>
          <p:txBody>
            <a:bodyPr lIns="0" tIns="0" rIns="0" bIns="180000" spcCol="1270" anchor="ctr"/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/>
                  <a:ea typeface="ＭＳ Ｐゴシック"/>
                </a:rPr>
                <a:t>Standard Setter Board</a:t>
              </a:r>
            </a:p>
            <a:p>
              <a:pPr marL="17780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300" b="0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/>
                  <a:ea typeface="ＭＳ Ｐゴシック"/>
                </a:rPr>
                <a:t>Organo tecnico indipendente che elabora, su iniziativa del CD, proposte relative a standard di contabilità basati sul principio accrual.</a:t>
              </a:r>
            </a:p>
            <a:p>
              <a:pPr marL="17780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alt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ＭＳ Ｐゴシック"/>
              </a:endParaRPr>
            </a:p>
          </p:txBody>
        </p:sp>
        <p:sp>
          <p:nvSpPr>
            <p:cNvPr id="9" name="Rettangolo arrotondato 14">
              <a:extLst>
                <a:ext uri="{FF2B5EF4-FFF2-40B4-BE49-F238E27FC236}">
                  <a16:creationId xmlns:a16="http://schemas.microsoft.com/office/drawing/2014/main" id="{405982E5-8DE7-1FD9-5262-7D2EE911C46F}"/>
                </a:ext>
              </a:extLst>
            </p:cNvPr>
            <p:cNvSpPr/>
            <p:nvPr/>
          </p:nvSpPr>
          <p:spPr bwMode="auto">
            <a:xfrm>
              <a:off x="1990725" y="3465513"/>
              <a:ext cx="2700337" cy="1800225"/>
            </a:xfrm>
            <a:prstGeom prst="roundRect">
              <a:avLst/>
            </a:prstGeom>
            <a:gradFill rotWithShape="1">
              <a:gsLst>
                <a:gs pos="0">
                  <a:srgbClr val="002776">
                    <a:shade val="51000"/>
                    <a:satMod val="130000"/>
                  </a:srgbClr>
                </a:gs>
                <a:gs pos="80000">
                  <a:srgbClr val="002776">
                    <a:shade val="93000"/>
                    <a:satMod val="130000"/>
                  </a:srgbClr>
                </a:gs>
                <a:gs pos="100000">
                  <a:srgbClr val="002776">
                    <a:shade val="94000"/>
                    <a:satMod val="135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002776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lIns="0" tIns="324000" rIns="0" bIns="576000" spcCol="1270" anchor="ctr"/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/>
                  <a:ea typeface="ＭＳ Ｐゴシック"/>
                </a:rPr>
                <a:t>Gruppo di consultazione RGS</a:t>
              </a:r>
            </a:p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altLang="en-US" sz="1300" b="0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/>
                  <a:ea typeface="ＭＳ Ｐゴシック"/>
                </a:rPr>
                <a:t>Esprime pareri sulle proposte di statuizione elaborate dallo SSB nonché su specifiche questioni inerenti i profili applicativi delle stesse.</a:t>
              </a:r>
            </a:p>
          </p:txBody>
        </p:sp>
        <p:sp>
          <p:nvSpPr>
            <p:cNvPr id="10" name="Rettangolo arrotondato 15">
              <a:extLst>
                <a:ext uri="{FF2B5EF4-FFF2-40B4-BE49-F238E27FC236}">
                  <a16:creationId xmlns:a16="http://schemas.microsoft.com/office/drawing/2014/main" id="{846BAD99-72EF-4405-F5C3-7320204031AE}"/>
                </a:ext>
              </a:extLst>
            </p:cNvPr>
            <p:cNvSpPr/>
            <p:nvPr/>
          </p:nvSpPr>
          <p:spPr bwMode="auto">
            <a:xfrm>
              <a:off x="4951412" y="3484563"/>
              <a:ext cx="2700338" cy="1800225"/>
            </a:xfrm>
            <a:prstGeom prst="roundRect">
              <a:avLst/>
            </a:prstGeom>
            <a:gradFill rotWithShape="1">
              <a:gsLst>
                <a:gs pos="0">
                  <a:srgbClr val="002776">
                    <a:shade val="51000"/>
                    <a:satMod val="130000"/>
                  </a:srgbClr>
                </a:gs>
                <a:gs pos="80000">
                  <a:srgbClr val="002776">
                    <a:shade val="93000"/>
                    <a:satMod val="130000"/>
                  </a:srgbClr>
                </a:gs>
                <a:gs pos="100000">
                  <a:srgbClr val="002776">
                    <a:shade val="94000"/>
                    <a:satMod val="135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002776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lIns="0" tIns="0" rIns="0" bIns="576000" spcCol="1270" anchor="ctr"/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alt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/>
                  <a:ea typeface="ＭＳ Ｐゴシック"/>
                </a:rPr>
                <a:t>Segreteria tecnica</a:t>
              </a:r>
            </a:p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altLang="en-US" sz="1300" b="0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/>
                  <a:ea typeface="ＭＳ Ｐゴシック"/>
                </a:rPr>
                <a:t>Attività di supporto ai lavori della Struttura di governance </a:t>
              </a:r>
              <a:r>
                <a:rPr kumimoji="0" lang="en-US" altLang="en-US" sz="1300" b="0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/>
                  <a:ea typeface="ＭＳ Ｐゴシック"/>
                </a:rPr>
                <a:t>(</a:t>
              </a:r>
              <a:r>
                <a:rPr kumimoji="0" lang="en-US" altLang="en-US" sz="1300" b="0" i="1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/>
                  <a:ea typeface="ＭＳ Ｐゴシック"/>
                </a:rPr>
                <a:t>lavori</a:t>
              </a:r>
              <a:r>
                <a:rPr kumimoji="0" lang="en-US" altLang="en-US" sz="1300" b="0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/>
                  <a:ea typeface="ＭＳ Ｐゴシック"/>
                </a:rPr>
                <a:t> </a:t>
              </a:r>
              <a:r>
                <a:rPr kumimoji="0" lang="en-US" altLang="en-US" sz="1300" b="0" i="1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/>
                  <a:ea typeface="ＭＳ Ｐゴシック"/>
                </a:rPr>
                <a:t>preparatori</a:t>
              </a:r>
              <a:r>
                <a:rPr kumimoji="0" lang="en-US" altLang="en-US" sz="1300" b="0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/>
                  <a:ea typeface="ＭＳ Ｐゴシック"/>
                </a:rPr>
                <a:t>; </a:t>
              </a:r>
              <a:r>
                <a:rPr kumimoji="0" lang="en-US" altLang="en-US" sz="1300" b="0" i="1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/>
                  <a:ea typeface="ＭＳ Ｐゴシック"/>
                </a:rPr>
                <a:t>studi</a:t>
              </a:r>
              <a:r>
                <a:rPr kumimoji="0" lang="en-US" altLang="en-US" sz="1300" b="0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/>
                  <a:ea typeface="ＭＳ Ｐゴシック"/>
                </a:rPr>
                <a:t>, </a:t>
              </a:r>
              <a:r>
                <a:rPr kumimoji="0" lang="en-US" altLang="en-US" sz="1300" b="0" i="1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/>
                  <a:ea typeface="ＭＳ Ｐゴシック"/>
                </a:rPr>
                <a:t>ricerche</a:t>
              </a:r>
              <a:r>
                <a:rPr kumimoji="0" lang="en-US" altLang="en-US" sz="1300" b="0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/>
                  <a:ea typeface="ＭＳ Ｐゴシック"/>
                </a:rPr>
                <a:t>, </a:t>
              </a:r>
              <a:r>
                <a:rPr kumimoji="0" lang="en-US" altLang="en-US" sz="1300" b="0" i="1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/>
                  <a:ea typeface="ＭＳ Ｐゴシック"/>
                </a:rPr>
                <a:t>analisi</a:t>
              </a:r>
              <a:r>
                <a:rPr kumimoji="0" lang="en-US" altLang="en-US" sz="1300" b="0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/>
                  <a:ea typeface="ＭＳ Ｐゴシック"/>
                </a:rPr>
                <a:t>, etc…)</a:t>
              </a:r>
              <a:r>
                <a:rPr kumimoji="0" lang="it-IT" altLang="en-US" sz="1300" b="0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/>
                  <a:ea typeface="ＭＳ Ｐゴシック"/>
                </a:rPr>
                <a:t>.</a:t>
              </a:r>
            </a:p>
          </p:txBody>
        </p:sp>
        <p:sp>
          <p:nvSpPr>
            <p:cNvPr id="11" name="Rettangolo arrotondato 16">
              <a:extLst>
                <a:ext uri="{FF2B5EF4-FFF2-40B4-BE49-F238E27FC236}">
                  <a16:creationId xmlns:a16="http://schemas.microsoft.com/office/drawing/2014/main" id="{E1B00B6D-E9F9-0F8B-F095-CFBF11BB58EE}"/>
                </a:ext>
              </a:extLst>
            </p:cNvPr>
            <p:cNvSpPr/>
            <p:nvPr/>
          </p:nvSpPr>
          <p:spPr bwMode="auto">
            <a:xfrm>
              <a:off x="8178800" y="1524000"/>
              <a:ext cx="1944687" cy="1781175"/>
            </a:xfrm>
            <a:prstGeom prst="roundRect">
              <a:avLst/>
            </a:prstGeom>
            <a:solidFill>
              <a:srgbClr val="006643"/>
            </a:solidFill>
            <a:ln>
              <a:noFill/>
            </a:ln>
            <a:effectLst/>
          </p:spPr>
          <p:txBody>
            <a:bodyPr lIns="0" tIns="0" rIns="0" bIns="936000" spcCol="1270" anchor="ctr"/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altLang="it-IT" sz="1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/>
                  <a:ea typeface="ＭＳ Ｐゴシック"/>
                </a:rPr>
                <a:t>Stakeholders</a:t>
              </a:r>
              <a:endParaRPr kumimoji="0" lang="it-IT" altLang="it-IT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ＭＳ Ｐゴシック"/>
              </a:endParaRPr>
            </a:p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ＭＳ Ｐゴシック"/>
              </a:endParaRPr>
            </a:p>
          </p:txBody>
        </p:sp>
        <p:sp>
          <p:nvSpPr>
            <p:cNvPr id="12" name="CasellaDiTesto 11">
              <a:extLst>
                <a:ext uri="{FF2B5EF4-FFF2-40B4-BE49-F238E27FC236}">
                  <a16:creationId xmlns:a16="http://schemas.microsoft.com/office/drawing/2014/main" id="{10A952D4-B699-2728-7B4F-55C80F3FD2E2}"/>
                </a:ext>
              </a:extLst>
            </p:cNvPr>
            <p:cNvSpPr txBox="1"/>
            <p:nvPr/>
          </p:nvSpPr>
          <p:spPr>
            <a:xfrm>
              <a:off x="5002212" y="4811713"/>
              <a:ext cx="2668588" cy="461962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it-IT"/>
              </a:defPPr>
              <a:lvl1pPr algn="ctr">
                <a:defRPr sz="1200" b="1" i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defRPr>
              </a:lvl1pPr>
            </a:lstStyle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200" b="1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</a:rPr>
                <a:t>RGS – Servizio Studi Dipartimentale</a:t>
              </a:r>
              <a:endParaRPr kumimoji="0" lang="en-GB" sz="12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</a:endParaRPr>
            </a:p>
          </p:txBody>
        </p:sp>
        <p:sp>
          <p:nvSpPr>
            <p:cNvPr id="13" name="CasellaDiTesto 12">
              <a:extLst>
                <a:ext uri="{FF2B5EF4-FFF2-40B4-BE49-F238E27FC236}">
                  <a16:creationId xmlns:a16="http://schemas.microsoft.com/office/drawing/2014/main" id="{66592BFE-D10C-4582-7200-57D9BD3A8E4C}"/>
                </a:ext>
              </a:extLst>
            </p:cNvPr>
            <p:cNvSpPr txBox="1"/>
            <p:nvPr/>
          </p:nvSpPr>
          <p:spPr>
            <a:xfrm>
              <a:off x="2084387" y="4981575"/>
              <a:ext cx="2447925" cy="277813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it-IT"/>
              </a:defPPr>
              <a:lvl1pPr algn="ctr">
                <a:defRPr sz="1200" b="1" i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defRPr>
              </a:lvl1pPr>
            </a:lstStyle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200" b="1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</a:rPr>
                <a:t>Dirigenti e funzionari RGS</a:t>
              </a:r>
              <a:endParaRPr kumimoji="0" lang="en-GB" sz="12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</a:endParaRPr>
            </a:p>
          </p:txBody>
        </p:sp>
        <p:sp>
          <p:nvSpPr>
            <p:cNvPr id="14" name="CasellaDiTesto 13">
              <a:extLst>
                <a:ext uri="{FF2B5EF4-FFF2-40B4-BE49-F238E27FC236}">
                  <a16:creationId xmlns:a16="http://schemas.microsoft.com/office/drawing/2014/main" id="{AA8BA9C2-701F-F03C-D379-7B5E78F4CDFC}"/>
                </a:ext>
              </a:extLst>
            </p:cNvPr>
            <p:cNvSpPr txBox="1"/>
            <p:nvPr/>
          </p:nvSpPr>
          <p:spPr>
            <a:xfrm>
              <a:off x="2073275" y="2890838"/>
              <a:ext cx="2741612" cy="46196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200" b="1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</a:rPr>
                <a:t>15 esperti esterni in accrual accounting</a:t>
              </a:r>
            </a:p>
          </p:txBody>
        </p:sp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id="{5C9905FC-9DFE-42AD-5246-402C1E58FE9A}"/>
                </a:ext>
              </a:extLst>
            </p:cNvPr>
            <p:cNvSpPr txBox="1"/>
            <p:nvPr/>
          </p:nvSpPr>
          <p:spPr>
            <a:xfrm>
              <a:off x="8194675" y="2012950"/>
              <a:ext cx="2046287" cy="120015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85725" marR="0" lvl="0" indent="-85725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200" b="0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</a:rPr>
                <a:t>ARCONET</a:t>
              </a:r>
            </a:p>
            <a:p>
              <a:pPr marL="85725" marR="0" lvl="0" indent="-85725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200" b="0" i="1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</a:rPr>
                <a:t>Enti</a:t>
              </a:r>
              <a:r>
                <a:rPr kumimoji="0" lang="en-US" sz="1200" b="0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</a:rPr>
                <a:t> </a:t>
              </a:r>
              <a:r>
                <a:rPr kumimoji="0" lang="en-US" sz="1200" b="0" i="1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</a:rPr>
                <a:t>locali</a:t>
              </a:r>
              <a:endParaRPr kumimoji="0" lang="en-US" sz="12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</a:endParaRPr>
            </a:p>
            <a:p>
              <a:pPr marL="85725" marR="0" lvl="0" indent="-85725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200" b="0" i="1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</a:rPr>
                <a:t>Contabili</a:t>
              </a:r>
              <a:r>
                <a:rPr kumimoji="0" lang="en-US" sz="1200" b="0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</a:rPr>
                <a:t>, </a:t>
              </a:r>
              <a:r>
                <a:rPr kumimoji="0" lang="en-US" sz="1200" b="0" i="1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</a:rPr>
                <a:t>revisori</a:t>
              </a:r>
              <a:endParaRPr kumimoji="0" lang="en-US" sz="12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</a:endParaRPr>
            </a:p>
            <a:p>
              <a:pPr marL="85725" marR="0" lvl="0" indent="-85725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200" b="0" i="1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</a:rPr>
                <a:t>Istat</a:t>
              </a:r>
              <a:endParaRPr kumimoji="0" lang="en-US" sz="12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</a:endParaRPr>
            </a:p>
            <a:p>
              <a:pPr marL="85725" marR="0" lvl="0" indent="-85725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200" b="0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</a:rPr>
                <a:t>Banca </a:t>
              </a:r>
              <a:r>
                <a:rPr kumimoji="0" lang="en-US" sz="1200" b="0" i="1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</a:rPr>
                <a:t>d’Italia</a:t>
              </a:r>
              <a:endParaRPr kumimoji="0" lang="en-US" sz="12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</a:endParaRPr>
            </a:p>
            <a:p>
              <a:pPr marL="85725" marR="0" lvl="0" indent="-85725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200" b="0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</a:rPr>
                <a:t>…..</a:t>
              </a:r>
            </a:p>
          </p:txBody>
        </p:sp>
        <p:sp>
          <p:nvSpPr>
            <p:cNvPr id="16" name="Rettangolo con angoli arrotondati 6">
              <a:extLst>
                <a:ext uri="{FF2B5EF4-FFF2-40B4-BE49-F238E27FC236}">
                  <a16:creationId xmlns:a16="http://schemas.microsoft.com/office/drawing/2014/main" id="{20BC437D-25C2-9584-6B32-F9AB1E9017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2750" y="1268413"/>
              <a:ext cx="6213475" cy="4176712"/>
            </a:xfrm>
            <a:prstGeom prst="roundRect">
              <a:avLst>
                <a:gd name="adj" fmla="val 16667"/>
              </a:avLst>
            </a:prstGeom>
            <a:noFill/>
            <a:ln w="25400" algn="ctr">
              <a:solidFill>
                <a:srgbClr val="FFC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0" cap="none" spc="0" normalizeH="0" baseline="0" noProof="0">
                <a:ln>
                  <a:noFill/>
                </a:ln>
                <a:solidFill>
                  <a:srgbClr val="002776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</a:endParaRPr>
            </a:p>
          </p:txBody>
        </p:sp>
        <p:sp>
          <p:nvSpPr>
            <p:cNvPr id="17" name="Rettangolo con angoli arrotondati 6">
              <a:extLst>
                <a:ext uri="{FF2B5EF4-FFF2-40B4-BE49-F238E27FC236}">
                  <a16:creationId xmlns:a16="http://schemas.microsoft.com/office/drawing/2014/main" id="{EE859E9F-C807-46A5-E21D-8D24DEE8D3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1462" y="1268413"/>
              <a:ext cx="2547938" cy="2222500"/>
            </a:xfrm>
            <a:prstGeom prst="roundRect">
              <a:avLst>
                <a:gd name="adj" fmla="val 16667"/>
              </a:avLst>
            </a:prstGeom>
            <a:noFill/>
            <a:ln w="25400" algn="ctr">
              <a:solidFill>
                <a:srgbClr val="FFC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0" cap="none" spc="0" normalizeH="0" baseline="0" noProof="0">
                <a:ln>
                  <a:noFill/>
                </a:ln>
                <a:solidFill>
                  <a:srgbClr val="002776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</a:endParaRPr>
            </a:p>
          </p:txBody>
        </p:sp>
        <p:sp>
          <p:nvSpPr>
            <p:cNvPr id="18" name="CasellaDiTesto 1">
              <a:extLst>
                <a:ext uri="{FF2B5EF4-FFF2-40B4-BE49-F238E27FC236}">
                  <a16:creationId xmlns:a16="http://schemas.microsoft.com/office/drawing/2014/main" id="{8AFC5006-545D-E881-38AC-99DFCBE11D7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46350" y="1081088"/>
              <a:ext cx="4833937" cy="33813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altLang="en-US" sz="1600" b="1" i="0" u="none" strike="noStrike" kern="0" cap="none" spc="0" normalizeH="0" baseline="0" noProof="0">
                  <a:ln>
                    <a:noFill/>
                  </a:ln>
                  <a:solidFill>
                    <a:srgbClr val="002776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</a:rPr>
                <a:t>Determina RGS n. 35518/2020 e D.L. 152/2021</a:t>
              </a:r>
              <a:endParaRPr kumimoji="0" lang="en-GB" altLang="en-US" sz="1600" b="0" i="1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</a:endParaRPr>
            </a:p>
          </p:txBody>
        </p:sp>
        <p:sp>
          <p:nvSpPr>
            <p:cNvPr id="19" name="CasellaDiTesto 18">
              <a:extLst>
                <a:ext uri="{FF2B5EF4-FFF2-40B4-BE49-F238E27FC236}">
                  <a16:creationId xmlns:a16="http://schemas.microsoft.com/office/drawing/2014/main" id="{1FB570F6-A750-3560-802E-22E3EA17EC4D}"/>
                </a:ext>
              </a:extLst>
            </p:cNvPr>
            <p:cNvSpPr txBox="1"/>
            <p:nvPr/>
          </p:nvSpPr>
          <p:spPr>
            <a:xfrm rot="16200000">
              <a:off x="7132638" y="2370137"/>
              <a:ext cx="1619250" cy="276225"/>
            </a:xfrm>
            <a:prstGeom prst="rect">
              <a:avLst/>
            </a:prstGeom>
            <a:solidFill>
              <a:srgbClr val="FFC000"/>
            </a:solidFill>
          </p:spPr>
          <p:txBody>
            <a:bodyPr>
              <a:spAutoFit/>
            </a:bodyPr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0" cap="none" spc="0" normalizeH="0" baseline="0" noProof="0" dirty="0">
                  <a:ln>
                    <a:noFill/>
                  </a:ln>
                  <a:solidFill>
                    <a:srgbClr val="00277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</a:rPr>
                <a:t>Due process</a:t>
              </a:r>
            </a:p>
          </p:txBody>
        </p:sp>
        <p:sp>
          <p:nvSpPr>
            <p:cNvPr id="20" name="Freccia a destra 19">
              <a:extLst>
                <a:ext uri="{FF2B5EF4-FFF2-40B4-BE49-F238E27FC236}">
                  <a16:creationId xmlns:a16="http://schemas.microsoft.com/office/drawing/2014/main" id="{2E95F9EB-0F98-13A1-CD4C-4C3FE18870B4}"/>
                </a:ext>
              </a:extLst>
            </p:cNvPr>
            <p:cNvSpPr/>
            <p:nvPr/>
          </p:nvSpPr>
          <p:spPr bwMode="auto">
            <a:xfrm>
              <a:off x="7637462" y="2965450"/>
              <a:ext cx="541338" cy="255588"/>
            </a:xfrm>
            <a:prstGeom prst="rightArrow">
              <a:avLst/>
            </a:prstGeom>
            <a:gradFill rotWithShape="1">
              <a:gsLst>
                <a:gs pos="0">
                  <a:srgbClr val="002776">
                    <a:shade val="51000"/>
                    <a:satMod val="130000"/>
                  </a:srgbClr>
                </a:gs>
                <a:gs pos="80000">
                  <a:srgbClr val="002776">
                    <a:shade val="93000"/>
                    <a:satMod val="130000"/>
                  </a:srgbClr>
                </a:gs>
                <a:gs pos="100000">
                  <a:srgbClr val="002776">
                    <a:shade val="94000"/>
                    <a:satMod val="135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002776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lIns="0" tIns="0" rIns="0" bIns="576000" spcCol="1270" anchor="ctr"/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6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ＭＳ Ｐゴシック"/>
              </a:endParaRPr>
            </a:p>
          </p:txBody>
        </p:sp>
        <p:sp>
          <p:nvSpPr>
            <p:cNvPr id="21" name="Freccia a destra 30">
              <a:extLst>
                <a:ext uri="{FF2B5EF4-FFF2-40B4-BE49-F238E27FC236}">
                  <a16:creationId xmlns:a16="http://schemas.microsoft.com/office/drawing/2014/main" id="{841E1433-9A2C-AAF6-684F-7B7289BE646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7691437" y="1792288"/>
              <a:ext cx="504825" cy="254000"/>
            </a:xfrm>
            <a:prstGeom prst="rightArrow">
              <a:avLst>
                <a:gd name="adj1" fmla="val 50000"/>
                <a:gd name="adj2" fmla="val 50194"/>
              </a:avLst>
            </a:prstGeom>
            <a:solidFill>
              <a:srgbClr val="0066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altLang="en-US" sz="2400" b="0" i="0" u="none" strike="noStrike" kern="0" cap="none" spc="0" normalizeH="0" baseline="0" noProof="0">
                <a:ln>
                  <a:noFill/>
                </a:ln>
                <a:solidFill>
                  <a:srgbClr val="002776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</a:endParaRPr>
            </a:p>
          </p:txBody>
        </p:sp>
        <p:sp>
          <p:nvSpPr>
            <p:cNvPr id="22" name="Rettangolo arrotondato 13">
              <a:extLst>
                <a:ext uri="{FF2B5EF4-FFF2-40B4-BE49-F238E27FC236}">
                  <a16:creationId xmlns:a16="http://schemas.microsoft.com/office/drawing/2014/main" id="{8AC6DCB0-3CA3-C157-BB8F-FF4E6D649BC2}"/>
                </a:ext>
              </a:extLst>
            </p:cNvPr>
            <p:cNvSpPr/>
            <p:nvPr/>
          </p:nvSpPr>
          <p:spPr bwMode="auto">
            <a:xfrm>
              <a:off x="4973637" y="1524000"/>
              <a:ext cx="2700338" cy="1800225"/>
            </a:xfrm>
            <a:prstGeom prst="roundRect">
              <a:avLst/>
            </a:prstGeom>
            <a:gradFill rotWithShape="1">
              <a:gsLst>
                <a:gs pos="0">
                  <a:srgbClr val="002776">
                    <a:shade val="51000"/>
                    <a:satMod val="130000"/>
                  </a:srgbClr>
                </a:gs>
                <a:gs pos="80000">
                  <a:srgbClr val="002776">
                    <a:shade val="93000"/>
                    <a:satMod val="130000"/>
                  </a:srgbClr>
                </a:gs>
                <a:gs pos="100000">
                  <a:srgbClr val="002776">
                    <a:shade val="94000"/>
                    <a:satMod val="135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002776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lIns="0" tIns="612000" rIns="0" bIns="576000" spcCol="1270" anchor="ctr"/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alt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/>
                  <a:ea typeface="ＭＳ Ｐゴシック"/>
                </a:rPr>
                <a:t> </a:t>
              </a:r>
              <a:r>
                <a:rPr kumimoji="0" lang="it-IT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/>
                  <a:ea typeface="ＭＳ Ｐゴシック"/>
                </a:rPr>
                <a:t>Comitato Direttivo</a:t>
              </a:r>
            </a:p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300" b="0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/>
                  <a:ea typeface="ＭＳ Ｐゴシック"/>
                </a:rPr>
                <a:t>Organismo con funzioni decisionali.</a:t>
              </a:r>
            </a:p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300" b="0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/>
                  <a:ea typeface="ＭＳ Ｐゴシック"/>
                </a:rPr>
                <a:t>Funzione di iniziativa e indirizzo delle attività dello SSB; approva i principi e gli standard contabili.</a:t>
              </a:r>
            </a:p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300" b="0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/>
                  <a:ea typeface="ＭＳ Ｐゴシック"/>
                </a:rPr>
                <a:t>.</a:t>
              </a:r>
              <a:endParaRPr kumimoji="0" lang="it-IT" altLang="en-US" sz="13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ＭＳ Ｐゴシック"/>
              </a:endParaRPr>
            </a:p>
          </p:txBody>
        </p:sp>
        <p:sp>
          <p:nvSpPr>
            <p:cNvPr id="23" name="CasellaDiTesto 22">
              <a:extLst>
                <a:ext uri="{FF2B5EF4-FFF2-40B4-BE49-F238E27FC236}">
                  <a16:creationId xmlns:a16="http://schemas.microsoft.com/office/drawing/2014/main" id="{F337E144-7EEE-910B-2A71-DED9B4C8295F}"/>
                </a:ext>
              </a:extLst>
            </p:cNvPr>
            <p:cNvSpPr txBox="1"/>
            <p:nvPr/>
          </p:nvSpPr>
          <p:spPr>
            <a:xfrm>
              <a:off x="5291137" y="3019425"/>
              <a:ext cx="2160588" cy="27781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200" b="1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</a:rPr>
                <a:t>RGS e Ispettori</a:t>
              </a:r>
              <a:endParaRPr kumimoji="0" lang="en-GB" sz="12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6404211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F193B90-F94E-F8A5-AE56-CD5A16EF177A}"/>
              </a:ext>
            </a:extLst>
          </p:cNvPr>
          <p:cNvSpPr txBox="1">
            <a:spLocks/>
          </p:cNvSpPr>
          <p:nvPr/>
        </p:nvSpPr>
        <p:spPr bwMode="auto">
          <a:xfrm>
            <a:off x="3692615" y="130219"/>
            <a:ext cx="8229600" cy="1143000"/>
          </a:xfrm>
          <a:prstGeom prst="rect">
            <a:avLst/>
          </a:prstGeom>
          <a:noFill/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altLang="en-US" sz="3200" b="1" kern="0" dirty="0">
                <a:solidFill>
                  <a:srgbClr val="012B86"/>
                </a:solidFill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Lo Standard Setter Board</a:t>
            </a:r>
            <a:endParaRPr lang="en-GB" altLang="en-US" sz="3200" b="1" kern="0" dirty="0">
              <a:solidFill>
                <a:srgbClr val="012B86"/>
              </a:solidFill>
              <a:latin typeface="Calibri" panose="020F0502020204030204" pitchFamily="34" charset="0"/>
              <a:ea typeface="ＭＳ Ｐゴシック"/>
              <a:cs typeface="Calibri" panose="020F0502020204030204" pitchFamily="34" charset="0"/>
            </a:endParaRPr>
          </a:p>
        </p:txBody>
      </p:sp>
      <p:sp>
        <p:nvSpPr>
          <p:cNvPr id="3" name="Segnaposto contenuto 1">
            <a:extLst>
              <a:ext uri="{FF2B5EF4-FFF2-40B4-BE49-F238E27FC236}">
                <a16:creationId xmlns:a16="http://schemas.microsoft.com/office/drawing/2014/main" id="{80104BC0-F879-9E7E-5A7F-6104E98006F2}"/>
              </a:ext>
            </a:extLst>
          </p:cNvPr>
          <p:cNvSpPr txBox="1">
            <a:spLocks/>
          </p:cNvSpPr>
          <p:nvPr/>
        </p:nvSpPr>
        <p:spPr>
          <a:xfrm>
            <a:off x="1289076" y="1008492"/>
            <a:ext cx="9921116" cy="52578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rgbClr val="0B3066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defRPr sz="1500">
                <a:solidFill>
                  <a:srgbClr val="0B3066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1500">
                <a:solidFill>
                  <a:srgbClr val="0B3066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1500">
                <a:solidFill>
                  <a:srgbClr val="0B3066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1500">
                <a:solidFill>
                  <a:srgbClr val="0B3066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defRPr sz="1500">
                <a:solidFill>
                  <a:srgbClr val="0B3066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defRPr sz="1500">
                <a:solidFill>
                  <a:srgbClr val="0B3066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defRPr sz="1500">
                <a:solidFill>
                  <a:srgbClr val="0B3066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defRPr sz="1500">
                <a:solidFill>
                  <a:srgbClr val="0B3066"/>
                </a:solidFill>
                <a:latin typeface="+mn-lt"/>
                <a:ea typeface="+mn-ea"/>
              </a:defRPr>
            </a:lvl9pPr>
          </a:lstStyle>
          <a:p>
            <a:pPr algn="just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Ø"/>
              <a:defRPr/>
            </a:pPr>
            <a:r>
              <a:rPr lang="it-IT" sz="2000" b="1" kern="0" dirty="0">
                <a:solidFill>
                  <a:srgbClr val="012B86"/>
                </a:solidFill>
                <a:ea typeface="ＭＳ Ｐゴシック"/>
                <a:cs typeface="Calibri" panose="020F0502020204030204" pitchFamily="34" charset="0"/>
              </a:rPr>
              <a:t>Organo tecnico indipendente </a:t>
            </a:r>
            <a:r>
              <a:rPr lang="it-IT" sz="2000" kern="0" dirty="0">
                <a:solidFill>
                  <a:srgbClr val="012B86"/>
                </a:solidFill>
                <a:ea typeface="ＭＳ Ｐゴシック"/>
                <a:cs typeface="Calibri" panose="020F0502020204030204" pitchFamily="34" charset="0"/>
              </a:rPr>
              <a:t>nell’ambito della Struttura di </a:t>
            </a:r>
            <a:r>
              <a:rPr lang="it-IT" sz="2000" i="1" kern="0" dirty="0">
                <a:solidFill>
                  <a:srgbClr val="012B86"/>
                </a:solidFill>
                <a:ea typeface="ＭＳ Ｐゴシック"/>
                <a:cs typeface="Calibri" panose="020F0502020204030204" pitchFamily="34" charset="0"/>
              </a:rPr>
              <a:t>governance</a:t>
            </a:r>
          </a:p>
          <a:p>
            <a:pPr algn="just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Ø"/>
              <a:defRPr/>
            </a:pPr>
            <a:r>
              <a:rPr lang="it-IT" sz="2000" kern="0" dirty="0">
                <a:solidFill>
                  <a:srgbClr val="012B86"/>
                </a:solidFill>
                <a:ea typeface="ＭＳ Ｐゴシック"/>
                <a:cs typeface="Calibri" panose="020F0502020204030204" pitchFamily="34" charset="0"/>
              </a:rPr>
              <a:t>Opera </a:t>
            </a:r>
            <a:r>
              <a:rPr lang="it-IT" sz="2000" b="1" kern="0" dirty="0">
                <a:solidFill>
                  <a:srgbClr val="012B86"/>
                </a:solidFill>
                <a:ea typeface="ＭＳ Ｐゴシック"/>
                <a:cs typeface="Calibri" panose="020F0502020204030204" pitchFamily="34" charset="0"/>
              </a:rPr>
              <a:t>senza vincolo di rappresentanza e di mandato</a:t>
            </a:r>
          </a:p>
          <a:p>
            <a:pPr algn="just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Ø"/>
              <a:defRPr/>
            </a:pPr>
            <a:r>
              <a:rPr lang="it-IT" sz="2000" kern="0" dirty="0">
                <a:solidFill>
                  <a:srgbClr val="012B86"/>
                </a:solidFill>
                <a:ea typeface="ＭＳ Ｐゴシック"/>
                <a:cs typeface="Calibri" panose="020F0502020204030204" pitchFamily="34" charset="0"/>
              </a:rPr>
              <a:t>Opera nel rispetto dei principi di </a:t>
            </a:r>
            <a:r>
              <a:rPr lang="it-IT" sz="2000" b="1" kern="0" dirty="0">
                <a:solidFill>
                  <a:srgbClr val="012B86"/>
                </a:solidFill>
                <a:ea typeface="ＭＳ Ｐゴシック"/>
                <a:cs typeface="Calibri" panose="020F0502020204030204" pitchFamily="34" charset="0"/>
              </a:rPr>
              <a:t>autonomia, imparzialità e responsabilità</a:t>
            </a:r>
            <a:endParaRPr lang="it-IT" sz="2000" kern="0" dirty="0">
              <a:solidFill>
                <a:srgbClr val="012B86"/>
              </a:solidFill>
              <a:ea typeface="ＭＳ Ｐゴシック"/>
              <a:cs typeface="Calibri" panose="020F0502020204030204" pitchFamily="34" charset="0"/>
            </a:endParaRPr>
          </a:p>
          <a:p>
            <a:pPr marL="457200" lvl="1" indent="0" algn="just">
              <a:spcBef>
                <a:spcPts val="0"/>
              </a:spcBef>
              <a:spcAft>
                <a:spcPts val="1200"/>
              </a:spcAft>
              <a:defRPr/>
            </a:pPr>
            <a:r>
              <a:rPr lang="it-IT" sz="2000" kern="0" dirty="0">
                <a:solidFill>
                  <a:srgbClr val="012B86"/>
                </a:solidFill>
                <a:ea typeface="ＭＳ Ｐゴシック"/>
                <a:cs typeface="Calibri" panose="020F0502020204030204" pitchFamily="34" charset="0"/>
              </a:rPr>
              <a:t>Tali requisiti sono assicurati mediante:</a:t>
            </a:r>
          </a:p>
          <a:p>
            <a:pPr marL="1163638" lvl="2" indent="-341313" algn="just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  <a:defRPr/>
            </a:pPr>
            <a:r>
              <a:rPr lang="it-IT" sz="2000" kern="0" dirty="0">
                <a:solidFill>
                  <a:srgbClr val="012B86"/>
                </a:solidFill>
                <a:ea typeface="ＭＳ Ｐゴシック"/>
                <a:cs typeface="Calibri" panose="020F0502020204030204" pitchFamily="34" charset="0"/>
              </a:rPr>
              <a:t>sistema di selezione dei componenti</a:t>
            </a:r>
          </a:p>
          <a:p>
            <a:pPr marL="1163638" lvl="2" indent="-341313" algn="just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  <a:defRPr/>
            </a:pPr>
            <a:r>
              <a:rPr lang="it-IT" sz="2000" kern="0" dirty="0">
                <a:solidFill>
                  <a:srgbClr val="012B86"/>
                </a:solidFill>
                <a:ea typeface="ＭＳ Ｐゴシック"/>
                <a:cs typeface="Calibri" panose="020F0502020204030204" pitchFamily="34" charset="0"/>
              </a:rPr>
              <a:t>adozione di un Regolamento interno</a:t>
            </a:r>
          </a:p>
          <a:p>
            <a:pPr marL="1163638" lvl="2" indent="-341313" algn="just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  <a:defRPr/>
            </a:pPr>
            <a:r>
              <a:rPr lang="it-IT" sz="2000" kern="0" dirty="0">
                <a:solidFill>
                  <a:srgbClr val="012B86"/>
                </a:solidFill>
                <a:ea typeface="ＭＳ Ｐゴシック"/>
                <a:cs typeface="Calibri" panose="020F0502020204030204" pitchFamily="34" charset="0"/>
              </a:rPr>
              <a:t>processo formale e trasparente per l’elaborazione delle proposte di standard</a:t>
            </a:r>
          </a:p>
          <a:p>
            <a:pPr marL="365125" algn="just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r>
              <a:rPr lang="it-IT" sz="2000" kern="0" dirty="0">
                <a:solidFill>
                  <a:srgbClr val="012B86"/>
                </a:solidFill>
                <a:ea typeface="ＭＳ Ｐゴシック"/>
                <a:cs typeface="Calibri" panose="020F0502020204030204" pitchFamily="34" charset="0"/>
              </a:rPr>
              <a:t>Elabora, su iniziativa del Comitato direttivo, </a:t>
            </a:r>
            <a:r>
              <a:rPr lang="it-IT" sz="2000" b="1" kern="0" dirty="0">
                <a:solidFill>
                  <a:srgbClr val="012B86"/>
                </a:solidFill>
                <a:ea typeface="ＭＳ Ｐゴシック"/>
                <a:cs typeface="Calibri" panose="020F0502020204030204" pitchFamily="34" charset="0"/>
              </a:rPr>
              <a:t>proposte relative ai principi e agli standard di contabilità basati sul principio </a:t>
            </a:r>
            <a:r>
              <a:rPr lang="it-IT" sz="2000" b="1" i="1" kern="0" dirty="0" err="1">
                <a:solidFill>
                  <a:srgbClr val="012B86"/>
                </a:solidFill>
                <a:ea typeface="ＭＳ Ｐゴシック"/>
                <a:cs typeface="Calibri" panose="020F0502020204030204" pitchFamily="34" charset="0"/>
              </a:rPr>
              <a:t>accrual</a:t>
            </a:r>
            <a:r>
              <a:rPr lang="it-IT" sz="2000" kern="0" dirty="0">
                <a:solidFill>
                  <a:srgbClr val="012B86"/>
                </a:solidFill>
                <a:ea typeface="ＭＳ Ｐゴシック"/>
                <a:cs typeface="Calibri" panose="020F0502020204030204" pitchFamily="34" charset="0"/>
              </a:rPr>
              <a:t>, secondo gli indirizzi definiti a livello internazionale ed europeo</a:t>
            </a:r>
          </a:p>
          <a:p>
            <a:pPr marL="365125" algn="just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r>
              <a:rPr lang="it-IT" sz="2000" kern="0" dirty="0">
                <a:solidFill>
                  <a:srgbClr val="012B86"/>
                </a:solidFill>
                <a:ea typeface="ＭＳ Ｐゴシック"/>
                <a:cs typeface="Calibri" panose="020F0502020204030204" pitchFamily="34" charset="0"/>
              </a:rPr>
              <a:t>I componenti del Board sono coadiuvati da un </a:t>
            </a:r>
            <a:r>
              <a:rPr lang="it-IT" sz="2000" b="1" kern="0" dirty="0">
                <a:solidFill>
                  <a:srgbClr val="012B86"/>
                </a:solidFill>
                <a:ea typeface="ＭＳ Ｐゴシック"/>
                <a:cs typeface="Calibri" panose="020F0502020204030204" pitchFamily="34" charset="0"/>
              </a:rPr>
              <a:t>assistente tecnico</a:t>
            </a:r>
          </a:p>
          <a:p>
            <a:pPr marL="365125" algn="just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endParaRPr lang="it-IT" sz="2300" kern="0" dirty="0">
              <a:solidFill>
                <a:srgbClr val="012B86"/>
              </a:solidFill>
              <a:ea typeface="ＭＳ Ｐゴシック"/>
              <a:cs typeface="Calibri" panose="020F0502020204030204" pitchFamily="34" charset="0"/>
            </a:endParaRPr>
          </a:p>
          <a:p>
            <a:pPr marL="0" indent="0" algn="just">
              <a:defRPr/>
            </a:pPr>
            <a:endParaRPr lang="it-IT" sz="2000" kern="0" dirty="0">
              <a:solidFill>
                <a:srgbClr val="012B86"/>
              </a:solidFill>
              <a:ea typeface="ＭＳ Ｐゴシック"/>
              <a:cs typeface="Calibri" panose="020F0502020204030204" pitchFamily="34" charset="0"/>
            </a:endParaRPr>
          </a:p>
          <a:p>
            <a:pPr marL="0" indent="0" algn="r">
              <a:defRPr/>
            </a:pPr>
            <a:r>
              <a:rPr lang="it-IT" sz="1600" kern="0" dirty="0">
                <a:solidFill>
                  <a:srgbClr val="012B86"/>
                </a:solidFill>
                <a:ea typeface="ＭＳ Ｐゴシック"/>
                <a:cs typeface="Calibri" panose="020F0502020204030204" pitchFamily="34" charset="0"/>
              </a:rPr>
              <a:t>                </a:t>
            </a:r>
            <a:endParaRPr lang="en-GB" sz="2000" kern="0" dirty="0">
              <a:solidFill>
                <a:srgbClr val="012B86"/>
              </a:solidFill>
              <a:ea typeface="ＭＳ Ｐゴシック"/>
              <a:cs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endParaRPr lang="en-GB" sz="2000" kern="0" dirty="0">
              <a:solidFill>
                <a:srgbClr val="012B86"/>
              </a:solidFill>
              <a:ea typeface="ＭＳ Ｐゴシック"/>
              <a:cs typeface="Calibri" panose="020F0502020204030204" pitchFamily="34" charset="0"/>
            </a:endParaRPr>
          </a:p>
        </p:txBody>
      </p:sp>
      <p:sp>
        <p:nvSpPr>
          <p:cNvPr id="4" name="Segnaposto contenuto 1">
            <a:extLst>
              <a:ext uri="{FF2B5EF4-FFF2-40B4-BE49-F238E27FC236}">
                <a16:creationId xmlns:a16="http://schemas.microsoft.com/office/drawing/2014/main" id="{1996F75F-9851-149D-9BAD-776F3B3923E8}"/>
              </a:ext>
            </a:extLst>
          </p:cNvPr>
          <p:cNvSpPr txBox="1">
            <a:spLocks/>
          </p:cNvSpPr>
          <p:nvPr/>
        </p:nvSpPr>
        <p:spPr>
          <a:xfrm>
            <a:off x="2687053" y="6098774"/>
            <a:ext cx="10515599" cy="251619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rgbClr val="0B3066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defRPr sz="1500">
                <a:solidFill>
                  <a:srgbClr val="0B3066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1500">
                <a:solidFill>
                  <a:srgbClr val="0B3066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1500">
                <a:solidFill>
                  <a:srgbClr val="0B3066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1500">
                <a:solidFill>
                  <a:srgbClr val="0B3066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defRPr sz="1500">
                <a:solidFill>
                  <a:srgbClr val="0B3066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defRPr sz="1500">
                <a:solidFill>
                  <a:srgbClr val="0B3066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defRPr sz="1500">
                <a:solidFill>
                  <a:srgbClr val="0B3066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defRPr sz="1500">
                <a:solidFill>
                  <a:srgbClr val="0B3066"/>
                </a:solidFill>
                <a:latin typeface="+mn-lt"/>
                <a:ea typeface="+mn-ea"/>
              </a:defRPr>
            </a:lvl9pPr>
          </a:lstStyle>
          <a:p>
            <a:pPr marL="0" indent="0">
              <a:defRPr/>
            </a:pPr>
            <a:r>
              <a:rPr lang="it-IT" sz="1200" i="1" kern="0" dirty="0">
                <a:solidFill>
                  <a:srgbClr val="012B86"/>
                </a:solidFill>
                <a:ea typeface="ＭＳ Ｐゴシック"/>
                <a:cs typeface="Calibri" panose="020F0502020204030204" pitchFamily="34" charset="0"/>
              </a:rPr>
              <a:t>				(Determina RGS n. 35518 del 5 marzo 2020 e Regolamento interno dello SSB)</a:t>
            </a:r>
          </a:p>
          <a:p>
            <a:pPr marL="0" indent="0">
              <a:defRPr/>
            </a:pPr>
            <a:endParaRPr lang="it-IT" sz="1200" kern="0" dirty="0">
              <a:solidFill>
                <a:srgbClr val="012B86"/>
              </a:solidFill>
              <a:ea typeface="ＭＳ Ｐゴシック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it-IT" kern="0" dirty="0">
              <a:solidFill>
                <a:srgbClr val="012B86"/>
              </a:solidFill>
              <a:ea typeface="ＭＳ Ｐゴシック"/>
              <a:cs typeface="Calibri" panose="020F0502020204030204" pitchFamily="34" charset="0"/>
            </a:endParaRPr>
          </a:p>
          <a:p>
            <a:pPr marL="11113" indent="-11113">
              <a:defRPr/>
            </a:pPr>
            <a:endParaRPr lang="it-IT" kern="0" dirty="0">
              <a:solidFill>
                <a:srgbClr val="012B86"/>
              </a:solidFill>
              <a:ea typeface="ＭＳ Ｐゴシック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367981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E6D341E-B30E-A92C-42C8-9275EA14CC7E}"/>
              </a:ext>
            </a:extLst>
          </p:cNvPr>
          <p:cNvSpPr txBox="1">
            <a:spLocks/>
          </p:cNvSpPr>
          <p:nvPr/>
        </p:nvSpPr>
        <p:spPr bwMode="auto">
          <a:xfrm>
            <a:off x="2585768" y="194334"/>
            <a:ext cx="8229600" cy="776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it-IT" altLang="en-US" sz="3200" b="1" dirty="0">
                <a:solidFill>
                  <a:srgbClr val="012B86"/>
                </a:solidFill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Lo Standard Setter Board – composizione</a:t>
            </a:r>
            <a:endParaRPr lang="en-GB" altLang="en-US" sz="3200" dirty="0">
              <a:solidFill>
                <a:srgbClr val="012B86"/>
              </a:solidFill>
              <a:latin typeface="Calibri" panose="020F0502020204030204" pitchFamily="34" charset="0"/>
              <a:ea typeface="ＭＳ Ｐゴシック"/>
              <a:cs typeface="Calibri" panose="020F0502020204030204" pitchFamily="34" charset="0"/>
            </a:endParaRPr>
          </a:p>
        </p:txBody>
      </p:sp>
      <p:sp>
        <p:nvSpPr>
          <p:cNvPr id="3" name="Segnaposto contenuto 10">
            <a:extLst>
              <a:ext uri="{FF2B5EF4-FFF2-40B4-BE49-F238E27FC236}">
                <a16:creationId xmlns:a16="http://schemas.microsoft.com/office/drawing/2014/main" id="{C8D1C490-1582-C235-0693-E74218D52D0A}"/>
              </a:ext>
            </a:extLst>
          </p:cNvPr>
          <p:cNvSpPr txBox="1">
            <a:spLocks/>
          </p:cNvSpPr>
          <p:nvPr/>
        </p:nvSpPr>
        <p:spPr>
          <a:xfrm>
            <a:off x="1097509" y="785778"/>
            <a:ext cx="10896600" cy="566737"/>
          </a:xfrm>
          <a:prstGeom prst="rect">
            <a:avLst/>
          </a:prstGeom>
          <a:noFill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rgbClr val="0B3066"/>
                </a:solidFill>
                <a:latin typeface="+mn-lt"/>
                <a:ea typeface="+mn-ea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defRPr sz="1500">
                <a:solidFill>
                  <a:srgbClr val="0B3066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1500">
                <a:solidFill>
                  <a:srgbClr val="0B3066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1500">
                <a:solidFill>
                  <a:srgbClr val="0B3066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1500">
                <a:solidFill>
                  <a:srgbClr val="0B3066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defRPr sz="1500">
                <a:solidFill>
                  <a:srgbClr val="0B3066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defRPr sz="1500">
                <a:solidFill>
                  <a:srgbClr val="0B3066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defRPr sz="1500">
                <a:solidFill>
                  <a:srgbClr val="0B3066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defRPr sz="1500">
                <a:solidFill>
                  <a:srgbClr val="0B3066"/>
                </a:solidFill>
                <a:latin typeface="+mn-lt"/>
                <a:ea typeface="+mn-ea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it-IT" sz="2000" kern="0" dirty="0">
                <a:solidFill>
                  <a:srgbClr val="012B86"/>
                </a:solidFill>
                <a:ea typeface="ＭＳ Ｐゴシック"/>
                <a:cs typeface="Calibri" panose="020F0502020204030204" pitchFamily="34" charset="0"/>
              </a:rPr>
              <a:t>15 componenti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it-IT" sz="2000" b="1" kern="0" dirty="0">
                <a:solidFill>
                  <a:srgbClr val="012B86"/>
                </a:solidFill>
                <a:ea typeface="ＭＳ Ｐゴシック"/>
                <a:cs typeface="Calibri" panose="020F0502020204030204" pitchFamily="34" charset="0"/>
              </a:rPr>
              <a:t>Esperti nel campo dei sistemi contabili di tipo economico-patrimoniale applicati alle pubbliche amministrazioni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it-IT" sz="2000" b="1" kern="0" dirty="0">
                <a:solidFill>
                  <a:srgbClr val="012B86"/>
                </a:solidFill>
                <a:ea typeface="ＭＳ Ｐゴシック"/>
                <a:cs typeface="Calibri" panose="020F0502020204030204" pitchFamily="34" charset="0"/>
              </a:rPr>
              <a:t>Rappresentanti di diversi profili professionali</a:t>
            </a:r>
            <a:r>
              <a:rPr lang="it-IT" sz="2000" kern="0" dirty="0">
                <a:solidFill>
                  <a:srgbClr val="012B86"/>
                </a:solidFill>
                <a:ea typeface="ＭＳ Ｐゴシック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4" name="Gruppo 3">
            <a:extLst>
              <a:ext uri="{FF2B5EF4-FFF2-40B4-BE49-F238E27FC236}">
                <a16:creationId xmlns:a16="http://schemas.microsoft.com/office/drawing/2014/main" id="{1A5286E9-20EB-77B1-191A-0B316E5A9B2B}"/>
              </a:ext>
            </a:extLst>
          </p:cNvPr>
          <p:cNvGrpSpPr/>
          <p:nvPr/>
        </p:nvGrpSpPr>
        <p:grpSpPr>
          <a:xfrm>
            <a:off x="1600200" y="2306824"/>
            <a:ext cx="8763000" cy="3744000"/>
            <a:chOff x="1600200" y="2209800"/>
            <a:chExt cx="8763000" cy="3744000"/>
          </a:xfrm>
        </p:grpSpPr>
        <p:sp>
          <p:nvSpPr>
            <p:cNvPr id="5" name="Rettangolo 21">
              <a:extLst>
                <a:ext uri="{FF2B5EF4-FFF2-40B4-BE49-F238E27FC236}">
                  <a16:creationId xmlns:a16="http://schemas.microsoft.com/office/drawing/2014/main" id="{CF8FDE6F-4CD3-3D22-4CD1-437DCBBB90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00200" y="2209800"/>
              <a:ext cx="8763000" cy="3744000"/>
            </a:xfrm>
            <a:prstGeom prst="rect">
              <a:avLst/>
            </a:prstGeom>
            <a:solidFill>
              <a:srgbClr val="FFC000">
                <a:alpha val="14117"/>
              </a:srgbClr>
            </a:solidFill>
            <a:ln w="9525" algn="ctr">
              <a:solidFill>
                <a:srgbClr val="FFC000"/>
              </a:solidFill>
              <a:round/>
              <a:headEnd/>
              <a:tailEnd/>
            </a:ln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altLang="it-IT" sz="2400" b="0" i="0" u="none" strike="noStrike" kern="0" cap="none" spc="0" normalizeH="0" baseline="0" noProof="0">
                <a:ln>
                  <a:noFill/>
                </a:ln>
                <a:solidFill>
                  <a:srgbClr val="002776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</a:endParaRPr>
            </a:p>
          </p:txBody>
        </p:sp>
        <p:grpSp>
          <p:nvGrpSpPr>
            <p:cNvPr id="6" name="Gruppo 5">
              <a:extLst>
                <a:ext uri="{FF2B5EF4-FFF2-40B4-BE49-F238E27FC236}">
                  <a16:creationId xmlns:a16="http://schemas.microsoft.com/office/drawing/2014/main" id="{1BDF3DB3-0984-A220-7333-B63168C9D191}"/>
                </a:ext>
              </a:extLst>
            </p:cNvPr>
            <p:cNvGrpSpPr/>
            <p:nvPr/>
          </p:nvGrpSpPr>
          <p:grpSpPr>
            <a:xfrm>
              <a:off x="1905001" y="2252496"/>
              <a:ext cx="6705600" cy="3563519"/>
              <a:chOff x="2595563" y="2642185"/>
              <a:chExt cx="6396037" cy="3326230"/>
            </a:xfrm>
          </p:grpSpPr>
          <p:pic>
            <p:nvPicPr>
              <p:cNvPr id="8" name="Immagine 14">
                <a:extLst>
                  <a:ext uri="{FF2B5EF4-FFF2-40B4-BE49-F238E27FC236}">
                    <a16:creationId xmlns:a16="http://schemas.microsoft.com/office/drawing/2014/main" id="{226EFBD7-8E81-7839-1724-D8B9E446152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036" t="2374" r="7733" b="2374"/>
              <a:stretch>
                <a:fillRect/>
              </a:stretch>
            </p:blipFill>
            <p:spPr bwMode="auto">
              <a:xfrm>
                <a:off x="2595563" y="2642185"/>
                <a:ext cx="6319837" cy="3326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" name="Rettangolo 8">
                <a:extLst>
                  <a:ext uri="{FF2B5EF4-FFF2-40B4-BE49-F238E27FC236}">
                    <a16:creationId xmlns:a16="http://schemas.microsoft.com/office/drawing/2014/main" id="{DD1DA85B-306B-4EC2-524F-5EE3CC9CF83F}"/>
                  </a:ext>
                </a:extLst>
              </p:cNvPr>
              <p:cNvSpPr/>
              <p:nvPr/>
            </p:nvSpPr>
            <p:spPr>
              <a:xfrm>
                <a:off x="7010400" y="4953000"/>
                <a:ext cx="1981200" cy="990600"/>
              </a:xfrm>
              <a:prstGeom prst="rect">
                <a:avLst/>
              </a:prstGeom>
              <a:solidFill>
                <a:srgbClr val="FFF5D9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</p:txBody>
          </p:sp>
        </p:grpSp>
        <p:pic>
          <p:nvPicPr>
            <p:cNvPr id="7" name="Immagine 14">
              <a:extLst>
                <a:ext uri="{FF2B5EF4-FFF2-40B4-BE49-F238E27FC236}">
                  <a16:creationId xmlns:a16="http://schemas.microsoft.com/office/drawing/2014/main" id="{F5D089A0-F6AB-C68E-F359-ED6F7E9CFFF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294" t="67985" r="7733" b="2374"/>
            <a:stretch/>
          </p:blipFill>
          <p:spPr bwMode="auto">
            <a:xfrm>
              <a:off x="7576528" y="2547850"/>
              <a:ext cx="2710471" cy="14160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41503098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2">
            <a:extLst>
              <a:ext uri="{FF2B5EF4-FFF2-40B4-BE49-F238E27FC236}">
                <a16:creationId xmlns:a16="http://schemas.microsoft.com/office/drawing/2014/main" id="{2F946823-7C57-0416-9763-AD4B85F09F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8145" y="141791"/>
            <a:ext cx="8385175" cy="119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B306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altLang="it-IT" sz="3200" kern="0" dirty="0">
                <a:solidFill>
                  <a:srgbClr val="012B86"/>
                </a:solidFill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La struttura di </a:t>
            </a:r>
            <a:r>
              <a:rPr lang="it-IT" altLang="it-IT" sz="3200" i="1" kern="0" dirty="0">
                <a:solidFill>
                  <a:srgbClr val="012B86"/>
                </a:solidFill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governance</a:t>
            </a:r>
            <a:r>
              <a:rPr lang="it-IT" altLang="it-IT" sz="3200" kern="0" dirty="0">
                <a:solidFill>
                  <a:srgbClr val="012B86"/>
                </a:solidFill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 – l’organizzazione </a:t>
            </a:r>
            <a:endParaRPr lang="en-GB" altLang="it-IT" sz="3200" kern="0" dirty="0">
              <a:solidFill>
                <a:srgbClr val="012B86"/>
              </a:solidFill>
              <a:latin typeface="Calibri" panose="020F0502020204030204" pitchFamily="34" charset="0"/>
              <a:ea typeface="ＭＳ Ｐゴシック"/>
              <a:cs typeface="Calibri" panose="020F0502020204030204" pitchFamily="34" charset="0"/>
            </a:endParaRPr>
          </a:p>
        </p:txBody>
      </p:sp>
      <p:pic>
        <p:nvPicPr>
          <p:cNvPr id="3" name="Segnaposto contenuto 6">
            <a:extLst>
              <a:ext uri="{FF2B5EF4-FFF2-40B4-BE49-F238E27FC236}">
                <a16:creationId xmlns:a16="http://schemas.microsoft.com/office/drawing/2014/main" id="{2F338161-0D56-1CD4-8D16-8EEC4A8A83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8242" y="806116"/>
            <a:ext cx="7162800" cy="563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79744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A8D7A0-12C7-B8CC-2240-2D471A3481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nero, bianco e nero&#10;&#10;Descrizione generata automaticamente">
            <a:extLst>
              <a:ext uri="{FF2B5EF4-FFF2-40B4-BE49-F238E27FC236}">
                <a16:creationId xmlns:a16="http://schemas.microsoft.com/office/drawing/2014/main" id="{C8F201E5-D0CA-6046-17E3-2010BF3A552F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bright="70000" contrast="-70000"/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49373" flipV="1">
            <a:off x="-3380696" y="1066873"/>
            <a:ext cx="4393594" cy="5200508"/>
          </a:xfrm>
          <a:prstGeom prst="rect">
            <a:avLst/>
          </a:prstGeom>
        </p:spPr>
      </p:pic>
      <p:grpSp>
        <p:nvGrpSpPr>
          <p:cNvPr id="2" name="Gruppo 1">
            <a:extLst>
              <a:ext uri="{FF2B5EF4-FFF2-40B4-BE49-F238E27FC236}">
                <a16:creationId xmlns:a16="http://schemas.microsoft.com/office/drawing/2014/main" id="{77DD54B6-B8B4-C355-BB4C-26CC784FBFAC}"/>
              </a:ext>
            </a:extLst>
          </p:cNvPr>
          <p:cNvGrpSpPr/>
          <p:nvPr/>
        </p:nvGrpSpPr>
        <p:grpSpPr>
          <a:xfrm>
            <a:off x="140576" y="1545890"/>
            <a:ext cx="6098437" cy="5312110"/>
            <a:chOff x="7179748" y="751948"/>
            <a:chExt cx="6098437" cy="5312110"/>
          </a:xfrm>
        </p:grpSpPr>
        <p:pic>
          <p:nvPicPr>
            <p:cNvPr id="3" name="Immagine 10" descr="Pro Memoria Parigi 1999 (3).pdf - Adobe Acrobat Reader DC">
              <a:extLst>
                <a:ext uri="{FF2B5EF4-FFF2-40B4-BE49-F238E27FC236}">
                  <a16:creationId xmlns:a16="http://schemas.microsoft.com/office/drawing/2014/main" id="{F7F5D78A-DF1F-23F9-B6AC-839F7F8B53A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34" t="12030" r="22083" b="43468"/>
            <a:stretch>
              <a:fillRect/>
            </a:stretch>
          </p:blipFill>
          <p:spPr bwMode="auto">
            <a:xfrm>
              <a:off x="7347726" y="751948"/>
              <a:ext cx="4054899" cy="20363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Immagine 3" descr="Pro Memoria Parigi 1999 (3).pdf - Adobe Acrobat Reader DC">
              <a:extLst>
                <a:ext uri="{FF2B5EF4-FFF2-40B4-BE49-F238E27FC236}">
                  <a16:creationId xmlns:a16="http://schemas.microsoft.com/office/drawing/2014/main" id="{45C5009D-C7DD-6A29-0C56-6FC3806E4F5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/>
            <a:srcRect l="16979" t="29728" r="15416" b="1831"/>
            <a:stretch/>
          </p:blipFill>
          <p:spPr>
            <a:xfrm>
              <a:off x="7179748" y="3459597"/>
              <a:ext cx="4279230" cy="2604461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7" name="Immagine 6" descr="Pro Memoria Parigi 1999 (3).pdf - Adobe Acrobat Reader DC">
              <a:extLst>
                <a:ext uri="{FF2B5EF4-FFF2-40B4-BE49-F238E27FC236}">
                  <a16:creationId xmlns:a16="http://schemas.microsoft.com/office/drawing/2014/main" id="{D38EA550-A838-BC95-A627-3111D2C2263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17707" t="34579" r="16042" b="35792"/>
            <a:stretch/>
          </p:blipFill>
          <p:spPr>
            <a:xfrm>
              <a:off x="7342492" y="1980901"/>
              <a:ext cx="5935693" cy="1594811"/>
            </a:xfrm>
            <a:prstGeom prst="rect">
              <a:avLst/>
            </a:prstGeom>
            <a:ln w="19050" cap="sq">
              <a:solidFill>
                <a:srgbClr val="C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</p:grpSp>
      <p:pic>
        <p:nvPicPr>
          <p:cNvPr id="8" name="Immagine 7" descr="Pro Memoria New York 1999 (1).pdf - Adobe Acrobat Reader DC">
            <a:extLst>
              <a:ext uri="{FF2B5EF4-FFF2-40B4-BE49-F238E27FC236}">
                <a16:creationId xmlns:a16="http://schemas.microsoft.com/office/drawing/2014/main" id="{153F240B-962B-D5AE-7838-F844416DC71C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7291" t="9364" r="15833" b="11256"/>
          <a:stretch/>
        </p:blipFill>
        <p:spPr>
          <a:xfrm>
            <a:off x="6661634" y="1581339"/>
            <a:ext cx="4588655" cy="329597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Immagine 8" descr="Pro Memoria Parigi 1999 (3).pdf - Adobe Acrobat Reader DC">
            <a:extLst>
              <a:ext uri="{FF2B5EF4-FFF2-40B4-BE49-F238E27FC236}">
                <a16:creationId xmlns:a16="http://schemas.microsoft.com/office/drawing/2014/main" id="{AC57E0AC-1263-9716-CD28-A73C4D47057F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58469" t="56226" r="18247" b="22873"/>
          <a:stretch/>
        </p:blipFill>
        <p:spPr>
          <a:xfrm>
            <a:off x="14963559" y="4576897"/>
            <a:ext cx="3879850" cy="20939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Immagine 9" descr="Pro Memoria Parigi 1999 (3).pdf - Adobe Acrobat Reader DC">
            <a:extLst>
              <a:ext uri="{FF2B5EF4-FFF2-40B4-BE49-F238E27FC236}">
                <a16:creationId xmlns:a16="http://schemas.microsoft.com/office/drawing/2014/main" id="{0FD0B38E-0BD9-8A55-A23F-6C5F54251E0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84" t="11188" r="15417" b="6337"/>
          <a:stretch>
            <a:fillRect/>
          </a:stretch>
        </p:blipFill>
        <p:spPr bwMode="auto">
          <a:xfrm>
            <a:off x="13137428" y="2199903"/>
            <a:ext cx="3816350" cy="2803525"/>
          </a:xfrm>
          <a:prstGeom prst="rect">
            <a:avLst/>
          </a:prstGeom>
          <a:noFill/>
          <a:ln>
            <a:noFill/>
          </a:ln>
          <a:effectLst>
            <a:outerShdw blurRad="139700" dist="38100" dir="2700000" sx="101000" sy="101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Ovale 10">
            <a:extLst>
              <a:ext uri="{FF2B5EF4-FFF2-40B4-BE49-F238E27FC236}">
                <a16:creationId xmlns:a16="http://schemas.microsoft.com/office/drawing/2014/main" id="{569E02FC-4976-3125-E3A0-3285FCF129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63622" y="3699392"/>
            <a:ext cx="1439862" cy="708025"/>
          </a:xfrm>
          <a:prstGeom prst="ellipse">
            <a:avLst/>
          </a:prstGeom>
          <a:noFill/>
          <a:ln w="19050" algn="ctr">
            <a:solidFill>
              <a:srgbClr val="A6163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altLang="en-US" sz="2400" b="0" i="0" u="none" strike="noStrike" kern="0" cap="none" spc="0" normalizeH="0" baseline="0" noProof="0">
              <a:ln>
                <a:noFill/>
              </a:ln>
              <a:solidFill>
                <a:srgbClr val="002776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cxnSp>
        <p:nvCxnSpPr>
          <p:cNvPr id="12" name="Connettore 2 12">
            <a:extLst>
              <a:ext uri="{FF2B5EF4-FFF2-40B4-BE49-F238E27FC236}">
                <a16:creationId xmlns:a16="http://schemas.microsoft.com/office/drawing/2014/main" id="{C7CF0323-61A7-7AE4-9147-A12294EF6C3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6579303" y="4345639"/>
            <a:ext cx="648362" cy="827269"/>
          </a:xfrm>
          <a:prstGeom prst="straightConnector1">
            <a:avLst/>
          </a:prstGeom>
          <a:noFill/>
          <a:ln w="19050" algn="ctr">
            <a:solidFill>
              <a:srgbClr val="A6163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" name="Rettangolo 12">
            <a:extLst>
              <a:ext uri="{FF2B5EF4-FFF2-40B4-BE49-F238E27FC236}">
                <a16:creationId xmlns:a16="http://schemas.microsoft.com/office/drawing/2014/main" id="{680F7DD6-8F41-F36A-9AF6-01EE83A0F62E}"/>
              </a:ext>
            </a:extLst>
          </p:cNvPr>
          <p:cNvSpPr/>
          <p:nvPr/>
        </p:nvSpPr>
        <p:spPr>
          <a:xfrm>
            <a:off x="1124685" y="6070372"/>
            <a:ext cx="2219255" cy="750413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itolo 1">
            <a:extLst>
              <a:ext uri="{FF2B5EF4-FFF2-40B4-BE49-F238E27FC236}">
                <a16:creationId xmlns:a16="http://schemas.microsoft.com/office/drawing/2014/main" id="{6210D58A-1998-1A57-865C-C83A17B5530E}"/>
              </a:ext>
            </a:extLst>
          </p:cNvPr>
          <p:cNvSpPr txBox="1">
            <a:spLocks/>
          </p:cNvSpPr>
          <p:nvPr/>
        </p:nvSpPr>
        <p:spPr bwMode="auto">
          <a:xfrm>
            <a:off x="3573999" y="-739773"/>
            <a:ext cx="5044001" cy="693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altLang="it-IT" sz="3600" b="1" kern="0" dirty="0">
                <a:solidFill>
                  <a:srgbClr val="012B86"/>
                </a:solidFill>
                <a:latin typeface="+mn-lt"/>
                <a:ea typeface="ＭＳ Ｐゴシック"/>
              </a:rPr>
              <a:t>… le origini </a:t>
            </a:r>
            <a:r>
              <a:rPr lang="it-IT" altLang="it-IT" sz="3600" kern="0" dirty="0">
                <a:solidFill>
                  <a:srgbClr val="012B86"/>
                </a:solidFill>
                <a:latin typeface="+mn-lt"/>
                <a:ea typeface="ＭＳ Ｐゴシック"/>
              </a:rPr>
              <a:t>(1999 – 2010)</a:t>
            </a:r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id="{8BDF8E79-00DF-1DB1-A154-939F6BB072CF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b="40805"/>
          <a:stretch/>
        </p:blipFill>
        <p:spPr>
          <a:xfrm>
            <a:off x="3149221" y="7498399"/>
            <a:ext cx="10606917" cy="5519698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6911471C-286B-581F-3319-D2BE5F893D0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214402" y="10258248"/>
            <a:ext cx="10205263" cy="1777369"/>
          </a:xfrm>
          <a:prstGeom prst="rect">
            <a:avLst/>
          </a:prstGeom>
        </p:spPr>
      </p:pic>
      <p:pic>
        <p:nvPicPr>
          <p:cNvPr id="27" name="Video 14" title="Cerchi grigi radianti">
            <a:hlinkClick r:id="" action="ppaction://media"/>
            <a:extLst>
              <a:ext uri="{FF2B5EF4-FFF2-40B4-BE49-F238E27FC236}">
                <a16:creationId xmlns:a16="http://schemas.microsoft.com/office/drawing/2014/main" id="{E63DC427-674A-35AA-B14A-0DA512D84121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19761"/>
                </p14:media>
              </p:ext>
            </p:extLst>
          </p:nvPr>
        </p:nvPicPr>
        <p:blipFill>
          <a:blip r:embed="rId13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99888" y="184072"/>
            <a:ext cx="1937858" cy="113491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28" name="Gruppo 27">
            <a:extLst>
              <a:ext uri="{FF2B5EF4-FFF2-40B4-BE49-F238E27FC236}">
                <a16:creationId xmlns:a16="http://schemas.microsoft.com/office/drawing/2014/main" id="{B7D36237-4DC0-E7B0-1C0A-038D59A9DD3A}"/>
              </a:ext>
            </a:extLst>
          </p:cNvPr>
          <p:cNvGrpSpPr/>
          <p:nvPr/>
        </p:nvGrpSpPr>
        <p:grpSpPr>
          <a:xfrm>
            <a:off x="961374" y="386052"/>
            <a:ext cx="10848096" cy="769441"/>
            <a:chOff x="1223442" y="1193567"/>
            <a:chExt cx="10848096" cy="769441"/>
          </a:xfrm>
        </p:grpSpPr>
        <p:sp>
          <p:nvSpPr>
            <p:cNvPr id="29" name="CasellaDiTesto 5">
              <a:extLst>
                <a:ext uri="{FF2B5EF4-FFF2-40B4-BE49-F238E27FC236}">
                  <a16:creationId xmlns:a16="http://schemas.microsoft.com/office/drawing/2014/main" id="{15EB5B91-CDB5-CA3A-20BD-0419D92D038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94454" y="1193567"/>
              <a:ext cx="9377084" cy="76944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just" defTabSz="914400" eaLnBrk="0" fontAlgn="base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002776"/>
                </a:buClr>
                <a:buSzTx/>
                <a:buFontTx/>
                <a:buNone/>
                <a:tabLst/>
                <a:defRPr/>
              </a:pPr>
              <a:r>
                <a:rPr kumimoji="0" lang="it-IT" altLang="it-IT" sz="2200" b="1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Inizio attività di studio </a:t>
              </a:r>
              <a:r>
                <a:rPr lang="it-IT" altLang="it-IT" sz="2200" b="1" kern="0" dirty="0">
                  <a:solidFill>
                    <a:srgbClr val="012B86"/>
                  </a:solidFill>
                  <a:latin typeface="+mn-lt"/>
                </a:rPr>
                <a:t>su</a:t>
              </a:r>
              <a:r>
                <a:rPr kumimoji="0" lang="it-IT" altLang="it-IT" sz="2200" b="1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gli standard contabili internazionali </a:t>
              </a:r>
              <a:r>
                <a:rPr lang="it-IT" altLang="it-IT" sz="2200" b="1" kern="0" dirty="0">
                  <a:solidFill>
                    <a:srgbClr val="012B86"/>
                  </a:solidFill>
                  <a:latin typeface="+mn-lt"/>
                </a:rPr>
                <a:t>                                     </a:t>
              </a:r>
              <a:r>
                <a:rPr kumimoji="0" lang="it-IT" altLang="it-IT" sz="2200" b="1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(progetto IFAC per i PVS)</a:t>
              </a:r>
            </a:p>
          </p:txBody>
        </p:sp>
        <p:sp>
          <p:nvSpPr>
            <p:cNvPr id="30" name="CasellaDiTesto 10">
              <a:extLst>
                <a:ext uri="{FF2B5EF4-FFF2-40B4-BE49-F238E27FC236}">
                  <a16:creationId xmlns:a16="http://schemas.microsoft.com/office/drawing/2014/main" id="{BA00B503-2F97-3240-99A4-2ADE44D52B8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23442" y="1256708"/>
              <a:ext cx="1008751" cy="578882"/>
            </a:xfrm>
            <a:prstGeom prst="roundRect">
              <a:avLst/>
            </a:prstGeom>
            <a:noFill/>
            <a:ln w="2857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altLang="it-IT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1999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149726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18" fill="hold" display="0">
                  <p:stCondLst>
                    <p:cond delay="indefinite"/>
                  </p:stCondLst>
                </p:cTn>
                <p:tgtEl>
                  <p:spTgt spid="27"/>
                </p:tgtEl>
              </p:cMediaNode>
            </p:video>
          </p:childTnLst>
        </p:cTn>
      </p:par>
    </p:tnLst>
    <p:bldLst>
      <p:bldP spid="13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AB4F8C-FDB4-A3EA-0812-59548296D6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CasellaDiTesto 36">
            <a:extLst>
              <a:ext uri="{FF2B5EF4-FFF2-40B4-BE49-F238E27FC236}">
                <a16:creationId xmlns:a16="http://schemas.microsoft.com/office/drawing/2014/main" id="{9DC45862-106E-2761-816C-FB33ABB60C14}"/>
              </a:ext>
            </a:extLst>
          </p:cNvPr>
          <p:cNvSpPr txBox="1"/>
          <p:nvPr/>
        </p:nvSpPr>
        <p:spPr>
          <a:xfrm>
            <a:off x="3571911" y="45883"/>
            <a:ext cx="46089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kumimoji="0" lang="it-IT" altLang="it-IT" sz="3600" b="1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ea typeface="ＭＳ Ｐゴシック"/>
                <a:cs typeface="+mn-cs"/>
              </a:rPr>
              <a:t>PNRR – la riforma 1.15</a:t>
            </a:r>
            <a:endParaRPr kumimoji="0" lang="en-GB" sz="3600" b="0" u="none" strike="noStrike" kern="1200" cap="none" spc="0" normalizeH="0" baseline="0" noProof="0" dirty="0">
              <a:ln>
                <a:noFill/>
              </a:ln>
              <a:solidFill>
                <a:srgbClr val="012B86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grpSp>
        <p:nvGrpSpPr>
          <p:cNvPr id="39" name="Gruppo 38">
            <a:extLst>
              <a:ext uri="{FF2B5EF4-FFF2-40B4-BE49-F238E27FC236}">
                <a16:creationId xmlns:a16="http://schemas.microsoft.com/office/drawing/2014/main" id="{0941B94E-C873-79DF-5186-58B92ACABEC0}"/>
              </a:ext>
            </a:extLst>
          </p:cNvPr>
          <p:cNvGrpSpPr/>
          <p:nvPr/>
        </p:nvGrpSpPr>
        <p:grpSpPr>
          <a:xfrm>
            <a:off x="4196072" y="2005945"/>
            <a:ext cx="3903968" cy="1008000"/>
            <a:chOff x="3119289" y="1833938"/>
            <a:chExt cx="3903968" cy="1008000"/>
          </a:xfrm>
        </p:grpSpPr>
        <p:sp>
          <p:nvSpPr>
            <p:cNvPr id="40" name="Rettangolo con angoli arrotondati 39">
              <a:extLst>
                <a:ext uri="{FF2B5EF4-FFF2-40B4-BE49-F238E27FC236}">
                  <a16:creationId xmlns:a16="http://schemas.microsoft.com/office/drawing/2014/main" id="{F7C1E4F3-2A11-81D2-97AE-1763B7E6B889}"/>
                </a:ext>
              </a:extLst>
            </p:cNvPr>
            <p:cNvSpPr/>
            <p:nvPr/>
          </p:nvSpPr>
          <p:spPr>
            <a:xfrm>
              <a:off x="4262273" y="1833938"/>
              <a:ext cx="1575429" cy="1008000"/>
            </a:xfrm>
            <a:prstGeom prst="roundRect">
              <a:avLst/>
            </a:prstGeom>
            <a:solidFill>
              <a:schemeClr val="bg1"/>
            </a:solidFill>
            <a:ln w="19050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>
                <a:solidFill>
                  <a:srgbClr val="4472C4"/>
                </a:solidFill>
                <a:latin typeface="Calibri" panose="020F0502020204030204"/>
              </a:endParaRPr>
            </a:p>
          </p:txBody>
        </p:sp>
        <p:sp>
          <p:nvSpPr>
            <p:cNvPr id="41" name="CasellaDiTesto 26">
              <a:extLst>
                <a:ext uri="{FF2B5EF4-FFF2-40B4-BE49-F238E27FC236}">
                  <a16:creationId xmlns:a16="http://schemas.microsoft.com/office/drawing/2014/main" id="{0C5319B6-2D0C-CBAC-199C-2DA5020D8084}"/>
                </a:ext>
              </a:extLst>
            </p:cNvPr>
            <p:cNvSpPr txBox="1"/>
            <p:nvPr/>
          </p:nvSpPr>
          <p:spPr>
            <a:xfrm>
              <a:off x="3119289" y="2400356"/>
              <a:ext cx="390396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(M1C1 – 108)</a:t>
              </a:r>
            </a:p>
          </p:txBody>
        </p:sp>
        <p:sp>
          <p:nvSpPr>
            <p:cNvPr id="42" name="CasellaDiTesto 27">
              <a:extLst>
                <a:ext uri="{FF2B5EF4-FFF2-40B4-BE49-F238E27FC236}">
                  <a16:creationId xmlns:a16="http://schemas.microsoft.com/office/drawing/2014/main" id="{E1CF2644-75AA-D0ED-320C-194D7333F5E3}"/>
                </a:ext>
              </a:extLst>
            </p:cNvPr>
            <p:cNvSpPr txBox="1"/>
            <p:nvPr/>
          </p:nvSpPr>
          <p:spPr>
            <a:xfrm>
              <a:off x="4505395" y="1932507"/>
              <a:ext cx="115608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Q2 2024</a:t>
              </a:r>
            </a:p>
          </p:txBody>
        </p:sp>
      </p:grpSp>
      <p:sp>
        <p:nvSpPr>
          <p:cNvPr id="43" name="CasellaDiTesto 39">
            <a:extLst>
              <a:ext uri="{FF2B5EF4-FFF2-40B4-BE49-F238E27FC236}">
                <a16:creationId xmlns:a16="http://schemas.microsoft.com/office/drawing/2014/main" id="{7BD5779C-A5C9-4746-E17B-3D2882149B87}"/>
              </a:ext>
            </a:extLst>
          </p:cNvPr>
          <p:cNvSpPr txBox="1"/>
          <p:nvPr/>
        </p:nvSpPr>
        <p:spPr>
          <a:xfrm>
            <a:off x="7442009" y="2177168"/>
            <a:ext cx="2787188" cy="64633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>
            <a:defPPr>
              <a:defRPr lang="it-IT"/>
            </a:defPPr>
            <a:lvl1pPr algn="ctr">
              <a:defRPr>
                <a:solidFill>
                  <a:srgbClr val="4472C4"/>
                </a:solidFill>
                <a:latin typeface="Calibri" panose="020F0502020204030204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  <a:lvl6pPr>
              <a:defRPr>
                <a:solidFill>
                  <a:schemeClr val="accent1"/>
                </a:solidFill>
              </a:defRPr>
            </a:lvl6pPr>
            <a:lvl7pPr>
              <a:defRPr>
                <a:solidFill>
                  <a:schemeClr val="accent1"/>
                </a:solidFill>
              </a:defRPr>
            </a:lvl7pPr>
            <a:lvl8pPr>
              <a:defRPr>
                <a:solidFill>
                  <a:schemeClr val="accent1"/>
                </a:solidFill>
              </a:defRPr>
            </a:lvl8pPr>
            <a:lvl9pPr>
              <a:defRPr>
                <a:solidFill>
                  <a:schemeClr val="accent1"/>
                </a:solidFill>
              </a:defRPr>
            </a:lvl9pPr>
          </a:lstStyle>
          <a:p>
            <a:r>
              <a:rPr lang="en-GB" b="1" dirty="0">
                <a:solidFill>
                  <a:srgbClr val="012B86"/>
                </a:solidFill>
              </a:rPr>
              <a:t>1 QC + 18 ITAS + </a:t>
            </a:r>
            <a:r>
              <a:rPr lang="en-GB" b="1" dirty="0" err="1">
                <a:solidFill>
                  <a:srgbClr val="012B86"/>
                </a:solidFill>
              </a:rPr>
              <a:t>PdC</a:t>
            </a:r>
            <a:r>
              <a:rPr lang="en-GB" b="1" dirty="0">
                <a:solidFill>
                  <a:srgbClr val="012B86"/>
                </a:solidFill>
              </a:rPr>
              <a:t> MULTIDIMENSIONALE</a:t>
            </a:r>
          </a:p>
        </p:txBody>
      </p:sp>
      <p:sp>
        <p:nvSpPr>
          <p:cNvPr id="44" name="CasellaDiTesto 40">
            <a:extLst>
              <a:ext uri="{FF2B5EF4-FFF2-40B4-BE49-F238E27FC236}">
                <a16:creationId xmlns:a16="http://schemas.microsoft.com/office/drawing/2014/main" id="{5CA658D7-D7BC-C5EA-4E77-8DC02D5E2FAD}"/>
              </a:ext>
            </a:extLst>
          </p:cNvPr>
          <p:cNvSpPr txBox="1"/>
          <p:nvPr/>
        </p:nvSpPr>
        <p:spPr>
          <a:xfrm>
            <a:off x="7122693" y="3531895"/>
            <a:ext cx="35655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en-US" dirty="0">
                <a:solidFill>
                  <a:srgbClr val="012B86"/>
                </a:solidFill>
              </a:rPr>
              <a:t>TRAINING (</a:t>
            </a:r>
            <a:r>
              <a:rPr lang="en-US" i="1" dirty="0">
                <a:solidFill>
                  <a:srgbClr val="012B86"/>
                </a:solidFill>
              </a:rPr>
              <a:t>on-line</a:t>
            </a:r>
            <a:r>
              <a:rPr lang="en-US" dirty="0">
                <a:solidFill>
                  <a:srgbClr val="012B86"/>
                </a:solidFill>
              </a:rPr>
              <a:t>): </a:t>
            </a:r>
            <a:r>
              <a:rPr lang="it-IT" dirty="0">
                <a:solidFill>
                  <a:srgbClr val="012B86"/>
                </a:solidFill>
              </a:rPr>
              <a:t>Enti Pubblici formati per la transizione al nuovo sistema contabile </a:t>
            </a:r>
            <a:r>
              <a:rPr lang="it-IT" i="1" dirty="0" err="1">
                <a:solidFill>
                  <a:srgbClr val="012B86"/>
                </a:solidFill>
              </a:rPr>
              <a:t>accrual</a:t>
            </a:r>
            <a:endParaRPr lang="it-IT" i="1" dirty="0">
              <a:solidFill>
                <a:srgbClr val="012B86"/>
              </a:solidFill>
            </a:endParaRPr>
          </a:p>
          <a:p>
            <a:pPr lvl="0" algn="ctr">
              <a:defRPr/>
            </a:pPr>
            <a:endParaRPr lang="en-US" dirty="0">
              <a:solidFill>
                <a:srgbClr val="012B86"/>
              </a:solidFill>
            </a:endParaRPr>
          </a:p>
        </p:txBody>
      </p:sp>
      <p:sp>
        <p:nvSpPr>
          <p:cNvPr id="45" name="CasellaDiTesto 41">
            <a:extLst>
              <a:ext uri="{FF2B5EF4-FFF2-40B4-BE49-F238E27FC236}">
                <a16:creationId xmlns:a16="http://schemas.microsoft.com/office/drawing/2014/main" id="{13F8DCB7-889F-7E71-4F88-1C8CDB114CE4}"/>
              </a:ext>
            </a:extLst>
          </p:cNvPr>
          <p:cNvSpPr txBox="1"/>
          <p:nvPr/>
        </p:nvSpPr>
        <p:spPr>
          <a:xfrm>
            <a:off x="6960120" y="5073381"/>
            <a:ext cx="42921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en-US" dirty="0">
                <a:solidFill>
                  <a:srgbClr val="012B86"/>
                </a:solidFill>
              </a:rPr>
              <a:t>FASE PILOTA 2025 (</a:t>
            </a:r>
            <a:r>
              <a:rPr lang="en-US" i="1" dirty="0">
                <a:solidFill>
                  <a:srgbClr val="012B86"/>
                </a:solidFill>
              </a:rPr>
              <a:t>financial statements</a:t>
            </a:r>
            <a:r>
              <a:rPr lang="en-US" dirty="0">
                <a:solidFill>
                  <a:srgbClr val="012B86"/>
                </a:solidFill>
              </a:rPr>
              <a:t>) </a:t>
            </a:r>
          </a:p>
          <a:p>
            <a:pPr lvl="0" algn="ctr">
              <a:defRPr/>
            </a:pPr>
            <a:r>
              <a:rPr lang="en-US" dirty="0">
                <a:solidFill>
                  <a:srgbClr val="012B86"/>
                </a:solidFill>
              </a:rPr>
              <a:t>LEGGE DI RIFORMA PER L’INTRODUZIONE DELLA CONTABILITA’ ACCRUAL 2027</a:t>
            </a:r>
          </a:p>
        </p:txBody>
      </p:sp>
      <p:grpSp>
        <p:nvGrpSpPr>
          <p:cNvPr id="47" name="Gruppo 46">
            <a:extLst>
              <a:ext uri="{FF2B5EF4-FFF2-40B4-BE49-F238E27FC236}">
                <a16:creationId xmlns:a16="http://schemas.microsoft.com/office/drawing/2014/main" id="{5B282392-7BC0-D7EB-C5AE-2129B212A400}"/>
              </a:ext>
            </a:extLst>
          </p:cNvPr>
          <p:cNvGrpSpPr/>
          <p:nvPr/>
        </p:nvGrpSpPr>
        <p:grpSpPr>
          <a:xfrm>
            <a:off x="4188283" y="3472436"/>
            <a:ext cx="3903968" cy="1008000"/>
            <a:chOff x="3119289" y="1833938"/>
            <a:chExt cx="3903968" cy="1008000"/>
          </a:xfrm>
        </p:grpSpPr>
        <p:sp>
          <p:nvSpPr>
            <p:cNvPr id="48" name="Rettangolo con angoli arrotondati 47">
              <a:extLst>
                <a:ext uri="{FF2B5EF4-FFF2-40B4-BE49-F238E27FC236}">
                  <a16:creationId xmlns:a16="http://schemas.microsoft.com/office/drawing/2014/main" id="{28940A44-232A-6E1A-9F30-8736202EBE65}"/>
                </a:ext>
              </a:extLst>
            </p:cNvPr>
            <p:cNvSpPr/>
            <p:nvPr/>
          </p:nvSpPr>
          <p:spPr>
            <a:xfrm>
              <a:off x="4262273" y="1833938"/>
              <a:ext cx="1575429" cy="1008000"/>
            </a:xfrm>
            <a:prstGeom prst="roundRect">
              <a:avLst/>
            </a:prstGeom>
            <a:solidFill>
              <a:schemeClr val="bg1"/>
            </a:solidFill>
            <a:ln w="19050" cap="flat" cmpd="sng" algn="ctr">
              <a:solidFill>
                <a:schemeClr val="accent1">
                  <a:lumMod val="75000"/>
                </a:schemeClr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>
                <a:solidFill>
                  <a:srgbClr val="4472C4"/>
                </a:solidFill>
                <a:latin typeface="Calibri" panose="020F0502020204030204"/>
              </a:endParaRPr>
            </a:p>
          </p:txBody>
        </p:sp>
        <p:sp>
          <p:nvSpPr>
            <p:cNvPr id="49" name="CasellaDiTesto 26">
              <a:extLst>
                <a:ext uri="{FF2B5EF4-FFF2-40B4-BE49-F238E27FC236}">
                  <a16:creationId xmlns:a16="http://schemas.microsoft.com/office/drawing/2014/main" id="{C92B94A6-B5AB-8975-2939-55F49A989574}"/>
                </a:ext>
              </a:extLst>
            </p:cNvPr>
            <p:cNvSpPr txBox="1"/>
            <p:nvPr/>
          </p:nvSpPr>
          <p:spPr>
            <a:xfrm>
              <a:off x="3119289" y="2400356"/>
              <a:ext cx="390396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(M1C1 – 117)</a:t>
              </a:r>
            </a:p>
          </p:txBody>
        </p:sp>
        <p:sp>
          <p:nvSpPr>
            <p:cNvPr id="50" name="CasellaDiTesto 27">
              <a:extLst>
                <a:ext uri="{FF2B5EF4-FFF2-40B4-BE49-F238E27FC236}">
                  <a16:creationId xmlns:a16="http://schemas.microsoft.com/office/drawing/2014/main" id="{1A15339E-AD1A-D46B-5331-19D3CE866E1F}"/>
                </a:ext>
              </a:extLst>
            </p:cNvPr>
            <p:cNvSpPr txBox="1"/>
            <p:nvPr/>
          </p:nvSpPr>
          <p:spPr>
            <a:xfrm>
              <a:off x="4494762" y="1932507"/>
              <a:ext cx="115608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Q1 2026</a:t>
              </a:r>
            </a:p>
          </p:txBody>
        </p:sp>
      </p:grpSp>
      <p:grpSp>
        <p:nvGrpSpPr>
          <p:cNvPr id="51" name="Gruppo 50">
            <a:extLst>
              <a:ext uri="{FF2B5EF4-FFF2-40B4-BE49-F238E27FC236}">
                <a16:creationId xmlns:a16="http://schemas.microsoft.com/office/drawing/2014/main" id="{F711C26C-C657-8B15-F89B-646396084B83}"/>
              </a:ext>
            </a:extLst>
          </p:cNvPr>
          <p:cNvGrpSpPr/>
          <p:nvPr/>
        </p:nvGrpSpPr>
        <p:grpSpPr>
          <a:xfrm>
            <a:off x="4196072" y="4958485"/>
            <a:ext cx="3903968" cy="1008000"/>
            <a:chOff x="3119289" y="1833938"/>
            <a:chExt cx="3903968" cy="1008000"/>
          </a:xfrm>
        </p:grpSpPr>
        <p:sp>
          <p:nvSpPr>
            <p:cNvPr id="52" name="Rettangolo con angoli arrotondati 51">
              <a:extLst>
                <a:ext uri="{FF2B5EF4-FFF2-40B4-BE49-F238E27FC236}">
                  <a16:creationId xmlns:a16="http://schemas.microsoft.com/office/drawing/2014/main" id="{ABD05384-B828-AEAB-379A-189A388A8873}"/>
                </a:ext>
              </a:extLst>
            </p:cNvPr>
            <p:cNvSpPr/>
            <p:nvPr/>
          </p:nvSpPr>
          <p:spPr>
            <a:xfrm>
              <a:off x="4262273" y="1833938"/>
              <a:ext cx="1575429" cy="1008000"/>
            </a:xfrm>
            <a:prstGeom prst="roundRect">
              <a:avLst/>
            </a:prstGeom>
            <a:solidFill>
              <a:schemeClr val="bg1"/>
            </a:solidFill>
            <a:ln w="19050" cap="flat" cmpd="sng" algn="ctr">
              <a:solidFill>
                <a:schemeClr val="accent1">
                  <a:lumMod val="75000"/>
                </a:schemeClr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>
                <a:solidFill>
                  <a:srgbClr val="4472C4"/>
                </a:solidFill>
                <a:latin typeface="Calibri" panose="020F0502020204030204"/>
              </a:endParaRPr>
            </a:p>
          </p:txBody>
        </p:sp>
        <p:sp>
          <p:nvSpPr>
            <p:cNvPr id="53" name="CasellaDiTesto 26">
              <a:extLst>
                <a:ext uri="{FF2B5EF4-FFF2-40B4-BE49-F238E27FC236}">
                  <a16:creationId xmlns:a16="http://schemas.microsoft.com/office/drawing/2014/main" id="{DABD0EE3-6719-D67C-A82C-3C8815800713}"/>
                </a:ext>
              </a:extLst>
            </p:cNvPr>
            <p:cNvSpPr txBox="1"/>
            <p:nvPr/>
          </p:nvSpPr>
          <p:spPr>
            <a:xfrm>
              <a:off x="3119289" y="2400356"/>
              <a:ext cx="390396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(M1C1 – 118)</a:t>
              </a:r>
            </a:p>
          </p:txBody>
        </p:sp>
        <p:sp>
          <p:nvSpPr>
            <p:cNvPr id="54" name="CasellaDiTesto 27">
              <a:extLst>
                <a:ext uri="{FF2B5EF4-FFF2-40B4-BE49-F238E27FC236}">
                  <a16:creationId xmlns:a16="http://schemas.microsoft.com/office/drawing/2014/main" id="{44386C5D-EBA2-72D5-31B1-60EC822DEFA3}"/>
                </a:ext>
              </a:extLst>
            </p:cNvPr>
            <p:cNvSpPr txBox="1"/>
            <p:nvPr/>
          </p:nvSpPr>
          <p:spPr>
            <a:xfrm>
              <a:off x="4494762" y="1932507"/>
              <a:ext cx="115608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Q</a:t>
              </a:r>
              <a:r>
                <a:rPr lang="en-GB" sz="2200" b="1" dirty="0">
                  <a:solidFill>
                    <a:srgbClr val="012B86"/>
                  </a:solidFill>
                  <a:latin typeface="Calibri" panose="020F0502020204030204"/>
                </a:rPr>
                <a:t>2</a:t>
              </a:r>
              <a:r>
                <a:rPr kumimoji="0" lang="en-GB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2026</a:t>
              </a:r>
            </a:p>
          </p:txBody>
        </p:sp>
      </p:grpSp>
      <p:pic>
        <p:nvPicPr>
          <p:cNvPr id="55" name="Picture 6" descr="Visualizza dettagli immagine correlata. ACCOMPLISHED Written Word on Green Stamp Sign Stock Illustration ...">
            <a:extLst>
              <a:ext uri="{FF2B5EF4-FFF2-40B4-BE49-F238E27FC236}">
                <a16:creationId xmlns:a16="http://schemas.microsoft.com/office/drawing/2014/main" id="{8C201E19-C07F-E4CB-A637-9D77A9196D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626" b="91979" l="3209" r="95722">
                        <a14:foregroundMark x1="67380" y1="13369" x2="56150" y2="10160"/>
                        <a14:foregroundMark x1="7487" y1="48128" x2="8556" y2="57219"/>
                        <a14:foregroundMark x1="3743" y1="52941" x2="5348" y2="59893"/>
                        <a14:foregroundMark x1="91444" y1="29947" x2="95722" y2="44920"/>
                        <a14:foregroundMark x1="59893" y1="91979" x2="63636" y2="8984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68026">
            <a:off x="9953806" y="1535721"/>
            <a:ext cx="1324347" cy="1324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" name="CasellaDiTesto 40">
            <a:extLst>
              <a:ext uri="{FF2B5EF4-FFF2-40B4-BE49-F238E27FC236}">
                <a16:creationId xmlns:a16="http://schemas.microsoft.com/office/drawing/2014/main" id="{CC70671C-1625-C8A1-154A-8C8F2827BFE3}"/>
              </a:ext>
            </a:extLst>
          </p:cNvPr>
          <p:cNvSpPr txBox="1"/>
          <p:nvPr/>
        </p:nvSpPr>
        <p:spPr>
          <a:xfrm>
            <a:off x="1714246" y="4086907"/>
            <a:ext cx="3752180" cy="2293799"/>
          </a:xfrm>
          <a:prstGeom prst="flowChartConnector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en-US" sz="2000" dirty="0">
                <a:solidFill>
                  <a:srgbClr val="012B86"/>
                </a:solidFill>
              </a:rPr>
              <a:t>A number of public sector entities covering at least 90% of the primary expenditure of the whole public sector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012B86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B049130D-88EC-2FC2-77C2-9773A70D3893}"/>
              </a:ext>
            </a:extLst>
          </p:cNvPr>
          <p:cNvSpPr txBox="1"/>
          <p:nvPr/>
        </p:nvSpPr>
        <p:spPr>
          <a:xfrm>
            <a:off x="1486404" y="-5831374"/>
            <a:ext cx="71336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it-IT" altLang="it-IT" sz="2800" b="1" kern="0" dirty="0">
                <a:solidFill>
                  <a:srgbClr val="012B86"/>
                </a:solidFill>
                <a:ea typeface="ＭＳ Ｐゴシック"/>
              </a:rPr>
              <a:t>La Struttura di </a:t>
            </a:r>
            <a:r>
              <a:rPr lang="it-IT" altLang="it-IT" sz="2800" b="1" i="1" kern="0" dirty="0">
                <a:solidFill>
                  <a:srgbClr val="012B86"/>
                </a:solidFill>
                <a:ea typeface="ＭＳ Ｐゴシック"/>
              </a:rPr>
              <a:t>governance</a:t>
            </a:r>
            <a:r>
              <a:rPr lang="it-IT" altLang="it-IT" sz="2800" b="1" kern="0" dirty="0">
                <a:solidFill>
                  <a:srgbClr val="012B86"/>
                </a:solidFill>
                <a:ea typeface="ＭＳ Ｐゴシック"/>
              </a:rPr>
              <a:t> (</a:t>
            </a:r>
            <a:r>
              <a:rPr lang="it-IT" altLang="it-IT" sz="2800" b="1" i="1" kern="0" dirty="0">
                <a:solidFill>
                  <a:srgbClr val="012B86"/>
                </a:solidFill>
                <a:ea typeface="ＭＳ Ｐゴシック"/>
              </a:rPr>
              <a:t>ante</a:t>
            </a:r>
            <a:r>
              <a:rPr lang="it-IT" altLang="it-IT" sz="2800" b="1" kern="0" dirty="0">
                <a:solidFill>
                  <a:srgbClr val="012B86"/>
                </a:solidFill>
                <a:ea typeface="ＭＳ Ｐゴシック"/>
              </a:rPr>
              <a:t> </a:t>
            </a:r>
            <a:r>
              <a:rPr kumimoji="0" lang="it-IT" altLang="it-IT" sz="2800" b="1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ea typeface="ＭＳ Ｐゴシック"/>
                <a:cs typeface="+mn-cs"/>
              </a:rPr>
              <a:t>Riforma 1.15)</a:t>
            </a:r>
            <a:endParaRPr kumimoji="0" lang="en-GB" sz="2800" b="0" u="none" strike="noStrike" kern="1200" cap="none" spc="0" normalizeH="0" baseline="0" noProof="0" dirty="0">
              <a:ln>
                <a:noFill/>
              </a:ln>
              <a:solidFill>
                <a:srgbClr val="012B86"/>
              </a:solidFill>
              <a:effectLst/>
              <a:uLnTx/>
              <a:uFillTx/>
              <a:cs typeface="+mn-cs"/>
            </a:endParaRPr>
          </a:p>
        </p:txBody>
      </p:sp>
      <p:grpSp>
        <p:nvGrpSpPr>
          <p:cNvPr id="58" name="Gruppo 57">
            <a:extLst>
              <a:ext uri="{FF2B5EF4-FFF2-40B4-BE49-F238E27FC236}">
                <a16:creationId xmlns:a16="http://schemas.microsoft.com/office/drawing/2014/main" id="{D949E8AC-647E-E0DB-B562-ED60F82FEA88}"/>
              </a:ext>
            </a:extLst>
          </p:cNvPr>
          <p:cNvGrpSpPr/>
          <p:nvPr/>
        </p:nvGrpSpPr>
        <p:grpSpPr>
          <a:xfrm>
            <a:off x="1486139" y="-4748679"/>
            <a:ext cx="9144530" cy="437950"/>
            <a:chOff x="1712992" y="4038600"/>
            <a:chExt cx="9144530" cy="437950"/>
          </a:xfrm>
        </p:grpSpPr>
        <p:sp>
          <p:nvSpPr>
            <p:cNvPr id="59" name="CasellaDiTesto 58">
              <a:extLst>
                <a:ext uri="{FF2B5EF4-FFF2-40B4-BE49-F238E27FC236}">
                  <a16:creationId xmlns:a16="http://schemas.microsoft.com/office/drawing/2014/main" id="{A617F593-E23D-1611-F887-767A79168D8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92085" y="4058025"/>
              <a:ext cx="7565437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just" defTabSz="914400" eaLnBrk="0" fontAlgn="base" latinLnBrk="0" hangingPunct="0">
                <a:lnSpc>
                  <a:spcPct val="100000"/>
                </a:lnSpc>
                <a:spcBef>
                  <a:spcPts val="600"/>
                </a:spcBef>
                <a:spcAft>
                  <a:spcPct val="0"/>
                </a:spcAft>
                <a:buClr>
                  <a:srgbClr val="002776"/>
                </a:buClr>
                <a:buSzTx/>
                <a:buFontTx/>
                <a:buNone/>
                <a:tabLst/>
                <a:defRPr/>
              </a:pPr>
              <a:r>
                <a:rPr kumimoji="0" lang="it-IT" alt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Struttura di </a:t>
              </a:r>
              <a:r>
                <a:rPr kumimoji="0" lang="it-IT" altLang="en-US" sz="1800" b="1" i="1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governance</a:t>
              </a:r>
              <a:r>
                <a:rPr kumimoji="0" lang="it-IT" alt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 </a:t>
              </a:r>
              <a:r>
                <a:rPr kumimoji="0" lang="it-IT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(Determina RGS n. 35518 del 5 marzo 2020)</a:t>
              </a:r>
              <a:r>
                <a:rPr kumimoji="0" lang="it-IT" alt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  </a:t>
              </a:r>
              <a:endParaRPr kumimoji="0" lang="en-GB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endParaRPr>
            </a:p>
          </p:txBody>
        </p:sp>
        <p:grpSp>
          <p:nvGrpSpPr>
            <p:cNvPr id="60" name="Gruppo 59">
              <a:extLst>
                <a:ext uri="{FF2B5EF4-FFF2-40B4-BE49-F238E27FC236}">
                  <a16:creationId xmlns:a16="http://schemas.microsoft.com/office/drawing/2014/main" id="{A2383008-2F40-C1C1-2166-096F82F7DAAB}"/>
                </a:ext>
              </a:extLst>
            </p:cNvPr>
            <p:cNvGrpSpPr/>
            <p:nvPr/>
          </p:nvGrpSpPr>
          <p:grpSpPr>
            <a:xfrm>
              <a:off x="1712992" y="4038600"/>
              <a:ext cx="1495454" cy="437950"/>
              <a:chOff x="450077" y="3761147"/>
              <a:chExt cx="1495454" cy="437950"/>
            </a:xfrm>
          </p:grpSpPr>
          <p:grpSp>
            <p:nvGrpSpPr>
              <p:cNvPr id="61" name="Gruppo 60">
                <a:extLst>
                  <a:ext uri="{FF2B5EF4-FFF2-40B4-BE49-F238E27FC236}">
                    <a16:creationId xmlns:a16="http://schemas.microsoft.com/office/drawing/2014/main" id="{6603C816-9C95-DE32-DA4D-4CADC59D6E1A}"/>
                  </a:ext>
                </a:extLst>
              </p:cNvPr>
              <p:cNvGrpSpPr/>
              <p:nvPr/>
            </p:nvGrpSpPr>
            <p:grpSpPr>
              <a:xfrm>
                <a:off x="450077" y="3761147"/>
                <a:ext cx="1458315" cy="437950"/>
                <a:chOff x="5147148" y="3258862"/>
                <a:chExt cx="1458315" cy="437950"/>
              </a:xfrm>
            </p:grpSpPr>
            <p:sp>
              <p:nvSpPr>
                <p:cNvPr id="63" name="Rettangolo 62">
                  <a:extLst>
                    <a:ext uri="{FF2B5EF4-FFF2-40B4-BE49-F238E27FC236}">
                      <a16:creationId xmlns:a16="http://schemas.microsoft.com/office/drawing/2014/main" id="{E678A6F6-B26A-8899-D52A-12839D580259}"/>
                    </a:ext>
                  </a:extLst>
                </p:cNvPr>
                <p:cNvSpPr/>
                <p:nvPr/>
              </p:nvSpPr>
              <p:spPr>
                <a:xfrm>
                  <a:off x="5147148" y="3258862"/>
                  <a:ext cx="1458315" cy="437950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srgbClr val="012B86"/>
                    </a:solidFill>
                  </a:endParaRPr>
                </a:p>
              </p:txBody>
            </p:sp>
            <p:pic>
              <p:nvPicPr>
                <p:cNvPr id="64" name="Immagine 63">
                  <a:extLst>
                    <a:ext uri="{FF2B5EF4-FFF2-40B4-BE49-F238E27FC236}">
                      <a16:creationId xmlns:a16="http://schemas.microsoft.com/office/drawing/2014/main" id="{540478D6-CFD3-3C61-E130-FD7BB80AECB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5744" t="9492"/>
                <a:stretch/>
              </p:blipFill>
              <p:spPr>
                <a:xfrm>
                  <a:off x="5194227" y="3284104"/>
                  <a:ext cx="971206" cy="387989"/>
                </a:xfrm>
                <a:prstGeom prst="rect">
                  <a:avLst/>
                </a:prstGeom>
              </p:spPr>
            </p:pic>
          </p:grpSp>
          <p:sp>
            <p:nvSpPr>
              <p:cNvPr id="62" name="CasellaDiTesto 10">
                <a:extLst>
                  <a:ext uri="{FF2B5EF4-FFF2-40B4-BE49-F238E27FC236}">
                    <a16:creationId xmlns:a16="http://schemas.microsoft.com/office/drawing/2014/main" id="{1A0003C1-637C-C0C7-0070-4F5EE4E89DA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31077" y="3795456"/>
                <a:ext cx="714454" cy="369332"/>
              </a:xfrm>
              <a:prstGeom prst="rect">
                <a:avLst/>
              </a:prstGeom>
              <a:noFill/>
              <a:ln w="28575">
                <a:noFill/>
                <a:miter lim="800000"/>
                <a:headEnd/>
                <a:tailEnd/>
              </a:ln>
            </p:spPr>
            <p:txBody>
              <a:bodyPr wrap="square"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altLang="it-IT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12B86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</a:rPr>
                  <a:t>2020</a:t>
                </a:r>
              </a:p>
            </p:txBody>
          </p:sp>
        </p:grpSp>
      </p:grpSp>
      <p:grpSp>
        <p:nvGrpSpPr>
          <p:cNvPr id="65" name="Gruppo 64">
            <a:extLst>
              <a:ext uri="{FF2B5EF4-FFF2-40B4-BE49-F238E27FC236}">
                <a16:creationId xmlns:a16="http://schemas.microsoft.com/office/drawing/2014/main" id="{41A4EE0E-A5B1-A805-572C-5A647B10A658}"/>
              </a:ext>
            </a:extLst>
          </p:cNvPr>
          <p:cNvGrpSpPr/>
          <p:nvPr/>
        </p:nvGrpSpPr>
        <p:grpSpPr>
          <a:xfrm>
            <a:off x="1867404" y="-3524218"/>
            <a:ext cx="9490142" cy="437950"/>
            <a:chOff x="1712992" y="4038600"/>
            <a:chExt cx="9490142" cy="437950"/>
          </a:xfrm>
        </p:grpSpPr>
        <p:sp>
          <p:nvSpPr>
            <p:cNvPr id="66" name="CasellaDiTesto 5">
              <a:extLst>
                <a:ext uri="{FF2B5EF4-FFF2-40B4-BE49-F238E27FC236}">
                  <a16:creationId xmlns:a16="http://schemas.microsoft.com/office/drawing/2014/main" id="{DD9F9D1E-F2B8-315F-D7F5-16884F8F288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88849" y="4071071"/>
              <a:ext cx="7914285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just" defTabSz="914400" eaLnBrk="0" fontAlgn="base" latinLnBrk="0" hangingPunct="0">
                <a:lnSpc>
                  <a:spcPct val="100000"/>
                </a:lnSpc>
                <a:spcBef>
                  <a:spcPts val="600"/>
                </a:spcBef>
                <a:spcAft>
                  <a:spcPct val="0"/>
                </a:spcAft>
                <a:buClr>
                  <a:srgbClr val="002776"/>
                </a:buClr>
                <a:buSzTx/>
                <a:buFontTx/>
                <a:buNone/>
                <a:tabLst/>
                <a:defRPr/>
              </a:pPr>
              <a:r>
                <a:rPr kumimoji="0" lang="it-IT" altLang="en-US" sz="1800" b="1" i="0" u="none" strike="noStrike" kern="0" cap="none" spc="0" normalizeH="0" baseline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Nomina componenti dello SSB </a:t>
              </a:r>
              <a:r>
                <a:rPr kumimoji="0" lang="it-IT" altLang="en-US" sz="1800" u="none" strike="noStrike" kern="0" cap="none" spc="0" normalizeH="0" baseline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(</a:t>
              </a:r>
              <a:r>
                <a:rPr kumimoji="0" lang="it-IT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Determina RGS n. 191617 del 16 settembre 2020</a:t>
              </a:r>
              <a:r>
                <a:rPr kumimoji="0" lang="it-IT" altLang="en-US" sz="1800" u="none" strike="noStrike" kern="0" cap="none" spc="0" normalizeH="0" baseline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)</a:t>
              </a:r>
            </a:p>
          </p:txBody>
        </p:sp>
        <p:grpSp>
          <p:nvGrpSpPr>
            <p:cNvPr id="67" name="Gruppo 66">
              <a:extLst>
                <a:ext uri="{FF2B5EF4-FFF2-40B4-BE49-F238E27FC236}">
                  <a16:creationId xmlns:a16="http://schemas.microsoft.com/office/drawing/2014/main" id="{E52C28E8-03D2-E3F3-CBD2-87D6FBC6406F}"/>
                </a:ext>
              </a:extLst>
            </p:cNvPr>
            <p:cNvGrpSpPr/>
            <p:nvPr/>
          </p:nvGrpSpPr>
          <p:grpSpPr>
            <a:xfrm>
              <a:off x="1712992" y="4038600"/>
              <a:ext cx="1495454" cy="437950"/>
              <a:chOff x="450077" y="3761147"/>
              <a:chExt cx="1495454" cy="437950"/>
            </a:xfrm>
          </p:grpSpPr>
          <p:grpSp>
            <p:nvGrpSpPr>
              <p:cNvPr id="68" name="Gruppo 67">
                <a:extLst>
                  <a:ext uri="{FF2B5EF4-FFF2-40B4-BE49-F238E27FC236}">
                    <a16:creationId xmlns:a16="http://schemas.microsoft.com/office/drawing/2014/main" id="{C774D1FC-68E4-82AF-E0D9-DF724E5E2938}"/>
                  </a:ext>
                </a:extLst>
              </p:cNvPr>
              <p:cNvGrpSpPr/>
              <p:nvPr/>
            </p:nvGrpSpPr>
            <p:grpSpPr>
              <a:xfrm>
                <a:off x="450077" y="3761147"/>
                <a:ext cx="1458315" cy="437950"/>
                <a:chOff x="5147148" y="3258862"/>
                <a:chExt cx="1458315" cy="437950"/>
              </a:xfrm>
            </p:grpSpPr>
            <p:sp>
              <p:nvSpPr>
                <p:cNvPr id="70" name="Rettangolo 69">
                  <a:extLst>
                    <a:ext uri="{FF2B5EF4-FFF2-40B4-BE49-F238E27FC236}">
                      <a16:creationId xmlns:a16="http://schemas.microsoft.com/office/drawing/2014/main" id="{43526BFE-8914-BD3A-B279-2EA3490687D1}"/>
                    </a:ext>
                  </a:extLst>
                </p:cNvPr>
                <p:cNvSpPr/>
                <p:nvPr/>
              </p:nvSpPr>
              <p:spPr>
                <a:xfrm>
                  <a:off x="5147148" y="3258862"/>
                  <a:ext cx="1458315" cy="437950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srgbClr val="012B86"/>
                    </a:solidFill>
                  </a:endParaRPr>
                </a:p>
              </p:txBody>
            </p:sp>
            <p:pic>
              <p:nvPicPr>
                <p:cNvPr id="71" name="Immagine 70">
                  <a:extLst>
                    <a:ext uri="{FF2B5EF4-FFF2-40B4-BE49-F238E27FC236}">
                      <a16:creationId xmlns:a16="http://schemas.microsoft.com/office/drawing/2014/main" id="{CB8D8D3E-183F-0440-FDCF-ED3714D2903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5744" t="9492"/>
                <a:stretch/>
              </p:blipFill>
              <p:spPr>
                <a:xfrm>
                  <a:off x="5194227" y="3284104"/>
                  <a:ext cx="971206" cy="387989"/>
                </a:xfrm>
                <a:prstGeom prst="rect">
                  <a:avLst/>
                </a:prstGeom>
              </p:spPr>
            </p:pic>
          </p:grpSp>
          <p:sp>
            <p:nvSpPr>
              <p:cNvPr id="69" name="CasellaDiTesto 10">
                <a:extLst>
                  <a:ext uri="{FF2B5EF4-FFF2-40B4-BE49-F238E27FC236}">
                    <a16:creationId xmlns:a16="http://schemas.microsoft.com/office/drawing/2014/main" id="{2F36A082-9229-2A95-F26D-A5B8EDBB12A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31077" y="3795456"/>
                <a:ext cx="714454" cy="369332"/>
              </a:xfrm>
              <a:prstGeom prst="rect">
                <a:avLst/>
              </a:prstGeom>
              <a:noFill/>
              <a:ln w="28575">
                <a:noFill/>
                <a:miter lim="800000"/>
                <a:headEnd/>
                <a:tailEnd/>
              </a:ln>
            </p:spPr>
            <p:txBody>
              <a:bodyPr wrap="square"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altLang="it-IT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12B86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</a:rPr>
                  <a:t>2020</a:t>
                </a:r>
              </a:p>
            </p:txBody>
          </p:sp>
        </p:grpSp>
      </p:grpSp>
      <p:grpSp>
        <p:nvGrpSpPr>
          <p:cNvPr id="72" name="Gruppo 71">
            <a:extLst>
              <a:ext uri="{FF2B5EF4-FFF2-40B4-BE49-F238E27FC236}">
                <a16:creationId xmlns:a16="http://schemas.microsoft.com/office/drawing/2014/main" id="{DAF213E2-2DEE-CF0F-62F9-8009D54669E8}"/>
              </a:ext>
            </a:extLst>
          </p:cNvPr>
          <p:cNvGrpSpPr/>
          <p:nvPr/>
        </p:nvGrpSpPr>
        <p:grpSpPr>
          <a:xfrm>
            <a:off x="2018821" y="-2285152"/>
            <a:ext cx="9801937" cy="437950"/>
            <a:chOff x="1712992" y="4038600"/>
            <a:chExt cx="9801937" cy="437950"/>
          </a:xfrm>
        </p:grpSpPr>
        <p:sp>
          <p:nvSpPr>
            <p:cNvPr id="73" name="CasellaDiTesto 5">
              <a:extLst>
                <a:ext uri="{FF2B5EF4-FFF2-40B4-BE49-F238E27FC236}">
                  <a16:creationId xmlns:a16="http://schemas.microsoft.com/office/drawing/2014/main" id="{9A250C3E-15DD-084C-436B-286BEC22434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14520" y="4073819"/>
              <a:ext cx="8200409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just" defTabSz="914400" eaLnBrk="0" fontAlgn="base" latinLnBrk="0" hangingPunct="0">
                <a:lnSpc>
                  <a:spcPct val="100000"/>
                </a:lnSpc>
                <a:spcBef>
                  <a:spcPts val="600"/>
                </a:spcBef>
                <a:spcAft>
                  <a:spcPct val="0"/>
                </a:spcAft>
                <a:buClr>
                  <a:srgbClr val="002776"/>
                </a:buClr>
                <a:buSzTx/>
                <a:buFontTx/>
                <a:buNone/>
                <a:tabLst/>
                <a:defRPr/>
              </a:pPr>
              <a:r>
                <a:rPr kumimoji="0" lang="it-IT" alt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Piena operatività della Struttura di </a:t>
              </a:r>
              <a:r>
                <a:rPr kumimoji="0" lang="it-IT" altLang="en-US" sz="1800" b="1" i="1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governance</a:t>
              </a:r>
              <a:r>
                <a:rPr kumimoji="0" lang="it-IT" alt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 </a:t>
              </a:r>
              <a:r>
                <a:rPr kumimoji="0" lang="it-IT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(1 ottobre 2020)</a:t>
              </a:r>
              <a:r>
                <a:rPr kumimoji="0" lang="it-IT" alt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  </a:t>
              </a:r>
              <a:endParaRPr kumimoji="0" lang="en-GB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endParaRPr>
            </a:p>
          </p:txBody>
        </p:sp>
        <p:grpSp>
          <p:nvGrpSpPr>
            <p:cNvPr id="74" name="Gruppo 73">
              <a:extLst>
                <a:ext uri="{FF2B5EF4-FFF2-40B4-BE49-F238E27FC236}">
                  <a16:creationId xmlns:a16="http://schemas.microsoft.com/office/drawing/2014/main" id="{665DDD54-6833-23C1-DF26-9C25C6AB801D}"/>
                </a:ext>
              </a:extLst>
            </p:cNvPr>
            <p:cNvGrpSpPr/>
            <p:nvPr/>
          </p:nvGrpSpPr>
          <p:grpSpPr>
            <a:xfrm>
              <a:off x="1712992" y="4038600"/>
              <a:ext cx="1495454" cy="437950"/>
              <a:chOff x="450077" y="3761147"/>
              <a:chExt cx="1495454" cy="437950"/>
            </a:xfrm>
          </p:grpSpPr>
          <p:grpSp>
            <p:nvGrpSpPr>
              <p:cNvPr id="75" name="Gruppo 74">
                <a:extLst>
                  <a:ext uri="{FF2B5EF4-FFF2-40B4-BE49-F238E27FC236}">
                    <a16:creationId xmlns:a16="http://schemas.microsoft.com/office/drawing/2014/main" id="{C7070F1F-BEB6-896E-4A65-EAAE287744FD}"/>
                  </a:ext>
                </a:extLst>
              </p:cNvPr>
              <p:cNvGrpSpPr/>
              <p:nvPr/>
            </p:nvGrpSpPr>
            <p:grpSpPr>
              <a:xfrm>
                <a:off x="450077" y="3761147"/>
                <a:ext cx="1458315" cy="437950"/>
                <a:chOff x="5147148" y="3258862"/>
                <a:chExt cx="1458315" cy="437950"/>
              </a:xfrm>
            </p:grpSpPr>
            <p:sp>
              <p:nvSpPr>
                <p:cNvPr id="77" name="Rettangolo 76">
                  <a:extLst>
                    <a:ext uri="{FF2B5EF4-FFF2-40B4-BE49-F238E27FC236}">
                      <a16:creationId xmlns:a16="http://schemas.microsoft.com/office/drawing/2014/main" id="{9A807AF0-821B-FEED-F627-836980346E35}"/>
                    </a:ext>
                  </a:extLst>
                </p:cNvPr>
                <p:cNvSpPr/>
                <p:nvPr/>
              </p:nvSpPr>
              <p:spPr>
                <a:xfrm>
                  <a:off x="5147148" y="3258862"/>
                  <a:ext cx="1458315" cy="437950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srgbClr val="012B86"/>
                    </a:solidFill>
                  </a:endParaRPr>
                </a:p>
              </p:txBody>
            </p:sp>
            <p:pic>
              <p:nvPicPr>
                <p:cNvPr id="78" name="Immagine 77">
                  <a:extLst>
                    <a:ext uri="{FF2B5EF4-FFF2-40B4-BE49-F238E27FC236}">
                      <a16:creationId xmlns:a16="http://schemas.microsoft.com/office/drawing/2014/main" id="{B711275B-87AF-A6AF-6423-A387F02B4DB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5744" t="9492"/>
                <a:stretch/>
              </p:blipFill>
              <p:spPr>
                <a:xfrm>
                  <a:off x="5194227" y="3284104"/>
                  <a:ext cx="971206" cy="387989"/>
                </a:xfrm>
                <a:prstGeom prst="rect">
                  <a:avLst/>
                </a:prstGeom>
              </p:spPr>
            </p:pic>
          </p:grpSp>
          <p:sp>
            <p:nvSpPr>
              <p:cNvPr id="76" name="CasellaDiTesto 10">
                <a:extLst>
                  <a:ext uri="{FF2B5EF4-FFF2-40B4-BE49-F238E27FC236}">
                    <a16:creationId xmlns:a16="http://schemas.microsoft.com/office/drawing/2014/main" id="{BC432879-B65E-798B-3CCD-A217736147D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31077" y="3795456"/>
                <a:ext cx="714454" cy="369332"/>
              </a:xfrm>
              <a:prstGeom prst="rect">
                <a:avLst/>
              </a:prstGeom>
              <a:noFill/>
              <a:ln w="28575">
                <a:noFill/>
                <a:miter lim="800000"/>
                <a:headEnd/>
                <a:tailEnd/>
              </a:ln>
            </p:spPr>
            <p:txBody>
              <a:bodyPr wrap="square"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altLang="it-IT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12B86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</a:rPr>
                  <a:t>2020</a:t>
                </a:r>
              </a:p>
            </p:txBody>
          </p:sp>
        </p:grpSp>
      </p:grpSp>
      <p:grpSp>
        <p:nvGrpSpPr>
          <p:cNvPr id="79" name="Gruppo 78">
            <a:extLst>
              <a:ext uri="{FF2B5EF4-FFF2-40B4-BE49-F238E27FC236}">
                <a16:creationId xmlns:a16="http://schemas.microsoft.com/office/drawing/2014/main" id="{52D9534D-2546-0DE1-B763-0D5541F33D43}"/>
              </a:ext>
            </a:extLst>
          </p:cNvPr>
          <p:cNvGrpSpPr/>
          <p:nvPr/>
        </p:nvGrpSpPr>
        <p:grpSpPr>
          <a:xfrm>
            <a:off x="2267139" y="-1133925"/>
            <a:ext cx="9194828" cy="437950"/>
            <a:chOff x="1712992" y="4038600"/>
            <a:chExt cx="9194828" cy="437950"/>
          </a:xfrm>
        </p:grpSpPr>
        <p:sp>
          <p:nvSpPr>
            <p:cNvPr id="80" name="CasellaDiTesto 5">
              <a:extLst>
                <a:ext uri="{FF2B5EF4-FFF2-40B4-BE49-F238E27FC236}">
                  <a16:creationId xmlns:a16="http://schemas.microsoft.com/office/drawing/2014/main" id="{1D62B4E3-0B37-4661-7646-0AB2C963B56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42383" y="4087322"/>
              <a:ext cx="7565437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just" defTabSz="914400" eaLnBrk="0" fontAlgn="base" latinLnBrk="0" hangingPunct="0">
                <a:lnSpc>
                  <a:spcPct val="100000"/>
                </a:lnSpc>
                <a:spcBef>
                  <a:spcPts val="600"/>
                </a:spcBef>
                <a:spcAft>
                  <a:spcPct val="0"/>
                </a:spcAft>
                <a:buClr>
                  <a:srgbClr val="002776"/>
                </a:buClr>
                <a:buSzTx/>
                <a:buFontTx/>
                <a:buNone/>
                <a:tabLst/>
                <a:defRPr/>
              </a:pPr>
              <a:r>
                <a:rPr kumimoji="0" lang="it-IT" alt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Definizione del Piano triennale 2021-2023 </a:t>
              </a:r>
              <a:r>
                <a:rPr kumimoji="0" lang="it-IT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(gennaio 2021)</a:t>
              </a:r>
              <a:r>
                <a:rPr kumimoji="0" lang="it-IT" alt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  </a:t>
              </a:r>
              <a:endParaRPr kumimoji="0" lang="en-GB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endParaRPr>
            </a:p>
          </p:txBody>
        </p:sp>
        <p:grpSp>
          <p:nvGrpSpPr>
            <p:cNvPr id="81" name="Gruppo 80">
              <a:extLst>
                <a:ext uri="{FF2B5EF4-FFF2-40B4-BE49-F238E27FC236}">
                  <a16:creationId xmlns:a16="http://schemas.microsoft.com/office/drawing/2014/main" id="{EB1F4884-4846-9040-26A3-E974571A90EF}"/>
                </a:ext>
              </a:extLst>
            </p:cNvPr>
            <p:cNvGrpSpPr/>
            <p:nvPr/>
          </p:nvGrpSpPr>
          <p:grpSpPr>
            <a:xfrm>
              <a:off x="1712992" y="4038600"/>
              <a:ext cx="1495454" cy="437950"/>
              <a:chOff x="450077" y="3761147"/>
              <a:chExt cx="1495454" cy="437950"/>
            </a:xfrm>
          </p:grpSpPr>
          <p:grpSp>
            <p:nvGrpSpPr>
              <p:cNvPr id="82" name="Gruppo 81">
                <a:extLst>
                  <a:ext uri="{FF2B5EF4-FFF2-40B4-BE49-F238E27FC236}">
                    <a16:creationId xmlns:a16="http://schemas.microsoft.com/office/drawing/2014/main" id="{32EE7967-48F8-7C32-6815-4D35C7CF3EBE}"/>
                  </a:ext>
                </a:extLst>
              </p:cNvPr>
              <p:cNvGrpSpPr/>
              <p:nvPr/>
            </p:nvGrpSpPr>
            <p:grpSpPr>
              <a:xfrm>
                <a:off x="450077" y="3761147"/>
                <a:ext cx="1458315" cy="437950"/>
                <a:chOff x="5147148" y="3258862"/>
                <a:chExt cx="1458315" cy="437950"/>
              </a:xfrm>
            </p:grpSpPr>
            <p:sp>
              <p:nvSpPr>
                <p:cNvPr id="84" name="Rettangolo 83">
                  <a:extLst>
                    <a:ext uri="{FF2B5EF4-FFF2-40B4-BE49-F238E27FC236}">
                      <a16:creationId xmlns:a16="http://schemas.microsoft.com/office/drawing/2014/main" id="{BA7FC11A-6570-5D8B-D00A-C3A41A45159A}"/>
                    </a:ext>
                  </a:extLst>
                </p:cNvPr>
                <p:cNvSpPr/>
                <p:nvPr/>
              </p:nvSpPr>
              <p:spPr>
                <a:xfrm>
                  <a:off x="5147148" y="3258862"/>
                  <a:ext cx="1458315" cy="437950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srgbClr val="012B86"/>
                    </a:solidFill>
                  </a:endParaRPr>
                </a:p>
              </p:txBody>
            </p:sp>
            <p:pic>
              <p:nvPicPr>
                <p:cNvPr id="85" name="Immagine 84">
                  <a:extLst>
                    <a:ext uri="{FF2B5EF4-FFF2-40B4-BE49-F238E27FC236}">
                      <a16:creationId xmlns:a16="http://schemas.microsoft.com/office/drawing/2014/main" id="{85CAB094-5F2A-9534-9A87-98399A1AEE6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5744" t="9492"/>
                <a:stretch/>
              </p:blipFill>
              <p:spPr>
                <a:xfrm>
                  <a:off x="5194227" y="3284104"/>
                  <a:ext cx="971206" cy="387989"/>
                </a:xfrm>
                <a:prstGeom prst="rect">
                  <a:avLst/>
                </a:prstGeom>
              </p:spPr>
            </p:pic>
          </p:grpSp>
          <p:sp>
            <p:nvSpPr>
              <p:cNvPr id="83" name="CasellaDiTesto 10">
                <a:extLst>
                  <a:ext uri="{FF2B5EF4-FFF2-40B4-BE49-F238E27FC236}">
                    <a16:creationId xmlns:a16="http://schemas.microsoft.com/office/drawing/2014/main" id="{3107C76C-E44B-5941-20AE-79A6F61E528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31077" y="3795456"/>
                <a:ext cx="714454" cy="369332"/>
              </a:xfrm>
              <a:prstGeom prst="rect">
                <a:avLst/>
              </a:prstGeom>
              <a:noFill/>
              <a:ln w="28575">
                <a:noFill/>
                <a:miter lim="800000"/>
                <a:headEnd/>
                <a:tailEnd/>
              </a:ln>
            </p:spPr>
            <p:txBody>
              <a:bodyPr wrap="square"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altLang="it-IT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12B86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</a:rPr>
                  <a:t>2021</a:t>
                </a:r>
              </a:p>
            </p:txBody>
          </p:sp>
        </p:grpSp>
      </p:grpSp>
      <p:pic>
        <p:nvPicPr>
          <p:cNvPr id="33" name="Immagine 32" descr="Immagine che contiene nero, bianco e nero&#10;&#10;Descrizione generata automaticamente">
            <a:extLst>
              <a:ext uri="{FF2B5EF4-FFF2-40B4-BE49-F238E27FC236}">
                <a16:creationId xmlns:a16="http://schemas.microsoft.com/office/drawing/2014/main" id="{232AAE69-F775-0E9E-6187-3EFCA5442B6B}"/>
              </a:ext>
            </a:extLst>
          </p:cNvPr>
          <p:cNvPicPr>
            <a:picLocks noChangeAspect="1"/>
          </p:cNvPicPr>
          <p:nvPr/>
        </p:nvPicPr>
        <p:blipFill>
          <a:blip r:embed="rId6">
            <a:lum bright="70000" contrast="-70000"/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49373" flipV="1">
            <a:off x="-846526" y="404262"/>
            <a:ext cx="4893452" cy="5792168"/>
          </a:xfrm>
          <a:prstGeom prst="rect">
            <a:avLst/>
          </a:prstGeom>
        </p:spPr>
      </p:pic>
      <p:grpSp>
        <p:nvGrpSpPr>
          <p:cNvPr id="2" name="Gruppo 1">
            <a:extLst>
              <a:ext uri="{FF2B5EF4-FFF2-40B4-BE49-F238E27FC236}">
                <a16:creationId xmlns:a16="http://schemas.microsoft.com/office/drawing/2014/main" id="{788FD93A-9430-526F-BEC6-766BA6C57BFE}"/>
              </a:ext>
            </a:extLst>
          </p:cNvPr>
          <p:cNvGrpSpPr/>
          <p:nvPr/>
        </p:nvGrpSpPr>
        <p:grpSpPr>
          <a:xfrm>
            <a:off x="1533218" y="1325672"/>
            <a:ext cx="9906000" cy="589855"/>
            <a:chOff x="1991310" y="4515545"/>
            <a:chExt cx="9906000" cy="589855"/>
          </a:xfrm>
        </p:grpSpPr>
        <p:sp>
          <p:nvSpPr>
            <p:cNvPr id="4" name="CasellaDiTesto 5">
              <a:extLst>
                <a:ext uri="{FF2B5EF4-FFF2-40B4-BE49-F238E27FC236}">
                  <a16:creationId xmlns:a16="http://schemas.microsoft.com/office/drawing/2014/main" id="{CCCE46CB-8F77-1C9D-F0FD-4D2C53EDAFC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70403" y="4600120"/>
              <a:ext cx="8326907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just" defTabSz="914400" eaLnBrk="0" fontAlgn="base" latinLnBrk="0" hangingPunct="0">
                <a:lnSpc>
                  <a:spcPct val="100000"/>
                </a:lnSpc>
                <a:spcBef>
                  <a:spcPts val="600"/>
                </a:spcBef>
                <a:spcAft>
                  <a:spcPct val="0"/>
                </a:spcAft>
                <a:buClr>
                  <a:srgbClr val="002776"/>
                </a:buClr>
                <a:buSzTx/>
                <a:buFontTx/>
                <a:buNone/>
                <a:tabLst/>
                <a:defRPr/>
              </a:pPr>
              <a:r>
                <a:rPr kumimoji="0" lang="it-IT" alt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Riforma 1.15 PNRR fra le riforme abilitanti del PNRR </a:t>
              </a:r>
              <a:r>
                <a:rPr kumimoji="0" lang="it-IT" altLang="en-US" sz="1800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(13 luglio 2021)</a:t>
              </a:r>
              <a:endParaRPr kumimoji="0" lang="en-GB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endParaRPr>
            </a:p>
          </p:txBody>
        </p:sp>
        <p:grpSp>
          <p:nvGrpSpPr>
            <p:cNvPr id="34" name="Gruppo 33">
              <a:extLst>
                <a:ext uri="{FF2B5EF4-FFF2-40B4-BE49-F238E27FC236}">
                  <a16:creationId xmlns:a16="http://schemas.microsoft.com/office/drawing/2014/main" id="{1C067727-F867-5F64-CE7C-D42886D85AA5}"/>
                </a:ext>
              </a:extLst>
            </p:cNvPr>
            <p:cNvGrpSpPr/>
            <p:nvPr/>
          </p:nvGrpSpPr>
          <p:grpSpPr>
            <a:xfrm>
              <a:off x="1991310" y="4515545"/>
              <a:ext cx="1451934" cy="589855"/>
              <a:chOff x="1991310" y="4458224"/>
              <a:chExt cx="1451934" cy="589855"/>
            </a:xfrm>
          </p:grpSpPr>
          <p:sp>
            <p:nvSpPr>
              <p:cNvPr id="35" name="CasellaDiTesto 10">
                <a:extLst>
                  <a:ext uri="{FF2B5EF4-FFF2-40B4-BE49-F238E27FC236}">
                    <a16:creationId xmlns:a16="http://schemas.microsoft.com/office/drawing/2014/main" id="{9E6A0BF8-E194-544F-E211-B5C76615415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021244" y="4511465"/>
                <a:ext cx="1422000" cy="468000"/>
              </a:xfrm>
              <a:prstGeom prst="rect">
                <a:avLst/>
              </a:prstGeom>
              <a:solidFill>
                <a:srgbClr val="FF0000"/>
              </a:solidFill>
              <a:ln w="2857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altLang="it-IT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</a:rPr>
                  <a:t>2021</a:t>
                </a:r>
              </a:p>
            </p:txBody>
          </p:sp>
          <p:pic>
            <p:nvPicPr>
              <p:cNvPr id="36" name="Immagine 35" descr="Immagine che contiene neve, natura&#10;&#10;Descrizione generata automaticamente">
                <a:extLst>
                  <a:ext uri="{FF2B5EF4-FFF2-40B4-BE49-F238E27FC236}">
                    <a16:creationId xmlns:a16="http://schemas.microsoft.com/office/drawing/2014/main" id="{6D3F9C2F-6F1D-52D3-F9A5-4C71C63616D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10000" b="90000" l="10000" r="90000">
                            <a14:foregroundMark x1="38806" y1="20398" x2="38806" y2="20398"/>
                            <a14:foregroundMark x1="40299" y1="16915" x2="40299" y2="16915"/>
                            <a14:foregroundMark x1="40796" y1="15920" x2="44776" y2="36318"/>
                            <a14:foregroundMark x1="33333" y1="21891" x2="26368" y2="20896"/>
                            <a14:foregroundMark x1="75124" y1="67662" x2="74627" y2="70149"/>
                            <a14:foregroundMark x1="79104" y1="50746" x2="81095" y2="51244"/>
                            <a14:foregroundMark x1="84080" y1="53234" x2="84080" y2="53234"/>
                            <a14:foregroundMark x1="64179" y1="80597" x2="64179" y2="80597"/>
                            <a14:foregroundMark x1="26368" y1="55721" x2="26368" y2="55721"/>
                            <a14:foregroundMark x1="23383" y1="28856" x2="23383" y2="28856"/>
                            <a14:foregroundMark x1="24876" y1="26866" x2="24876" y2="26866"/>
                            <a14:foregroundMark x1="26368" y1="26866" x2="26368" y2="26866"/>
                            <a14:foregroundMark x1="24378" y1="27363" x2="26368" y2="26368"/>
                            <a14:foregroundMark x1="26368" y1="26368" x2="30348" y2="25373"/>
                            <a14:backgroundMark x1="78847" y1="70983" x2="99005" y2="82090"/>
                            <a14:backgroundMark x1="25871" y1="41791" x2="71534" y2="66953"/>
                            <a14:backgroundMark x1="36871" y1="37842" x2="47761" y2="48259"/>
                            <a14:backgroundMark x1="28101" y1="29453" x2="36356" y2="37349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991310" y="4458224"/>
                <a:ext cx="589855" cy="589855"/>
              </a:xfrm>
              <a:prstGeom prst="rect">
                <a:avLst/>
              </a:prstGeom>
            </p:spPr>
          </p:pic>
        </p:grpSp>
      </p:grpSp>
      <p:grpSp>
        <p:nvGrpSpPr>
          <p:cNvPr id="3" name="Gruppo 2">
            <a:extLst>
              <a:ext uri="{FF2B5EF4-FFF2-40B4-BE49-F238E27FC236}">
                <a16:creationId xmlns:a16="http://schemas.microsoft.com/office/drawing/2014/main" id="{4CA1351E-113C-4561-CC09-0CA4A47A7761}"/>
              </a:ext>
            </a:extLst>
          </p:cNvPr>
          <p:cNvGrpSpPr/>
          <p:nvPr/>
        </p:nvGrpSpPr>
        <p:grpSpPr>
          <a:xfrm>
            <a:off x="1249325" y="807709"/>
            <a:ext cx="9144530" cy="437950"/>
            <a:chOff x="1712992" y="4038600"/>
            <a:chExt cx="9144530" cy="437950"/>
          </a:xfrm>
        </p:grpSpPr>
        <p:sp>
          <p:nvSpPr>
            <p:cNvPr id="5" name="CasellaDiTesto 4">
              <a:extLst>
                <a:ext uri="{FF2B5EF4-FFF2-40B4-BE49-F238E27FC236}">
                  <a16:creationId xmlns:a16="http://schemas.microsoft.com/office/drawing/2014/main" id="{8977F9BC-4551-6688-DC3D-2784786550E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92085" y="4058025"/>
              <a:ext cx="7565437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just" defTabSz="914400" eaLnBrk="0" fontAlgn="base" latinLnBrk="0" hangingPunct="0">
                <a:lnSpc>
                  <a:spcPct val="100000"/>
                </a:lnSpc>
                <a:spcBef>
                  <a:spcPts val="600"/>
                </a:spcBef>
                <a:spcAft>
                  <a:spcPct val="0"/>
                </a:spcAft>
                <a:buClr>
                  <a:srgbClr val="002776"/>
                </a:buClr>
                <a:buSzTx/>
                <a:buFontTx/>
                <a:buNone/>
                <a:tabLst/>
                <a:defRPr/>
              </a:pPr>
              <a:r>
                <a:rPr kumimoji="0" lang="it-IT" alt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Struttura di </a:t>
              </a:r>
              <a:r>
                <a:rPr kumimoji="0" lang="it-IT" altLang="en-US" sz="1800" b="1" i="1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governance</a:t>
              </a:r>
              <a:r>
                <a:rPr kumimoji="0" lang="it-IT" alt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 </a:t>
              </a:r>
              <a:r>
                <a:rPr kumimoji="0" lang="it-IT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(Determina RGS n. 35518 del 5 marzo 2020)</a:t>
              </a:r>
              <a:r>
                <a:rPr kumimoji="0" lang="it-IT" alt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  </a:t>
              </a:r>
              <a:endParaRPr kumimoji="0" lang="en-GB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endParaRPr>
            </a:p>
          </p:txBody>
        </p:sp>
        <p:grpSp>
          <p:nvGrpSpPr>
            <p:cNvPr id="6" name="Gruppo 5">
              <a:extLst>
                <a:ext uri="{FF2B5EF4-FFF2-40B4-BE49-F238E27FC236}">
                  <a16:creationId xmlns:a16="http://schemas.microsoft.com/office/drawing/2014/main" id="{6F668CAF-9858-0B09-753A-D1668DE562F6}"/>
                </a:ext>
              </a:extLst>
            </p:cNvPr>
            <p:cNvGrpSpPr/>
            <p:nvPr/>
          </p:nvGrpSpPr>
          <p:grpSpPr>
            <a:xfrm>
              <a:off x="1712992" y="4038600"/>
              <a:ext cx="1495454" cy="437950"/>
              <a:chOff x="450077" y="3761147"/>
              <a:chExt cx="1495454" cy="437950"/>
            </a:xfrm>
          </p:grpSpPr>
          <p:grpSp>
            <p:nvGrpSpPr>
              <p:cNvPr id="7" name="Gruppo 6">
                <a:extLst>
                  <a:ext uri="{FF2B5EF4-FFF2-40B4-BE49-F238E27FC236}">
                    <a16:creationId xmlns:a16="http://schemas.microsoft.com/office/drawing/2014/main" id="{125B12A8-1F62-D31F-59BF-1BE24F65A0DC}"/>
                  </a:ext>
                </a:extLst>
              </p:cNvPr>
              <p:cNvGrpSpPr/>
              <p:nvPr/>
            </p:nvGrpSpPr>
            <p:grpSpPr>
              <a:xfrm>
                <a:off x="450077" y="3761147"/>
                <a:ext cx="1458315" cy="437950"/>
                <a:chOff x="5147148" y="3258862"/>
                <a:chExt cx="1458315" cy="437950"/>
              </a:xfrm>
            </p:grpSpPr>
            <p:sp>
              <p:nvSpPr>
                <p:cNvPr id="9" name="Rettangolo 8">
                  <a:extLst>
                    <a:ext uri="{FF2B5EF4-FFF2-40B4-BE49-F238E27FC236}">
                      <a16:creationId xmlns:a16="http://schemas.microsoft.com/office/drawing/2014/main" id="{439A8C17-F59D-0598-1DAA-E0CC3A55A06F}"/>
                    </a:ext>
                  </a:extLst>
                </p:cNvPr>
                <p:cNvSpPr/>
                <p:nvPr/>
              </p:nvSpPr>
              <p:spPr>
                <a:xfrm>
                  <a:off x="5147148" y="3258862"/>
                  <a:ext cx="1458315" cy="437950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srgbClr val="C00000"/>
                    </a:solidFill>
                  </a:endParaRPr>
                </a:p>
              </p:txBody>
            </p:sp>
            <p:pic>
              <p:nvPicPr>
                <p:cNvPr id="10" name="Immagine 9">
                  <a:extLst>
                    <a:ext uri="{FF2B5EF4-FFF2-40B4-BE49-F238E27FC236}">
                      <a16:creationId xmlns:a16="http://schemas.microsoft.com/office/drawing/2014/main" id="{BDEF6DCF-AAD8-3139-59E9-E640F14AB9D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5744" t="9492"/>
                <a:stretch/>
              </p:blipFill>
              <p:spPr>
                <a:xfrm>
                  <a:off x="5194227" y="3284104"/>
                  <a:ext cx="971206" cy="387989"/>
                </a:xfrm>
                <a:prstGeom prst="rect">
                  <a:avLst/>
                </a:prstGeom>
              </p:spPr>
            </p:pic>
          </p:grpSp>
          <p:sp>
            <p:nvSpPr>
              <p:cNvPr id="8" name="CasellaDiTesto 10">
                <a:extLst>
                  <a:ext uri="{FF2B5EF4-FFF2-40B4-BE49-F238E27FC236}">
                    <a16:creationId xmlns:a16="http://schemas.microsoft.com/office/drawing/2014/main" id="{EF12AC4E-CFD5-0169-402D-94D20768D10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31077" y="3795456"/>
                <a:ext cx="714454" cy="369332"/>
              </a:xfrm>
              <a:prstGeom prst="rect">
                <a:avLst/>
              </a:prstGeom>
              <a:noFill/>
              <a:ln w="28575">
                <a:noFill/>
                <a:miter lim="800000"/>
                <a:headEnd/>
                <a:tailEnd/>
              </a:ln>
            </p:spPr>
            <p:txBody>
              <a:bodyPr wrap="square"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altLang="it-IT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</a:rPr>
                  <a:t>2020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54198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5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75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250"/>
                            </p:stCondLst>
                            <p:childTnLst>
                              <p:par>
                                <p:cTn id="3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75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250"/>
                            </p:stCondLst>
                            <p:childTnLst>
                              <p:par>
                                <p:cTn id="44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6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4" grpId="0"/>
      <p:bldP spid="45" grpId="0"/>
      <p:bldP spid="57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6D3D3F-02AB-06CF-71B9-49069FB1DD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a 1">
            <a:extLst>
              <a:ext uri="{FF2B5EF4-FFF2-40B4-BE49-F238E27FC236}">
                <a16:creationId xmlns:a16="http://schemas.microsoft.com/office/drawing/2014/main" id="{DA4C6C21-8E63-BBA1-C0A9-2CD30503AFB5}"/>
              </a:ext>
            </a:extLst>
          </p:cNvPr>
          <p:cNvGraphicFramePr>
            <a:graphicFrameLocks noGrp="1"/>
          </p:cNvGraphicFramePr>
          <p:nvPr/>
        </p:nvGraphicFramePr>
        <p:xfrm>
          <a:off x="409071" y="871184"/>
          <a:ext cx="11373853" cy="493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258927">
                  <a:extLst>
                    <a:ext uri="{9D8B030D-6E8A-4147-A177-3AD203B41FA5}">
                      <a16:colId xmlns:a16="http://schemas.microsoft.com/office/drawing/2014/main" val="2467397353"/>
                    </a:ext>
                  </a:extLst>
                </a:gridCol>
                <a:gridCol w="1114926">
                  <a:extLst>
                    <a:ext uri="{9D8B030D-6E8A-4147-A177-3AD203B41FA5}">
                      <a16:colId xmlns:a16="http://schemas.microsoft.com/office/drawing/2014/main" val="226496312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chemeClr val="bg1"/>
                          </a:solidFill>
                        </a:rPr>
                        <a:t>ENTI PUBBLICI (</a:t>
                      </a:r>
                      <a:r>
                        <a:rPr lang="en-GB" sz="2000" b="1" i="1" dirty="0">
                          <a:solidFill>
                            <a:schemeClr val="bg1"/>
                          </a:solidFill>
                        </a:rPr>
                        <a:t>Reporting</a:t>
                      </a:r>
                      <a:r>
                        <a:rPr lang="en-GB" sz="2000" b="1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GB" sz="2000" b="1" i="1" dirty="0">
                          <a:solidFill>
                            <a:schemeClr val="bg1"/>
                          </a:solidFill>
                        </a:rPr>
                        <a:t>entities</a:t>
                      </a:r>
                      <a:r>
                        <a:rPr lang="en-GB" sz="2000" b="1" dirty="0">
                          <a:solidFill>
                            <a:schemeClr val="bg1"/>
                          </a:solidFill>
                        </a:rPr>
                        <a:t>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chemeClr val="bg1"/>
                          </a:solidFill>
                        </a:rPr>
                        <a:t>TOTALE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567035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a) </a:t>
                      </a:r>
                      <a:r>
                        <a:rPr lang="it-IT" sz="16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Le amministrazioni centrali incluse nel bilancio dello Stato, la Presidenza del Consiglio dei ministri e le agenzie fiscali</a:t>
                      </a:r>
                      <a:endParaRPr lang="en-GB" sz="16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820666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b) </a:t>
                      </a:r>
                      <a:r>
                        <a:rPr lang="it-IT" sz="16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Gli enti e le istituzioni nazionali di ricerca</a:t>
                      </a:r>
                      <a:endParaRPr lang="en-GB" sz="16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427815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c) </a:t>
                      </a:r>
                      <a:r>
                        <a:rPr lang="it-IT" sz="16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Le regioni e le province autonome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470731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d) </a:t>
                      </a:r>
                      <a:r>
                        <a:rPr lang="it-IT" sz="16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Le province e le città metropolitane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997233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e) </a:t>
                      </a:r>
                      <a:r>
                        <a:rPr lang="it-IT" sz="16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I comuni con popolazione residente pari o superiore a cinquemila abitanti </a:t>
                      </a:r>
                      <a:r>
                        <a:rPr lang="en-US" sz="16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(2.374 </a:t>
                      </a:r>
                      <a:r>
                        <a:rPr lang="en-US" sz="16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su</a:t>
                      </a:r>
                      <a:r>
                        <a:rPr lang="en-US" sz="16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7.894 </a:t>
                      </a:r>
                      <a:r>
                        <a:rPr lang="en-US" sz="16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comuni</a:t>
                      </a:r>
                      <a:r>
                        <a:rPr lang="en-US" sz="16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2.374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066486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f) </a:t>
                      </a:r>
                      <a:r>
                        <a:rPr lang="it-IT" sz="16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Gli enti e le aziende del servizio sanitario nazionale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222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595610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g) </a:t>
                      </a:r>
                      <a:r>
                        <a:rPr lang="it-IT" sz="16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Le università e gli istituti di istruzione universitaria pubblici</a:t>
                      </a:r>
                      <a:endParaRPr lang="en-GB" sz="16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70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136892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h) </a:t>
                      </a:r>
                      <a:r>
                        <a:rPr lang="it-IT" sz="16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Le camere di commercio, industria, artigianato e agricoltura e le loro unioni regionali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74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271206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i</a:t>
                      </a:r>
                      <a:r>
                        <a:rPr lang="en-US" sz="16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) </a:t>
                      </a:r>
                      <a:r>
                        <a:rPr lang="it-IT" sz="16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Le autorità di sistema portuale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547859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l) </a:t>
                      </a:r>
                      <a:r>
                        <a:rPr lang="it-IT" sz="16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Gli enti nazionali di previdenza e assistenza</a:t>
                      </a:r>
                      <a:endParaRPr lang="en-GB" sz="16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560672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m) </a:t>
                      </a:r>
                      <a:r>
                        <a:rPr lang="it-IT" sz="16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gli enti e le amministrazioni di cui all'articolo 1, comma 2, della legge 31 dicembre 2009, n. 196, diverse da quelle di cui alle lettere da a) a l), con le esclusioni di cui all’articolo 10, comma 4, del decreto-legge n. 113 del 9 agosto 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154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21165112"/>
                  </a:ext>
                </a:extLst>
              </a:tr>
            </a:tbl>
          </a:graphicData>
        </a:graphic>
      </p:graphicFrame>
      <p:sp>
        <p:nvSpPr>
          <p:cNvPr id="3" name="Titolo 1">
            <a:extLst>
              <a:ext uri="{FF2B5EF4-FFF2-40B4-BE49-F238E27FC236}">
                <a16:creationId xmlns:a16="http://schemas.microsoft.com/office/drawing/2014/main" id="{010D3136-8E51-1E56-2AC6-8DEC504C2DCC}"/>
              </a:ext>
            </a:extLst>
          </p:cNvPr>
          <p:cNvSpPr txBox="1">
            <a:spLocks/>
          </p:cNvSpPr>
          <p:nvPr/>
        </p:nvSpPr>
        <p:spPr>
          <a:xfrm>
            <a:off x="1672662" y="228600"/>
            <a:ext cx="8846673" cy="369332"/>
          </a:xfrm>
          <a:prstGeom prst="rect">
            <a:avLst/>
          </a:prstGeom>
          <a:solidFill>
            <a:srgbClr val="FFC000"/>
          </a:solidFill>
        </p:spPr>
        <p:txBody>
          <a:bodyPr wrap="square" lIns="0" tIns="0" rIns="0" bIns="0">
            <a:spAutoFit/>
          </a:bodyPr>
          <a:lstStyle>
            <a:lvl1pPr>
              <a:defRPr sz="3800" b="1" i="0">
                <a:solidFill>
                  <a:srgbClr val="013E87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0" cap="none" spc="-5" normalizeH="0" baseline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PERIMETRO della Riforma 1.15 - </a:t>
            </a:r>
            <a:r>
              <a:rPr kumimoji="0" lang="it-IT" sz="2400" b="1" i="1" u="none" strike="noStrike" kern="0" cap="none" spc="-5" normalizeH="0" baseline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Milestone</a:t>
            </a:r>
            <a:r>
              <a:rPr kumimoji="0" lang="it-IT" sz="2400" b="1" i="0" u="none" strike="noStrike" kern="0" cap="none" spc="-5" normalizeH="0" baseline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 M1C1-118</a:t>
            </a:r>
            <a:endParaRPr kumimoji="0" lang="it-IT" sz="2400" b="1" i="1" u="none" strike="noStrike" kern="0" cap="none" spc="-5" normalizeH="0" baseline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j-e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13042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898DD0-B885-CF4E-A5C6-17CE676C43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Immagine 32" descr="Immagine che contiene nero, bianco e nero&#10;&#10;Descrizione generata automaticamente">
            <a:extLst>
              <a:ext uri="{FF2B5EF4-FFF2-40B4-BE49-F238E27FC236}">
                <a16:creationId xmlns:a16="http://schemas.microsoft.com/office/drawing/2014/main" id="{7FDA9BD1-8749-DB34-F9B4-80148F872C1B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49373" flipV="1">
            <a:off x="-846526" y="404262"/>
            <a:ext cx="4893452" cy="579216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4BFA5615-A22A-06F0-029A-9AD90ECEE4C8}"/>
              </a:ext>
            </a:extLst>
          </p:cNvPr>
          <p:cNvSpPr txBox="1"/>
          <p:nvPr/>
        </p:nvSpPr>
        <p:spPr>
          <a:xfrm>
            <a:off x="1600200" y="-3231167"/>
            <a:ext cx="78518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it-IT" altLang="it-IT" sz="2000" b="1" kern="0" dirty="0">
                <a:solidFill>
                  <a:srgbClr val="002776"/>
                </a:solidFill>
                <a:latin typeface="Tahoma"/>
                <a:ea typeface="ＭＳ Ｐゴシック"/>
              </a:rPr>
              <a:t>La Struttura di </a:t>
            </a:r>
            <a:r>
              <a:rPr lang="it-IT" altLang="it-IT" sz="2000" b="1" i="1" kern="0" dirty="0">
                <a:solidFill>
                  <a:srgbClr val="002776"/>
                </a:solidFill>
                <a:latin typeface="Tahoma"/>
                <a:ea typeface="ＭＳ Ｐゴシック"/>
              </a:rPr>
              <a:t>governance</a:t>
            </a:r>
            <a:r>
              <a:rPr lang="it-IT" altLang="it-IT" sz="2000" b="1" kern="0" dirty="0">
                <a:solidFill>
                  <a:srgbClr val="002776"/>
                </a:solidFill>
                <a:latin typeface="Tahoma"/>
                <a:ea typeface="ＭＳ Ｐゴシック"/>
              </a:rPr>
              <a:t> (… le origini </a:t>
            </a:r>
            <a:r>
              <a:rPr kumimoji="0" lang="it-IT" altLang="it-IT" sz="2000" b="1" i="0" u="none" strike="noStrike" kern="0" cap="none" spc="0" normalizeH="0" baseline="0" noProof="0" dirty="0">
                <a:ln>
                  <a:noFill/>
                </a:ln>
                <a:solidFill>
                  <a:srgbClr val="002776"/>
                </a:solidFill>
                <a:effectLst/>
                <a:uLnTx/>
                <a:uFillTx/>
                <a:latin typeface="Tahoma"/>
                <a:ea typeface="ＭＳ Ｐゴシック"/>
                <a:cs typeface="+mn-cs"/>
              </a:rPr>
              <a:t>della Riforma 1.15)</a:t>
            </a:r>
            <a:endParaRPr kumimoji="0" lang="en-GB" sz="2000" b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" name="Gruppo 4">
            <a:extLst>
              <a:ext uri="{FF2B5EF4-FFF2-40B4-BE49-F238E27FC236}">
                <a16:creationId xmlns:a16="http://schemas.microsoft.com/office/drawing/2014/main" id="{F67D9A43-8045-D1D3-C422-8715F5DB8B38}"/>
              </a:ext>
            </a:extLst>
          </p:cNvPr>
          <p:cNvGrpSpPr/>
          <p:nvPr/>
        </p:nvGrpSpPr>
        <p:grpSpPr>
          <a:xfrm>
            <a:off x="1524000" y="-2499880"/>
            <a:ext cx="9144530" cy="437950"/>
            <a:chOff x="1712992" y="4038600"/>
            <a:chExt cx="9144530" cy="437950"/>
          </a:xfrm>
        </p:grpSpPr>
        <p:sp>
          <p:nvSpPr>
            <p:cNvPr id="6" name="CasellaDiTesto 5">
              <a:extLst>
                <a:ext uri="{FF2B5EF4-FFF2-40B4-BE49-F238E27FC236}">
                  <a16:creationId xmlns:a16="http://schemas.microsoft.com/office/drawing/2014/main" id="{A6F0BF2F-4585-11B2-670F-CE8ED09CA02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92085" y="4058025"/>
              <a:ext cx="756543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just" defTabSz="914400" eaLnBrk="0" fontAlgn="base" latinLnBrk="0" hangingPunct="0">
                <a:lnSpc>
                  <a:spcPct val="100000"/>
                </a:lnSpc>
                <a:spcBef>
                  <a:spcPts val="600"/>
                </a:spcBef>
                <a:spcAft>
                  <a:spcPct val="0"/>
                </a:spcAft>
                <a:buClr>
                  <a:srgbClr val="002776"/>
                </a:buClr>
                <a:buSzTx/>
                <a:buFontTx/>
                <a:buNone/>
                <a:tabLst/>
                <a:defRPr/>
              </a:pPr>
              <a:r>
                <a:rPr kumimoji="0" lang="it-IT" alt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277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Struttura di </a:t>
              </a:r>
              <a:r>
                <a:rPr kumimoji="0" lang="it-IT" altLang="en-US" sz="2000" b="1" i="1" u="none" strike="noStrike" kern="0" cap="none" spc="0" normalizeH="0" baseline="0" noProof="0" dirty="0">
                  <a:ln>
                    <a:noFill/>
                  </a:ln>
                  <a:solidFill>
                    <a:srgbClr val="00277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governance</a:t>
              </a:r>
              <a:r>
                <a:rPr kumimoji="0" lang="it-IT" alt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277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 </a:t>
              </a:r>
              <a:r>
                <a:rPr kumimoji="0" lang="it-IT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277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(Determina RGS n. 35518 del 5 marzo 2020)</a:t>
              </a:r>
              <a:r>
                <a:rPr kumimoji="0" lang="it-IT" alt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277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  </a:t>
              </a:r>
              <a:endParaRPr kumimoji="0" lang="en-GB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277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endParaRPr>
            </a:p>
          </p:txBody>
        </p:sp>
        <p:grpSp>
          <p:nvGrpSpPr>
            <p:cNvPr id="7" name="Gruppo 6">
              <a:extLst>
                <a:ext uri="{FF2B5EF4-FFF2-40B4-BE49-F238E27FC236}">
                  <a16:creationId xmlns:a16="http://schemas.microsoft.com/office/drawing/2014/main" id="{5C6578FF-9FCB-C127-C509-6314EB21386C}"/>
                </a:ext>
              </a:extLst>
            </p:cNvPr>
            <p:cNvGrpSpPr/>
            <p:nvPr/>
          </p:nvGrpSpPr>
          <p:grpSpPr>
            <a:xfrm>
              <a:off x="1712992" y="4038600"/>
              <a:ext cx="1495454" cy="437950"/>
              <a:chOff x="450077" y="3761147"/>
              <a:chExt cx="1495454" cy="437950"/>
            </a:xfrm>
          </p:grpSpPr>
          <p:grpSp>
            <p:nvGrpSpPr>
              <p:cNvPr id="8" name="Gruppo 7">
                <a:extLst>
                  <a:ext uri="{FF2B5EF4-FFF2-40B4-BE49-F238E27FC236}">
                    <a16:creationId xmlns:a16="http://schemas.microsoft.com/office/drawing/2014/main" id="{6E67DC4B-F584-63DD-75BB-9085A016E0FB}"/>
                  </a:ext>
                </a:extLst>
              </p:cNvPr>
              <p:cNvGrpSpPr/>
              <p:nvPr/>
            </p:nvGrpSpPr>
            <p:grpSpPr>
              <a:xfrm>
                <a:off x="450077" y="3761147"/>
                <a:ext cx="1458315" cy="437950"/>
                <a:chOff x="5147148" y="3258862"/>
                <a:chExt cx="1458315" cy="437950"/>
              </a:xfrm>
            </p:grpSpPr>
            <p:sp>
              <p:nvSpPr>
                <p:cNvPr id="10" name="Rettangolo 9">
                  <a:extLst>
                    <a:ext uri="{FF2B5EF4-FFF2-40B4-BE49-F238E27FC236}">
                      <a16:creationId xmlns:a16="http://schemas.microsoft.com/office/drawing/2014/main" id="{C1D99523-70C5-86D5-795A-12C5BBCB11CE}"/>
                    </a:ext>
                  </a:extLst>
                </p:cNvPr>
                <p:cNvSpPr/>
                <p:nvPr/>
              </p:nvSpPr>
              <p:spPr>
                <a:xfrm>
                  <a:off x="5147148" y="3258862"/>
                  <a:ext cx="1458315" cy="437950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pic>
              <p:nvPicPr>
                <p:cNvPr id="11" name="Immagine 10">
                  <a:extLst>
                    <a:ext uri="{FF2B5EF4-FFF2-40B4-BE49-F238E27FC236}">
                      <a16:creationId xmlns:a16="http://schemas.microsoft.com/office/drawing/2014/main" id="{0C80CC14-045E-6E07-0ED4-FBA6E9C9D40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5744" t="9492"/>
                <a:stretch/>
              </p:blipFill>
              <p:spPr>
                <a:xfrm>
                  <a:off x="5194227" y="3284104"/>
                  <a:ext cx="971206" cy="387989"/>
                </a:xfrm>
                <a:prstGeom prst="rect">
                  <a:avLst/>
                </a:prstGeom>
              </p:spPr>
            </p:pic>
          </p:grpSp>
          <p:sp>
            <p:nvSpPr>
              <p:cNvPr id="9" name="CasellaDiTesto 10">
                <a:extLst>
                  <a:ext uri="{FF2B5EF4-FFF2-40B4-BE49-F238E27FC236}">
                    <a16:creationId xmlns:a16="http://schemas.microsoft.com/office/drawing/2014/main" id="{2FC54C0F-657B-2127-52B7-5845F5B9A93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31077" y="3795456"/>
                <a:ext cx="714454" cy="369332"/>
              </a:xfrm>
              <a:prstGeom prst="rect">
                <a:avLst/>
              </a:prstGeom>
              <a:noFill/>
              <a:ln w="28575">
                <a:noFill/>
                <a:miter lim="800000"/>
                <a:headEnd/>
                <a:tailEnd/>
              </a:ln>
            </p:spPr>
            <p:txBody>
              <a:bodyPr wrap="square"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altLang="it-IT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2776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</a:rPr>
                  <a:t>2020</a:t>
                </a:r>
              </a:p>
            </p:txBody>
          </p:sp>
        </p:grpSp>
      </p:grpSp>
      <p:grpSp>
        <p:nvGrpSpPr>
          <p:cNvPr id="12" name="Gruppo 11">
            <a:extLst>
              <a:ext uri="{FF2B5EF4-FFF2-40B4-BE49-F238E27FC236}">
                <a16:creationId xmlns:a16="http://schemas.microsoft.com/office/drawing/2014/main" id="{38EF5D20-3FA4-02C4-0953-57C7C6ECADDE}"/>
              </a:ext>
            </a:extLst>
          </p:cNvPr>
          <p:cNvGrpSpPr/>
          <p:nvPr/>
        </p:nvGrpSpPr>
        <p:grpSpPr>
          <a:xfrm>
            <a:off x="1905000" y="-1793711"/>
            <a:ext cx="9490142" cy="437950"/>
            <a:chOff x="1712992" y="4038600"/>
            <a:chExt cx="9490142" cy="437950"/>
          </a:xfrm>
        </p:grpSpPr>
        <p:sp>
          <p:nvSpPr>
            <p:cNvPr id="13" name="CasellaDiTesto 5">
              <a:extLst>
                <a:ext uri="{FF2B5EF4-FFF2-40B4-BE49-F238E27FC236}">
                  <a16:creationId xmlns:a16="http://schemas.microsoft.com/office/drawing/2014/main" id="{C8967DD9-7BE1-5253-D6DC-8CAC8D65097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88849" y="4071071"/>
              <a:ext cx="7914285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just" defTabSz="914400" eaLnBrk="0" fontAlgn="base" latinLnBrk="0" hangingPunct="0">
                <a:lnSpc>
                  <a:spcPct val="100000"/>
                </a:lnSpc>
                <a:spcBef>
                  <a:spcPts val="600"/>
                </a:spcBef>
                <a:spcAft>
                  <a:spcPct val="0"/>
                </a:spcAft>
                <a:buClr>
                  <a:srgbClr val="002776"/>
                </a:buClr>
                <a:buSzTx/>
                <a:buFontTx/>
                <a:buNone/>
                <a:tabLst/>
                <a:defRPr/>
              </a:pPr>
              <a:r>
                <a:rPr kumimoji="0" lang="it-IT" altLang="en-US" sz="1800" b="1" i="0" u="none" strike="noStrike" kern="0" cap="none" spc="0" normalizeH="0" baseline="0" dirty="0">
                  <a:ln>
                    <a:noFill/>
                  </a:ln>
                  <a:solidFill>
                    <a:srgbClr val="00277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Nomina componenti dello SSB </a:t>
              </a:r>
              <a:r>
                <a:rPr kumimoji="0" lang="it-IT" altLang="en-US" sz="1800" u="none" strike="noStrike" kern="0" cap="none" spc="0" normalizeH="0" baseline="0" dirty="0">
                  <a:ln>
                    <a:noFill/>
                  </a:ln>
                  <a:solidFill>
                    <a:srgbClr val="00277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(</a:t>
              </a:r>
              <a:r>
                <a:rPr kumimoji="0" lang="it-IT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277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Determina RGS n. 191617 del 16 settembre 2020</a:t>
              </a:r>
              <a:r>
                <a:rPr kumimoji="0" lang="it-IT" altLang="en-US" sz="1800" u="none" strike="noStrike" kern="0" cap="none" spc="0" normalizeH="0" baseline="0" dirty="0">
                  <a:ln>
                    <a:noFill/>
                  </a:ln>
                  <a:solidFill>
                    <a:srgbClr val="00277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)</a:t>
              </a:r>
            </a:p>
          </p:txBody>
        </p:sp>
        <p:grpSp>
          <p:nvGrpSpPr>
            <p:cNvPr id="14" name="Gruppo 13">
              <a:extLst>
                <a:ext uri="{FF2B5EF4-FFF2-40B4-BE49-F238E27FC236}">
                  <a16:creationId xmlns:a16="http://schemas.microsoft.com/office/drawing/2014/main" id="{A0CF882F-3384-6573-2322-8C0F5C82BC21}"/>
                </a:ext>
              </a:extLst>
            </p:cNvPr>
            <p:cNvGrpSpPr/>
            <p:nvPr/>
          </p:nvGrpSpPr>
          <p:grpSpPr>
            <a:xfrm>
              <a:off x="1712992" y="4038600"/>
              <a:ext cx="1495454" cy="437950"/>
              <a:chOff x="450077" y="3761147"/>
              <a:chExt cx="1495454" cy="437950"/>
            </a:xfrm>
          </p:grpSpPr>
          <p:grpSp>
            <p:nvGrpSpPr>
              <p:cNvPr id="15" name="Gruppo 14">
                <a:extLst>
                  <a:ext uri="{FF2B5EF4-FFF2-40B4-BE49-F238E27FC236}">
                    <a16:creationId xmlns:a16="http://schemas.microsoft.com/office/drawing/2014/main" id="{14BA1953-E57D-751D-2B4E-2BB6C985C310}"/>
                  </a:ext>
                </a:extLst>
              </p:cNvPr>
              <p:cNvGrpSpPr/>
              <p:nvPr/>
            </p:nvGrpSpPr>
            <p:grpSpPr>
              <a:xfrm>
                <a:off x="450077" y="3761147"/>
                <a:ext cx="1458315" cy="437950"/>
                <a:chOff x="5147148" y="3258862"/>
                <a:chExt cx="1458315" cy="437950"/>
              </a:xfrm>
            </p:grpSpPr>
            <p:sp>
              <p:nvSpPr>
                <p:cNvPr id="17" name="Rettangolo 16">
                  <a:extLst>
                    <a:ext uri="{FF2B5EF4-FFF2-40B4-BE49-F238E27FC236}">
                      <a16:creationId xmlns:a16="http://schemas.microsoft.com/office/drawing/2014/main" id="{3FAFF559-1E5D-179F-ADD1-DCE87B59FE4F}"/>
                    </a:ext>
                  </a:extLst>
                </p:cNvPr>
                <p:cNvSpPr/>
                <p:nvPr/>
              </p:nvSpPr>
              <p:spPr>
                <a:xfrm>
                  <a:off x="5147148" y="3258862"/>
                  <a:ext cx="1458315" cy="437950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pic>
              <p:nvPicPr>
                <p:cNvPr id="18" name="Immagine 17">
                  <a:extLst>
                    <a:ext uri="{FF2B5EF4-FFF2-40B4-BE49-F238E27FC236}">
                      <a16:creationId xmlns:a16="http://schemas.microsoft.com/office/drawing/2014/main" id="{DB0D0E42-F308-8EA8-8917-62E803A117C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5744" t="9492"/>
                <a:stretch/>
              </p:blipFill>
              <p:spPr>
                <a:xfrm>
                  <a:off x="5194227" y="3284104"/>
                  <a:ext cx="971206" cy="387989"/>
                </a:xfrm>
                <a:prstGeom prst="rect">
                  <a:avLst/>
                </a:prstGeom>
              </p:spPr>
            </p:pic>
          </p:grpSp>
          <p:sp>
            <p:nvSpPr>
              <p:cNvPr id="16" name="CasellaDiTesto 10">
                <a:extLst>
                  <a:ext uri="{FF2B5EF4-FFF2-40B4-BE49-F238E27FC236}">
                    <a16:creationId xmlns:a16="http://schemas.microsoft.com/office/drawing/2014/main" id="{EE30D310-75AE-10D8-1A69-0C8F8359D61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31077" y="3795456"/>
                <a:ext cx="714454" cy="369332"/>
              </a:xfrm>
              <a:prstGeom prst="rect">
                <a:avLst/>
              </a:prstGeom>
              <a:noFill/>
              <a:ln w="28575">
                <a:noFill/>
                <a:miter lim="800000"/>
                <a:headEnd/>
                <a:tailEnd/>
              </a:ln>
            </p:spPr>
            <p:txBody>
              <a:bodyPr wrap="square"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altLang="it-IT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2776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</a:rPr>
                  <a:t>2020</a:t>
                </a:r>
              </a:p>
            </p:txBody>
          </p:sp>
        </p:grpSp>
      </p:grpSp>
      <p:grpSp>
        <p:nvGrpSpPr>
          <p:cNvPr id="19" name="Gruppo 18">
            <a:extLst>
              <a:ext uri="{FF2B5EF4-FFF2-40B4-BE49-F238E27FC236}">
                <a16:creationId xmlns:a16="http://schemas.microsoft.com/office/drawing/2014/main" id="{8ECFC1D9-1306-6827-9D94-9389D9118AA3}"/>
              </a:ext>
            </a:extLst>
          </p:cNvPr>
          <p:cNvGrpSpPr/>
          <p:nvPr/>
        </p:nvGrpSpPr>
        <p:grpSpPr>
          <a:xfrm>
            <a:off x="2057400" y="-1160232"/>
            <a:ext cx="9801937" cy="437950"/>
            <a:chOff x="1712992" y="4038600"/>
            <a:chExt cx="9801937" cy="437950"/>
          </a:xfrm>
        </p:grpSpPr>
        <p:sp>
          <p:nvSpPr>
            <p:cNvPr id="20" name="CasellaDiTesto 5">
              <a:extLst>
                <a:ext uri="{FF2B5EF4-FFF2-40B4-BE49-F238E27FC236}">
                  <a16:creationId xmlns:a16="http://schemas.microsoft.com/office/drawing/2014/main" id="{0A24D203-BA1B-DE82-AE9B-B72C2122233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14520" y="4073819"/>
              <a:ext cx="8200409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just" defTabSz="914400" eaLnBrk="0" fontAlgn="base" latinLnBrk="0" hangingPunct="0">
                <a:lnSpc>
                  <a:spcPct val="100000"/>
                </a:lnSpc>
                <a:spcBef>
                  <a:spcPts val="600"/>
                </a:spcBef>
                <a:spcAft>
                  <a:spcPct val="0"/>
                </a:spcAft>
                <a:buClr>
                  <a:srgbClr val="002776"/>
                </a:buClr>
                <a:buSzTx/>
                <a:buFontTx/>
                <a:buNone/>
                <a:tabLst/>
                <a:defRPr/>
              </a:pPr>
              <a:r>
                <a:rPr kumimoji="0" lang="it-IT" alt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277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Piena operatività della Struttura di </a:t>
              </a:r>
              <a:r>
                <a:rPr kumimoji="0" lang="it-IT" altLang="en-US" sz="1800" b="1" i="1" u="none" strike="noStrike" kern="0" cap="none" spc="0" normalizeH="0" baseline="0" noProof="0" dirty="0">
                  <a:ln>
                    <a:noFill/>
                  </a:ln>
                  <a:solidFill>
                    <a:srgbClr val="00277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governance</a:t>
              </a:r>
              <a:r>
                <a:rPr kumimoji="0" lang="it-IT" alt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277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 </a:t>
              </a:r>
              <a:r>
                <a:rPr kumimoji="0" lang="it-IT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277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(1 ottobre 2020)</a:t>
              </a:r>
              <a:r>
                <a:rPr kumimoji="0" lang="it-IT" alt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277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  </a:t>
              </a:r>
              <a:endParaRPr kumimoji="0" lang="en-GB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277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endParaRPr>
            </a:p>
          </p:txBody>
        </p:sp>
        <p:grpSp>
          <p:nvGrpSpPr>
            <p:cNvPr id="21" name="Gruppo 20">
              <a:extLst>
                <a:ext uri="{FF2B5EF4-FFF2-40B4-BE49-F238E27FC236}">
                  <a16:creationId xmlns:a16="http://schemas.microsoft.com/office/drawing/2014/main" id="{6F7529B3-8D92-86DE-D11B-731DB697B8BD}"/>
                </a:ext>
              </a:extLst>
            </p:cNvPr>
            <p:cNvGrpSpPr/>
            <p:nvPr/>
          </p:nvGrpSpPr>
          <p:grpSpPr>
            <a:xfrm>
              <a:off x="1712992" y="4038600"/>
              <a:ext cx="1495454" cy="437950"/>
              <a:chOff x="450077" y="3761147"/>
              <a:chExt cx="1495454" cy="437950"/>
            </a:xfrm>
          </p:grpSpPr>
          <p:grpSp>
            <p:nvGrpSpPr>
              <p:cNvPr id="22" name="Gruppo 21">
                <a:extLst>
                  <a:ext uri="{FF2B5EF4-FFF2-40B4-BE49-F238E27FC236}">
                    <a16:creationId xmlns:a16="http://schemas.microsoft.com/office/drawing/2014/main" id="{02CABE68-664F-6412-8767-9F7B1FF659CD}"/>
                  </a:ext>
                </a:extLst>
              </p:cNvPr>
              <p:cNvGrpSpPr/>
              <p:nvPr/>
            </p:nvGrpSpPr>
            <p:grpSpPr>
              <a:xfrm>
                <a:off x="450077" y="3761147"/>
                <a:ext cx="1458315" cy="437950"/>
                <a:chOff x="5147148" y="3258862"/>
                <a:chExt cx="1458315" cy="437950"/>
              </a:xfrm>
            </p:grpSpPr>
            <p:sp>
              <p:nvSpPr>
                <p:cNvPr id="24" name="Rettangolo 23">
                  <a:extLst>
                    <a:ext uri="{FF2B5EF4-FFF2-40B4-BE49-F238E27FC236}">
                      <a16:creationId xmlns:a16="http://schemas.microsoft.com/office/drawing/2014/main" id="{FBFDAB95-C142-7DCB-9518-63C4DDAEAF57}"/>
                    </a:ext>
                  </a:extLst>
                </p:cNvPr>
                <p:cNvSpPr/>
                <p:nvPr/>
              </p:nvSpPr>
              <p:spPr>
                <a:xfrm>
                  <a:off x="5147148" y="3258862"/>
                  <a:ext cx="1458315" cy="437950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pic>
              <p:nvPicPr>
                <p:cNvPr id="25" name="Immagine 24">
                  <a:extLst>
                    <a:ext uri="{FF2B5EF4-FFF2-40B4-BE49-F238E27FC236}">
                      <a16:creationId xmlns:a16="http://schemas.microsoft.com/office/drawing/2014/main" id="{BA3F08A3-0C88-146D-95D2-E48B89DE6AB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5744" t="9492"/>
                <a:stretch/>
              </p:blipFill>
              <p:spPr>
                <a:xfrm>
                  <a:off x="5194227" y="3284104"/>
                  <a:ext cx="971206" cy="387989"/>
                </a:xfrm>
                <a:prstGeom prst="rect">
                  <a:avLst/>
                </a:prstGeom>
              </p:spPr>
            </p:pic>
          </p:grpSp>
          <p:sp>
            <p:nvSpPr>
              <p:cNvPr id="23" name="CasellaDiTesto 10">
                <a:extLst>
                  <a:ext uri="{FF2B5EF4-FFF2-40B4-BE49-F238E27FC236}">
                    <a16:creationId xmlns:a16="http://schemas.microsoft.com/office/drawing/2014/main" id="{51171E7F-4276-9ED4-1431-0BD5FD9EC63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31077" y="3795456"/>
                <a:ext cx="714454" cy="369332"/>
              </a:xfrm>
              <a:prstGeom prst="rect">
                <a:avLst/>
              </a:prstGeom>
              <a:noFill/>
              <a:ln w="28575">
                <a:noFill/>
                <a:miter lim="800000"/>
                <a:headEnd/>
                <a:tailEnd/>
              </a:ln>
            </p:spPr>
            <p:txBody>
              <a:bodyPr wrap="square"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altLang="it-IT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2776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</a:rPr>
                  <a:t>2020</a:t>
                </a:r>
              </a:p>
            </p:txBody>
          </p:sp>
        </p:grpSp>
      </p:grpSp>
      <p:grpSp>
        <p:nvGrpSpPr>
          <p:cNvPr id="26" name="Gruppo 25">
            <a:extLst>
              <a:ext uri="{FF2B5EF4-FFF2-40B4-BE49-F238E27FC236}">
                <a16:creationId xmlns:a16="http://schemas.microsoft.com/office/drawing/2014/main" id="{DBC7F9B5-BF71-3696-B322-B84C2834DD0F}"/>
              </a:ext>
            </a:extLst>
          </p:cNvPr>
          <p:cNvGrpSpPr/>
          <p:nvPr/>
        </p:nvGrpSpPr>
        <p:grpSpPr>
          <a:xfrm>
            <a:off x="2235172" y="-526045"/>
            <a:ext cx="9194828" cy="437950"/>
            <a:chOff x="1712992" y="4038600"/>
            <a:chExt cx="9194828" cy="437950"/>
          </a:xfrm>
        </p:grpSpPr>
        <p:sp>
          <p:nvSpPr>
            <p:cNvPr id="27" name="CasellaDiTesto 5">
              <a:extLst>
                <a:ext uri="{FF2B5EF4-FFF2-40B4-BE49-F238E27FC236}">
                  <a16:creationId xmlns:a16="http://schemas.microsoft.com/office/drawing/2014/main" id="{21F8CA90-43AD-205D-47F8-C80EFBDCDB5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42383" y="4087322"/>
              <a:ext cx="7565437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just" defTabSz="914400" eaLnBrk="0" fontAlgn="base" latinLnBrk="0" hangingPunct="0">
                <a:lnSpc>
                  <a:spcPct val="100000"/>
                </a:lnSpc>
                <a:spcBef>
                  <a:spcPts val="600"/>
                </a:spcBef>
                <a:spcAft>
                  <a:spcPct val="0"/>
                </a:spcAft>
                <a:buClr>
                  <a:srgbClr val="002776"/>
                </a:buClr>
                <a:buSzTx/>
                <a:buFontTx/>
                <a:buNone/>
                <a:tabLst/>
                <a:defRPr/>
              </a:pPr>
              <a:r>
                <a:rPr kumimoji="0" lang="it-IT" alt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277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Definizione del Piano triennale 2021-2024 </a:t>
              </a:r>
              <a:r>
                <a:rPr kumimoji="0" lang="it-IT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277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(gennaio 2021)</a:t>
              </a:r>
              <a:r>
                <a:rPr kumimoji="0" lang="it-IT" alt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277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  </a:t>
              </a:r>
              <a:endParaRPr kumimoji="0" lang="en-GB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277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endParaRPr>
            </a:p>
          </p:txBody>
        </p:sp>
        <p:grpSp>
          <p:nvGrpSpPr>
            <p:cNvPr id="28" name="Gruppo 27">
              <a:extLst>
                <a:ext uri="{FF2B5EF4-FFF2-40B4-BE49-F238E27FC236}">
                  <a16:creationId xmlns:a16="http://schemas.microsoft.com/office/drawing/2014/main" id="{A72C5E9A-041D-2448-D907-0C1EAC5D37FF}"/>
                </a:ext>
              </a:extLst>
            </p:cNvPr>
            <p:cNvGrpSpPr/>
            <p:nvPr/>
          </p:nvGrpSpPr>
          <p:grpSpPr>
            <a:xfrm>
              <a:off x="1712992" y="4038600"/>
              <a:ext cx="1495454" cy="437950"/>
              <a:chOff x="450077" y="3761147"/>
              <a:chExt cx="1495454" cy="437950"/>
            </a:xfrm>
          </p:grpSpPr>
          <p:grpSp>
            <p:nvGrpSpPr>
              <p:cNvPr id="29" name="Gruppo 28">
                <a:extLst>
                  <a:ext uri="{FF2B5EF4-FFF2-40B4-BE49-F238E27FC236}">
                    <a16:creationId xmlns:a16="http://schemas.microsoft.com/office/drawing/2014/main" id="{B752ECA1-23C8-12D1-40C8-2FFEC49FD136}"/>
                  </a:ext>
                </a:extLst>
              </p:cNvPr>
              <p:cNvGrpSpPr/>
              <p:nvPr/>
            </p:nvGrpSpPr>
            <p:grpSpPr>
              <a:xfrm>
                <a:off x="450077" y="3761147"/>
                <a:ext cx="1458315" cy="437950"/>
                <a:chOff x="5147148" y="3258862"/>
                <a:chExt cx="1458315" cy="437950"/>
              </a:xfrm>
            </p:grpSpPr>
            <p:sp>
              <p:nvSpPr>
                <p:cNvPr id="31" name="Rettangolo 30">
                  <a:extLst>
                    <a:ext uri="{FF2B5EF4-FFF2-40B4-BE49-F238E27FC236}">
                      <a16:creationId xmlns:a16="http://schemas.microsoft.com/office/drawing/2014/main" id="{B60350DC-1231-EFDF-9F14-966AEEA7C776}"/>
                    </a:ext>
                  </a:extLst>
                </p:cNvPr>
                <p:cNvSpPr/>
                <p:nvPr/>
              </p:nvSpPr>
              <p:spPr>
                <a:xfrm>
                  <a:off x="5147148" y="3258862"/>
                  <a:ext cx="1458315" cy="437950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pic>
              <p:nvPicPr>
                <p:cNvPr id="32" name="Immagine 31">
                  <a:extLst>
                    <a:ext uri="{FF2B5EF4-FFF2-40B4-BE49-F238E27FC236}">
                      <a16:creationId xmlns:a16="http://schemas.microsoft.com/office/drawing/2014/main" id="{51AD00B2-7C0F-FC81-D712-44A2C4932F1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5744" t="9492"/>
                <a:stretch/>
              </p:blipFill>
              <p:spPr>
                <a:xfrm>
                  <a:off x="5194227" y="3284104"/>
                  <a:ext cx="971206" cy="387989"/>
                </a:xfrm>
                <a:prstGeom prst="rect">
                  <a:avLst/>
                </a:prstGeom>
              </p:spPr>
            </p:pic>
          </p:grpSp>
          <p:sp>
            <p:nvSpPr>
              <p:cNvPr id="30" name="CasellaDiTesto 10">
                <a:extLst>
                  <a:ext uri="{FF2B5EF4-FFF2-40B4-BE49-F238E27FC236}">
                    <a16:creationId xmlns:a16="http://schemas.microsoft.com/office/drawing/2014/main" id="{F0A2236E-71E4-7DDA-E7CC-6917C6D7196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31077" y="3795456"/>
                <a:ext cx="714454" cy="369332"/>
              </a:xfrm>
              <a:prstGeom prst="rect">
                <a:avLst/>
              </a:prstGeom>
              <a:noFill/>
              <a:ln w="28575">
                <a:noFill/>
                <a:miter lim="800000"/>
                <a:headEnd/>
                <a:tailEnd/>
              </a:ln>
            </p:spPr>
            <p:txBody>
              <a:bodyPr wrap="square"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altLang="it-IT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2776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</a:rPr>
                  <a:t>2021</a:t>
                </a:r>
              </a:p>
            </p:txBody>
          </p:sp>
        </p:grpSp>
      </p:grpSp>
      <p:grpSp>
        <p:nvGrpSpPr>
          <p:cNvPr id="2" name="Gruppo 1">
            <a:extLst>
              <a:ext uri="{FF2B5EF4-FFF2-40B4-BE49-F238E27FC236}">
                <a16:creationId xmlns:a16="http://schemas.microsoft.com/office/drawing/2014/main" id="{E28FC245-31C9-2223-56B3-8C5887095CEB}"/>
              </a:ext>
            </a:extLst>
          </p:cNvPr>
          <p:cNvGrpSpPr/>
          <p:nvPr/>
        </p:nvGrpSpPr>
        <p:grpSpPr>
          <a:xfrm>
            <a:off x="1524000" y="685800"/>
            <a:ext cx="9906000" cy="589855"/>
            <a:chOff x="1991310" y="4515545"/>
            <a:chExt cx="9906000" cy="589855"/>
          </a:xfrm>
        </p:grpSpPr>
        <p:sp>
          <p:nvSpPr>
            <p:cNvPr id="4" name="CasellaDiTesto 5">
              <a:extLst>
                <a:ext uri="{FF2B5EF4-FFF2-40B4-BE49-F238E27FC236}">
                  <a16:creationId xmlns:a16="http://schemas.microsoft.com/office/drawing/2014/main" id="{CF5D829F-61EA-BACB-16DB-33B09E5E9F7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70403" y="4600120"/>
              <a:ext cx="8326907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just" defTabSz="914400" eaLnBrk="0" fontAlgn="base" latinLnBrk="0" hangingPunct="0">
                <a:lnSpc>
                  <a:spcPct val="100000"/>
                </a:lnSpc>
                <a:spcBef>
                  <a:spcPts val="600"/>
                </a:spcBef>
                <a:spcAft>
                  <a:spcPct val="0"/>
                </a:spcAft>
                <a:buClr>
                  <a:srgbClr val="002776"/>
                </a:buClr>
                <a:buSzTx/>
                <a:buFontTx/>
                <a:buNone/>
                <a:tabLst/>
                <a:defRPr/>
              </a:pPr>
              <a:r>
                <a:rPr kumimoji="0" lang="it-IT" alt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Riforma 1.15 PNRR fra le riforme abilitanti del PNRR </a:t>
              </a:r>
              <a:r>
                <a:rPr kumimoji="0" lang="it-IT" altLang="en-US" sz="1800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(13 luglio 2021)</a:t>
              </a:r>
              <a:endParaRPr kumimoji="0" lang="en-GB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endParaRPr>
            </a:p>
          </p:txBody>
        </p:sp>
        <p:grpSp>
          <p:nvGrpSpPr>
            <p:cNvPr id="34" name="Gruppo 33">
              <a:extLst>
                <a:ext uri="{FF2B5EF4-FFF2-40B4-BE49-F238E27FC236}">
                  <a16:creationId xmlns:a16="http://schemas.microsoft.com/office/drawing/2014/main" id="{BF31DB0B-7EA4-4321-377E-39FCD1723CE7}"/>
                </a:ext>
              </a:extLst>
            </p:cNvPr>
            <p:cNvGrpSpPr/>
            <p:nvPr/>
          </p:nvGrpSpPr>
          <p:grpSpPr>
            <a:xfrm>
              <a:off x="1991310" y="4515545"/>
              <a:ext cx="1451934" cy="589855"/>
              <a:chOff x="1991310" y="4458224"/>
              <a:chExt cx="1451934" cy="589855"/>
            </a:xfrm>
          </p:grpSpPr>
          <p:sp>
            <p:nvSpPr>
              <p:cNvPr id="35" name="CasellaDiTesto 10">
                <a:extLst>
                  <a:ext uri="{FF2B5EF4-FFF2-40B4-BE49-F238E27FC236}">
                    <a16:creationId xmlns:a16="http://schemas.microsoft.com/office/drawing/2014/main" id="{1918E786-086F-3AF2-8D51-54C5DF74BA5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021244" y="4511465"/>
                <a:ext cx="1422000" cy="468000"/>
              </a:xfrm>
              <a:prstGeom prst="rect">
                <a:avLst/>
              </a:prstGeom>
              <a:solidFill>
                <a:srgbClr val="FF0000"/>
              </a:solidFill>
              <a:ln w="2857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altLang="it-IT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</a:rPr>
                  <a:t>2021</a:t>
                </a:r>
              </a:p>
            </p:txBody>
          </p:sp>
          <p:pic>
            <p:nvPicPr>
              <p:cNvPr id="36" name="Immagine 35" descr="Immagine che contiene neve, natura&#10;&#10;Descrizione generata automaticamente">
                <a:extLst>
                  <a:ext uri="{FF2B5EF4-FFF2-40B4-BE49-F238E27FC236}">
                    <a16:creationId xmlns:a16="http://schemas.microsoft.com/office/drawing/2014/main" id="{64AC8DDA-2F6B-112F-859E-1099A3167E3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0000" b="90000" l="10000" r="90000">
                            <a14:foregroundMark x1="38806" y1="20398" x2="38806" y2="20398"/>
                            <a14:foregroundMark x1="40299" y1="16915" x2="40299" y2="16915"/>
                            <a14:foregroundMark x1="40796" y1="15920" x2="44776" y2="36318"/>
                            <a14:foregroundMark x1="33333" y1="21891" x2="26368" y2="20896"/>
                            <a14:foregroundMark x1="75124" y1="67662" x2="74627" y2="70149"/>
                            <a14:foregroundMark x1="79104" y1="50746" x2="81095" y2="51244"/>
                            <a14:foregroundMark x1="84080" y1="53234" x2="84080" y2="53234"/>
                            <a14:foregroundMark x1="64179" y1="80597" x2="64179" y2="80597"/>
                            <a14:foregroundMark x1="26368" y1="55721" x2="26368" y2="55721"/>
                            <a14:foregroundMark x1="23383" y1="28856" x2="23383" y2="28856"/>
                            <a14:foregroundMark x1="24876" y1="26866" x2="24876" y2="26866"/>
                            <a14:foregroundMark x1="26368" y1="26866" x2="26368" y2="26866"/>
                            <a14:foregroundMark x1="24378" y1="27363" x2="26368" y2="26368"/>
                            <a14:foregroundMark x1="26368" y1="26368" x2="30348" y2="25373"/>
                            <a14:backgroundMark x1="78847" y1="70983" x2="99005" y2="82090"/>
                            <a14:backgroundMark x1="25871" y1="41791" x2="71534" y2="66953"/>
                            <a14:backgroundMark x1="36871" y1="37842" x2="47761" y2="48259"/>
                            <a14:backgroundMark x1="28101" y1="29453" x2="36356" y2="37349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991310" y="4458224"/>
                <a:ext cx="589855" cy="589855"/>
              </a:xfrm>
              <a:prstGeom prst="rect">
                <a:avLst/>
              </a:prstGeom>
            </p:spPr>
          </p:pic>
        </p:grpSp>
      </p:grpSp>
      <p:pic>
        <p:nvPicPr>
          <p:cNvPr id="38" name="Immagine 37" descr="Immagine che contiene arte, verme&#10;&#10;Descrizione generata automaticamente con attendibilità media">
            <a:extLst>
              <a:ext uri="{FF2B5EF4-FFF2-40B4-BE49-F238E27FC236}">
                <a16:creationId xmlns:a16="http://schemas.microsoft.com/office/drawing/2014/main" id="{17293A02-4E6B-F367-15F9-1C10EFBBB1F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duotone>
              <a:schemeClr val="accent1">
                <a:shade val="45000"/>
                <a:satMod val="135000"/>
              </a:schemeClr>
              <a:prstClr val="white"/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7"/>
          <a:stretch/>
        </p:blipFill>
        <p:spPr>
          <a:xfrm rot="5400000">
            <a:off x="-7186406" y="3054978"/>
            <a:ext cx="4111277" cy="1480380"/>
          </a:xfrm>
          <a:prstGeom prst="rect">
            <a:avLst/>
          </a:prstGeom>
        </p:spPr>
      </p:pic>
      <p:grpSp>
        <p:nvGrpSpPr>
          <p:cNvPr id="39" name="Gruppo 38">
            <a:extLst>
              <a:ext uri="{FF2B5EF4-FFF2-40B4-BE49-F238E27FC236}">
                <a16:creationId xmlns:a16="http://schemas.microsoft.com/office/drawing/2014/main" id="{5C13507A-9647-8022-7892-E512D2A8807A}"/>
              </a:ext>
            </a:extLst>
          </p:cNvPr>
          <p:cNvGrpSpPr/>
          <p:nvPr/>
        </p:nvGrpSpPr>
        <p:grpSpPr>
          <a:xfrm>
            <a:off x="-7164649" y="2005945"/>
            <a:ext cx="3903968" cy="1008000"/>
            <a:chOff x="3119289" y="1833938"/>
            <a:chExt cx="3903968" cy="1008000"/>
          </a:xfrm>
        </p:grpSpPr>
        <p:sp>
          <p:nvSpPr>
            <p:cNvPr id="40" name="Rettangolo con angoli arrotondati 39">
              <a:extLst>
                <a:ext uri="{FF2B5EF4-FFF2-40B4-BE49-F238E27FC236}">
                  <a16:creationId xmlns:a16="http://schemas.microsoft.com/office/drawing/2014/main" id="{2F37B629-56BD-22C3-5C40-A9DE270C4AD0}"/>
                </a:ext>
              </a:extLst>
            </p:cNvPr>
            <p:cNvSpPr/>
            <p:nvPr/>
          </p:nvSpPr>
          <p:spPr>
            <a:xfrm>
              <a:off x="4262273" y="1833938"/>
              <a:ext cx="1575429" cy="1008000"/>
            </a:xfrm>
            <a:prstGeom prst="roundRect">
              <a:avLst/>
            </a:prstGeom>
            <a:solidFill>
              <a:schemeClr val="bg1"/>
            </a:solidFill>
            <a:ln w="19050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>
                <a:solidFill>
                  <a:srgbClr val="4472C4"/>
                </a:solidFill>
                <a:latin typeface="Calibri" panose="020F0502020204030204"/>
              </a:endParaRPr>
            </a:p>
          </p:txBody>
        </p:sp>
        <p:sp>
          <p:nvSpPr>
            <p:cNvPr id="41" name="CasellaDiTesto 26">
              <a:extLst>
                <a:ext uri="{FF2B5EF4-FFF2-40B4-BE49-F238E27FC236}">
                  <a16:creationId xmlns:a16="http://schemas.microsoft.com/office/drawing/2014/main" id="{A0BAE6FF-7C23-9D23-8032-C137F8DA9B45}"/>
                </a:ext>
              </a:extLst>
            </p:cNvPr>
            <p:cNvSpPr txBox="1"/>
            <p:nvPr/>
          </p:nvSpPr>
          <p:spPr>
            <a:xfrm>
              <a:off x="3119289" y="2400356"/>
              <a:ext cx="390396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4472C4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(M1C1 – 108)</a:t>
              </a:r>
            </a:p>
          </p:txBody>
        </p:sp>
        <p:sp>
          <p:nvSpPr>
            <p:cNvPr id="42" name="CasellaDiTesto 27">
              <a:extLst>
                <a:ext uri="{FF2B5EF4-FFF2-40B4-BE49-F238E27FC236}">
                  <a16:creationId xmlns:a16="http://schemas.microsoft.com/office/drawing/2014/main" id="{DDC005A8-B21F-0A67-1CE3-2219E879D3A6}"/>
                </a:ext>
              </a:extLst>
            </p:cNvPr>
            <p:cNvSpPr txBox="1"/>
            <p:nvPr/>
          </p:nvSpPr>
          <p:spPr>
            <a:xfrm>
              <a:off x="4505395" y="1932507"/>
              <a:ext cx="115608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4472C4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Q2 2024</a:t>
              </a:r>
            </a:p>
          </p:txBody>
        </p:sp>
      </p:grpSp>
      <p:sp>
        <p:nvSpPr>
          <p:cNvPr id="43" name="CasellaDiTesto 39">
            <a:extLst>
              <a:ext uri="{FF2B5EF4-FFF2-40B4-BE49-F238E27FC236}">
                <a16:creationId xmlns:a16="http://schemas.microsoft.com/office/drawing/2014/main" id="{6466AFBC-03E7-C555-17EA-D960E883AFBB}"/>
              </a:ext>
            </a:extLst>
          </p:cNvPr>
          <p:cNvSpPr txBox="1"/>
          <p:nvPr/>
        </p:nvSpPr>
        <p:spPr>
          <a:xfrm>
            <a:off x="-3918712" y="2177168"/>
            <a:ext cx="2787188" cy="64633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>
            <a:defPPr>
              <a:defRPr lang="it-IT"/>
            </a:defPPr>
            <a:lvl1pPr algn="ctr">
              <a:defRPr>
                <a:solidFill>
                  <a:srgbClr val="4472C4"/>
                </a:solidFill>
                <a:latin typeface="Calibri" panose="020F0502020204030204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  <a:lvl6pPr>
              <a:defRPr>
                <a:solidFill>
                  <a:schemeClr val="accent1"/>
                </a:solidFill>
              </a:defRPr>
            </a:lvl6pPr>
            <a:lvl7pPr>
              <a:defRPr>
                <a:solidFill>
                  <a:schemeClr val="accent1"/>
                </a:solidFill>
              </a:defRPr>
            </a:lvl7pPr>
            <a:lvl8pPr>
              <a:defRPr>
                <a:solidFill>
                  <a:schemeClr val="accent1"/>
                </a:solidFill>
              </a:defRPr>
            </a:lvl8pPr>
            <a:lvl9pPr>
              <a:defRPr>
                <a:solidFill>
                  <a:schemeClr val="accent1"/>
                </a:solidFill>
              </a:defRPr>
            </a:lvl9pPr>
          </a:lstStyle>
          <a:p>
            <a:r>
              <a:rPr lang="en-GB" b="1" dirty="0">
                <a:solidFill>
                  <a:srgbClr val="002060"/>
                </a:solidFill>
              </a:rPr>
              <a:t>1 QC + 18 ITAS + </a:t>
            </a:r>
            <a:r>
              <a:rPr lang="en-GB" b="1" dirty="0" err="1">
                <a:solidFill>
                  <a:srgbClr val="002060"/>
                </a:solidFill>
              </a:rPr>
              <a:t>PdC</a:t>
            </a:r>
            <a:r>
              <a:rPr lang="en-GB" b="1" dirty="0">
                <a:solidFill>
                  <a:srgbClr val="002060"/>
                </a:solidFill>
              </a:rPr>
              <a:t> MULTIDIMENSIONALE</a:t>
            </a:r>
          </a:p>
        </p:txBody>
      </p:sp>
      <p:sp>
        <p:nvSpPr>
          <p:cNvPr id="44" name="CasellaDiTesto 40">
            <a:extLst>
              <a:ext uri="{FF2B5EF4-FFF2-40B4-BE49-F238E27FC236}">
                <a16:creationId xmlns:a16="http://schemas.microsoft.com/office/drawing/2014/main" id="{00F63B67-1DA1-0752-BE50-659911128479}"/>
              </a:ext>
            </a:extLst>
          </p:cNvPr>
          <p:cNvSpPr txBox="1"/>
          <p:nvPr/>
        </p:nvSpPr>
        <p:spPr>
          <a:xfrm>
            <a:off x="-4238028" y="3531895"/>
            <a:ext cx="35655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en-US" dirty="0">
                <a:solidFill>
                  <a:srgbClr val="4472C4">
                    <a:lumMod val="50000"/>
                  </a:srgbClr>
                </a:solidFill>
              </a:rPr>
              <a:t>TRAINING (on-line): </a:t>
            </a:r>
            <a:r>
              <a:rPr lang="it-IT" dirty="0">
                <a:solidFill>
                  <a:srgbClr val="4472C4">
                    <a:lumMod val="50000"/>
                  </a:srgbClr>
                </a:solidFill>
              </a:rPr>
              <a:t>Enti Pubblici formati per la transizione al nuovo sistema contabile </a:t>
            </a:r>
            <a:r>
              <a:rPr lang="it-IT" i="1" dirty="0" err="1">
                <a:solidFill>
                  <a:srgbClr val="4472C4">
                    <a:lumMod val="50000"/>
                  </a:srgbClr>
                </a:solidFill>
              </a:rPr>
              <a:t>accrual</a:t>
            </a:r>
            <a:endParaRPr lang="it-IT" i="1" dirty="0">
              <a:solidFill>
                <a:srgbClr val="4472C4">
                  <a:lumMod val="50000"/>
                </a:srgbClr>
              </a:solidFill>
            </a:endParaRPr>
          </a:p>
          <a:p>
            <a:pPr lvl="0" algn="ctr">
              <a:defRPr/>
            </a:pPr>
            <a:endParaRPr lang="en-US" dirty="0">
              <a:solidFill>
                <a:srgbClr val="4472C4">
                  <a:lumMod val="50000"/>
                </a:srgbClr>
              </a:solidFill>
            </a:endParaRPr>
          </a:p>
        </p:txBody>
      </p:sp>
      <p:sp>
        <p:nvSpPr>
          <p:cNvPr id="45" name="CasellaDiTesto 41">
            <a:extLst>
              <a:ext uri="{FF2B5EF4-FFF2-40B4-BE49-F238E27FC236}">
                <a16:creationId xmlns:a16="http://schemas.microsoft.com/office/drawing/2014/main" id="{9AF9D6B4-5971-061A-DC40-E18BDA165479}"/>
              </a:ext>
            </a:extLst>
          </p:cNvPr>
          <p:cNvSpPr txBox="1"/>
          <p:nvPr/>
        </p:nvSpPr>
        <p:spPr>
          <a:xfrm>
            <a:off x="-4390577" y="5204476"/>
            <a:ext cx="42921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en-US" dirty="0">
                <a:solidFill>
                  <a:srgbClr val="4472C4">
                    <a:lumMod val="50000"/>
                  </a:srgbClr>
                </a:solidFill>
              </a:rPr>
              <a:t>FASE PILOTA 2025 (financial statements) </a:t>
            </a:r>
          </a:p>
          <a:p>
            <a:pPr lvl="0" algn="ctr">
              <a:defRPr/>
            </a:pPr>
            <a:r>
              <a:rPr lang="en-US" dirty="0">
                <a:solidFill>
                  <a:srgbClr val="4472C4">
                    <a:lumMod val="50000"/>
                  </a:srgbClr>
                </a:solidFill>
              </a:rPr>
              <a:t>LEGGE DI RIFORMA PER L’INTRODUZIONE DELLA CONTABILITA’ ACCRUAL 2027</a:t>
            </a:r>
          </a:p>
        </p:txBody>
      </p:sp>
      <p:sp>
        <p:nvSpPr>
          <p:cNvPr id="46" name="CasellaDiTesto 26">
            <a:extLst>
              <a:ext uri="{FF2B5EF4-FFF2-40B4-BE49-F238E27FC236}">
                <a16:creationId xmlns:a16="http://schemas.microsoft.com/office/drawing/2014/main" id="{AFFFD12B-CD88-6A63-ECCB-1F8EC3579A69}"/>
              </a:ext>
            </a:extLst>
          </p:cNvPr>
          <p:cNvSpPr txBox="1"/>
          <p:nvPr/>
        </p:nvSpPr>
        <p:spPr>
          <a:xfrm>
            <a:off x="-7219490" y="1322954"/>
            <a:ext cx="39039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1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MILESTONE/TARGET</a:t>
            </a:r>
          </a:p>
        </p:txBody>
      </p:sp>
      <p:grpSp>
        <p:nvGrpSpPr>
          <p:cNvPr id="47" name="Gruppo 46">
            <a:extLst>
              <a:ext uri="{FF2B5EF4-FFF2-40B4-BE49-F238E27FC236}">
                <a16:creationId xmlns:a16="http://schemas.microsoft.com/office/drawing/2014/main" id="{B4BB430F-4450-50A5-91E9-A607D23BD29A}"/>
              </a:ext>
            </a:extLst>
          </p:cNvPr>
          <p:cNvGrpSpPr/>
          <p:nvPr/>
        </p:nvGrpSpPr>
        <p:grpSpPr>
          <a:xfrm>
            <a:off x="-7172438" y="3472436"/>
            <a:ext cx="3903968" cy="1008000"/>
            <a:chOff x="3119289" y="1833938"/>
            <a:chExt cx="3903968" cy="1008000"/>
          </a:xfrm>
        </p:grpSpPr>
        <p:sp>
          <p:nvSpPr>
            <p:cNvPr id="48" name="Rettangolo con angoli arrotondati 47">
              <a:extLst>
                <a:ext uri="{FF2B5EF4-FFF2-40B4-BE49-F238E27FC236}">
                  <a16:creationId xmlns:a16="http://schemas.microsoft.com/office/drawing/2014/main" id="{185D2586-C348-CA5E-B59A-10AD7CC51060}"/>
                </a:ext>
              </a:extLst>
            </p:cNvPr>
            <p:cNvSpPr/>
            <p:nvPr/>
          </p:nvSpPr>
          <p:spPr>
            <a:xfrm>
              <a:off x="4262273" y="1833938"/>
              <a:ext cx="1575429" cy="1008000"/>
            </a:xfrm>
            <a:prstGeom prst="roundRect">
              <a:avLst/>
            </a:prstGeom>
            <a:solidFill>
              <a:schemeClr val="bg1"/>
            </a:solidFill>
            <a:ln w="19050" cap="flat" cmpd="sng" algn="ctr">
              <a:solidFill>
                <a:schemeClr val="accent1">
                  <a:lumMod val="75000"/>
                </a:schemeClr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>
                <a:solidFill>
                  <a:srgbClr val="4472C4"/>
                </a:solidFill>
                <a:latin typeface="Calibri" panose="020F0502020204030204"/>
              </a:endParaRPr>
            </a:p>
          </p:txBody>
        </p:sp>
        <p:sp>
          <p:nvSpPr>
            <p:cNvPr id="49" name="CasellaDiTesto 26">
              <a:extLst>
                <a:ext uri="{FF2B5EF4-FFF2-40B4-BE49-F238E27FC236}">
                  <a16:creationId xmlns:a16="http://schemas.microsoft.com/office/drawing/2014/main" id="{4C5A98FA-18C1-8DB9-F46B-BC1682C3ABFB}"/>
                </a:ext>
              </a:extLst>
            </p:cNvPr>
            <p:cNvSpPr txBox="1"/>
            <p:nvPr/>
          </p:nvSpPr>
          <p:spPr>
            <a:xfrm>
              <a:off x="3119289" y="2400356"/>
              <a:ext cx="390396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4472C4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(M1C1 – 117)</a:t>
              </a:r>
            </a:p>
          </p:txBody>
        </p:sp>
        <p:sp>
          <p:nvSpPr>
            <p:cNvPr id="50" name="CasellaDiTesto 27">
              <a:extLst>
                <a:ext uri="{FF2B5EF4-FFF2-40B4-BE49-F238E27FC236}">
                  <a16:creationId xmlns:a16="http://schemas.microsoft.com/office/drawing/2014/main" id="{DE14C116-0AB4-899B-6AF4-2DE85184DD84}"/>
                </a:ext>
              </a:extLst>
            </p:cNvPr>
            <p:cNvSpPr txBox="1"/>
            <p:nvPr/>
          </p:nvSpPr>
          <p:spPr>
            <a:xfrm>
              <a:off x="4494762" y="1932507"/>
              <a:ext cx="115608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4472C4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Q1 2026</a:t>
              </a:r>
            </a:p>
          </p:txBody>
        </p:sp>
      </p:grpSp>
      <p:grpSp>
        <p:nvGrpSpPr>
          <p:cNvPr id="51" name="Gruppo 50">
            <a:extLst>
              <a:ext uri="{FF2B5EF4-FFF2-40B4-BE49-F238E27FC236}">
                <a16:creationId xmlns:a16="http://schemas.microsoft.com/office/drawing/2014/main" id="{F1957CFD-E5AC-DA35-5376-D513273DF282}"/>
              </a:ext>
            </a:extLst>
          </p:cNvPr>
          <p:cNvGrpSpPr/>
          <p:nvPr/>
        </p:nvGrpSpPr>
        <p:grpSpPr>
          <a:xfrm>
            <a:off x="-7164649" y="4958485"/>
            <a:ext cx="3903968" cy="1008000"/>
            <a:chOff x="3119289" y="1833938"/>
            <a:chExt cx="3903968" cy="1008000"/>
          </a:xfrm>
        </p:grpSpPr>
        <p:sp>
          <p:nvSpPr>
            <p:cNvPr id="52" name="Rettangolo con angoli arrotondati 51">
              <a:extLst>
                <a:ext uri="{FF2B5EF4-FFF2-40B4-BE49-F238E27FC236}">
                  <a16:creationId xmlns:a16="http://schemas.microsoft.com/office/drawing/2014/main" id="{374A21ED-023A-9850-72F7-714351E032F0}"/>
                </a:ext>
              </a:extLst>
            </p:cNvPr>
            <p:cNvSpPr/>
            <p:nvPr/>
          </p:nvSpPr>
          <p:spPr>
            <a:xfrm>
              <a:off x="4262273" y="1833938"/>
              <a:ext cx="1575429" cy="1008000"/>
            </a:xfrm>
            <a:prstGeom prst="roundRect">
              <a:avLst/>
            </a:prstGeom>
            <a:solidFill>
              <a:schemeClr val="bg1"/>
            </a:solidFill>
            <a:ln w="19050" cap="flat" cmpd="sng" algn="ctr">
              <a:solidFill>
                <a:schemeClr val="accent1">
                  <a:lumMod val="75000"/>
                </a:schemeClr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>
                <a:solidFill>
                  <a:srgbClr val="4472C4"/>
                </a:solidFill>
                <a:latin typeface="Calibri" panose="020F0502020204030204"/>
              </a:endParaRPr>
            </a:p>
          </p:txBody>
        </p:sp>
        <p:sp>
          <p:nvSpPr>
            <p:cNvPr id="53" name="CasellaDiTesto 26">
              <a:extLst>
                <a:ext uri="{FF2B5EF4-FFF2-40B4-BE49-F238E27FC236}">
                  <a16:creationId xmlns:a16="http://schemas.microsoft.com/office/drawing/2014/main" id="{F704E9E1-A9EC-E506-83F2-363D2B4B0900}"/>
                </a:ext>
              </a:extLst>
            </p:cNvPr>
            <p:cNvSpPr txBox="1"/>
            <p:nvPr/>
          </p:nvSpPr>
          <p:spPr>
            <a:xfrm>
              <a:off x="3119289" y="2400356"/>
              <a:ext cx="390396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4472C4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(M1C1 – 118)</a:t>
              </a:r>
            </a:p>
          </p:txBody>
        </p:sp>
        <p:sp>
          <p:nvSpPr>
            <p:cNvPr id="54" name="CasellaDiTesto 27">
              <a:extLst>
                <a:ext uri="{FF2B5EF4-FFF2-40B4-BE49-F238E27FC236}">
                  <a16:creationId xmlns:a16="http://schemas.microsoft.com/office/drawing/2014/main" id="{F2A7BBD3-E5A8-0EC9-F04C-02E591F588EB}"/>
                </a:ext>
              </a:extLst>
            </p:cNvPr>
            <p:cNvSpPr txBox="1"/>
            <p:nvPr/>
          </p:nvSpPr>
          <p:spPr>
            <a:xfrm>
              <a:off x="4494762" y="1932507"/>
              <a:ext cx="115608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4472C4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Q</a:t>
              </a:r>
              <a:r>
                <a:rPr lang="en-GB" sz="2200" b="1" dirty="0">
                  <a:solidFill>
                    <a:srgbClr val="4472C4">
                      <a:lumMod val="50000"/>
                    </a:srgbClr>
                  </a:solidFill>
                  <a:latin typeface="Calibri" panose="020F0502020204030204"/>
                </a:rPr>
                <a:t>2</a:t>
              </a:r>
              <a:r>
                <a:rPr kumimoji="0" lang="en-GB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4472C4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2026</a:t>
              </a:r>
            </a:p>
          </p:txBody>
        </p:sp>
      </p:grpSp>
      <p:pic>
        <p:nvPicPr>
          <p:cNvPr id="55" name="Picture 6" descr="Visualizza dettagli immagine correlata. ACCOMPLISHED Written Word on Green Stamp Sign Stock Illustration ...">
            <a:extLst>
              <a:ext uri="{FF2B5EF4-FFF2-40B4-BE49-F238E27FC236}">
                <a16:creationId xmlns:a16="http://schemas.microsoft.com/office/drawing/2014/main" id="{29315263-DCE9-1A80-BECA-E82CB7DF71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626" b="91979" l="3209" r="95722">
                        <a14:foregroundMark x1="67380" y1="13369" x2="56150" y2="10160"/>
                        <a14:foregroundMark x1="7487" y1="48128" x2="8556" y2="57219"/>
                        <a14:foregroundMark x1="3743" y1="52941" x2="5348" y2="59893"/>
                        <a14:foregroundMark x1="91444" y1="29947" x2="95722" y2="44920"/>
                        <a14:foregroundMark x1="59893" y1="91979" x2="63636" y2="8984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68026">
            <a:off x="-1495070" y="1056842"/>
            <a:ext cx="1324347" cy="1324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2" descr="Hand sketch woman shooting a bow and arrow Vector Image">
            <a:extLst>
              <a:ext uri="{FF2B5EF4-FFF2-40B4-BE49-F238E27FC236}">
                <a16:creationId xmlns:a16="http://schemas.microsoft.com/office/drawing/2014/main" id="{33DE676D-970A-9C6A-F790-31576E23DD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duotone>
              <a:schemeClr val="bg2">
                <a:shade val="45000"/>
                <a:satMod val="135000"/>
              </a:schemeClr>
              <a:prstClr val="white"/>
            </a:duotone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07"/>
          <a:stretch/>
        </p:blipFill>
        <p:spPr bwMode="auto">
          <a:xfrm>
            <a:off x="-11684409" y="3463438"/>
            <a:ext cx="2216266" cy="2714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" name="CasellaDiTesto 40">
            <a:extLst>
              <a:ext uri="{FF2B5EF4-FFF2-40B4-BE49-F238E27FC236}">
                <a16:creationId xmlns:a16="http://schemas.microsoft.com/office/drawing/2014/main" id="{1A1CB0F7-E566-B9BF-2E30-D24219F2C107}"/>
              </a:ext>
            </a:extLst>
          </p:cNvPr>
          <p:cNvSpPr txBox="1"/>
          <p:nvPr/>
        </p:nvSpPr>
        <p:spPr>
          <a:xfrm>
            <a:off x="-9738562" y="2427639"/>
            <a:ext cx="3260392" cy="1861006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en-US" sz="1600" dirty="0">
                <a:solidFill>
                  <a:srgbClr val="4472C4">
                    <a:lumMod val="50000"/>
                  </a:srgbClr>
                </a:solidFill>
              </a:rPr>
              <a:t>A number of public sector entities covering at least 90% of the primary expenditure of the whole public sector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Calibri" panose="020F0502020204030204"/>
            </a:endParaRPr>
          </a:p>
        </p:txBody>
      </p:sp>
      <p:grpSp>
        <p:nvGrpSpPr>
          <p:cNvPr id="58" name="Gruppo 57">
            <a:extLst>
              <a:ext uri="{FF2B5EF4-FFF2-40B4-BE49-F238E27FC236}">
                <a16:creationId xmlns:a16="http://schemas.microsoft.com/office/drawing/2014/main" id="{143B6A1E-011D-E750-FF10-F5FE711712A5}"/>
              </a:ext>
            </a:extLst>
          </p:cNvPr>
          <p:cNvGrpSpPr/>
          <p:nvPr/>
        </p:nvGrpSpPr>
        <p:grpSpPr>
          <a:xfrm>
            <a:off x="1555784" y="1371600"/>
            <a:ext cx="10122204" cy="646331"/>
            <a:chOff x="1555784" y="5324825"/>
            <a:chExt cx="10122204" cy="646331"/>
          </a:xfrm>
        </p:grpSpPr>
        <p:sp>
          <p:nvSpPr>
            <p:cNvPr id="59" name="CasellaDiTesto 5">
              <a:extLst>
                <a:ext uri="{FF2B5EF4-FFF2-40B4-BE49-F238E27FC236}">
                  <a16:creationId xmlns:a16="http://schemas.microsoft.com/office/drawing/2014/main" id="{12B4A66B-ECB6-A3F1-A536-DCDAB065CE6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29087" y="5324825"/>
              <a:ext cx="8648901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lvl="0" algn="just" eaLnBrk="0" fontAlgn="base" hangingPunct="0">
                <a:spcBef>
                  <a:spcPts val="600"/>
                </a:spcBef>
                <a:spcAft>
                  <a:spcPct val="0"/>
                </a:spcAft>
                <a:buClr>
                  <a:srgbClr val="002776"/>
                </a:buClr>
                <a:defRPr/>
              </a:pPr>
              <a:r>
                <a:rPr lang="it-IT" altLang="en-US" sz="1800" kern="0" dirty="0">
                  <a:solidFill>
                    <a:srgbClr val="012B86"/>
                  </a:solidFill>
                  <a:latin typeface="+mn-lt"/>
                </a:rPr>
                <a:t>D.L. 152/2021, 6 novembre 2021: l</a:t>
              </a:r>
              <a:r>
                <a:rPr lang="it-IT" altLang="en-US" sz="1800" b="1" kern="0" dirty="0">
                  <a:solidFill>
                    <a:srgbClr val="012B86"/>
                  </a:solidFill>
                  <a:latin typeface="+mn-lt"/>
                </a:rPr>
                <a:t>e attività di realizzazione</a:t>
              </a:r>
              <a:r>
                <a:rPr kumimoji="0" lang="it-IT" alt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</a:rPr>
                <a:t> della Riforma 1.15 attribuite alla Struttura di </a:t>
              </a:r>
              <a:r>
                <a:rPr kumimoji="0" lang="it-IT" altLang="en-US" sz="1800" b="1" i="1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</a:rPr>
                <a:t>governance</a:t>
              </a:r>
              <a:endParaRPr kumimoji="0" lang="en-GB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</a:endParaRPr>
            </a:p>
          </p:txBody>
        </p:sp>
        <p:sp>
          <p:nvSpPr>
            <p:cNvPr id="60" name="CasellaDiTesto 10">
              <a:extLst>
                <a:ext uri="{FF2B5EF4-FFF2-40B4-BE49-F238E27FC236}">
                  <a16:creationId xmlns:a16="http://schemas.microsoft.com/office/drawing/2014/main" id="{ACADE123-0930-0BF6-58A1-032215C8877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55784" y="5404115"/>
              <a:ext cx="1422000" cy="468000"/>
            </a:xfrm>
            <a:prstGeom prst="rect">
              <a:avLst/>
            </a:prstGeom>
            <a:solidFill>
              <a:srgbClr val="FF0000"/>
            </a:solidFill>
            <a:ln w="28575">
              <a:solidFill>
                <a:srgbClr val="FFFFFF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altLang="it-IT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</a:rPr>
                <a:t>2021</a:t>
              </a:r>
            </a:p>
          </p:txBody>
        </p:sp>
      </p:grpSp>
      <p:pic>
        <p:nvPicPr>
          <p:cNvPr id="61" name="Immagine 60" descr="Immagine che contiene testo, schermata, Carattere, linea&#10;&#10;Descrizione generata automaticamente">
            <a:extLst>
              <a:ext uri="{FF2B5EF4-FFF2-40B4-BE49-F238E27FC236}">
                <a16:creationId xmlns:a16="http://schemas.microsoft.com/office/drawing/2014/main" id="{A7200CEB-3D2F-6ACF-2532-4BAAA39DC7F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37886" y="2520647"/>
            <a:ext cx="5518769" cy="12941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37000"/>
              </a:srgbClr>
            </a:outerShdw>
          </a:effectLst>
        </p:spPr>
      </p:pic>
      <p:pic>
        <p:nvPicPr>
          <p:cNvPr id="62" name="Immagine 61" descr="Immagine che contiene testo, schermata, Carattere, numero&#10;&#10;Descrizione generata automaticamente">
            <a:extLst>
              <a:ext uri="{FF2B5EF4-FFF2-40B4-BE49-F238E27FC236}">
                <a16:creationId xmlns:a16="http://schemas.microsoft.com/office/drawing/2014/main" id="{A091CF23-C863-F5B5-9AE4-FD627CE7165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838085" y="3691877"/>
            <a:ext cx="6945204" cy="2089798"/>
          </a:xfrm>
          <a:prstGeom prst="rect">
            <a:avLst/>
          </a:prstGeom>
          <a:effectLst>
            <a:outerShdw blurRad="203200" dist="38100" dir="2100000" sx="103000" sy="103000" algn="tl" rotWithShape="0">
              <a:prstClr val="black">
                <a:alpha val="41000"/>
              </a:prstClr>
            </a:outerShdw>
          </a:effectLst>
        </p:spPr>
      </p:pic>
      <p:sp>
        <p:nvSpPr>
          <p:cNvPr id="63" name="Ovale 62">
            <a:extLst>
              <a:ext uri="{FF2B5EF4-FFF2-40B4-BE49-F238E27FC236}">
                <a16:creationId xmlns:a16="http://schemas.microsoft.com/office/drawing/2014/main" id="{A5234DCD-4BEF-939B-B8C0-0CF8FBFCF393}"/>
              </a:ext>
            </a:extLst>
          </p:cNvPr>
          <p:cNvSpPr/>
          <p:nvPr/>
        </p:nvSpPr>
        <p:spPr>
          <a:xfrm>
            <a:off x="-4028085" y="2433742"/>
            <a:ext cx="992920" cy="551658"/>
          </a:xfrm>
          <a:prstGeom prst="ellipse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4" name="Immagine 63">
            <a:extLst>
              <a:ext uri="{FF2B5EF4-FFF2-40B4-BE49-F238E27FC236}">
                <a16:creationId xmlns:a16="http://schemas.microsoft.com/office/drawing/2014/main" id="{A32055EC-8FD8-6858-1A08-406DA723AC4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85685" y="3517496"/>
            <a:ext cx="533400" cy="174381"/>
          </a:xfrm>
          <a:prstGeom prst="rect">
            <a:avLst/>
          </a:prstGeom>
          <a:ln w="19050">
            <a:solidFill>
              <a:srgbClr val="ADCDEA"/>
            </a:solidFill>
          </a:ln>
        </p:spPr>
      </p:pic>
      <p:sp>
        <p:nvSpPr>
          <p:cNvPr id="66" name="Rettangolo 65">
            <a:extLst>
              <a:ext uri="{FF2B5EF4-FFF2-40B4-BE49-F238E27FC236}">
                <a16:creationId xmlns:a16="http://schemas.microsoft.com/office/drawing/2014/main" id="{894D5433-04D2-F72C-351D-C46F1445A1DF}"/>
              </a:ext>
            </a:extLst>
          </p:cNvPr>
          <p:cNvSpPr/>
          <p:nvPr/>
        </p:nvSpPr>
        <p:spPr>
          <a:xfrm>
            <a:off x="-7229476" y="3711425"/>
            <a:ext cx="6257925" cy="304800"/>
          </a:xfrm>
          <a:prstGeom prst="rect">
            <a:avLst/>
          </a:prstGeom>
          <a:solidFill>
            <a:srgbClr val="FFFF00">
              <a:alpha val="1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7" name="Rettangolo 66">
            <a:extLst>
              <a:ext uri="{FF2B5EF4-FFF2-40B4-BE49-F238E27FC236}">
                <a16:creationId xmlns:a16="http://schemas.microsoft.com/office/drawing/2014/main" id="{B08E46ED-9805-4B52-4C67-2BDF8ED02352}"/>
              </a:ext>
            </a:extLst>
          </p:cNvPr>
          <p:cNvSpPr/>
          <p:nvPr/>
        </p:nvSpPr>
        <p:spPr>
          <a:xfrm>
            <a:off x="-4495800" y="4687670"/>
            <a:ext cx="3524249" cy="304800"/>
          </a:xfrm>
          <a:prstGeom prst="rect">
            <a:avLst/>
          </a:prstGeom>
          <a:solidFill>
            <a:srgbClr val="FFFF00">
              <a:alpha val="1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8" name="Rettangolo 67">
            <a:extLst>
              <a:ext uri="{FF2B5EF4-FFF2-40B4-BE49-F238E27FC236}">
                <a16:creationId xmlns:a16="http://schemas.microsoft.com/office/drawing/2014/main" id="{55972B5A-50D3-E528-D79C-58D0C2E08CF2}"/>
              </a:ext>
            </a:extLst>
          </p:cNvPr>
          <p:cNvSpPr/>
          <p:nvPr/>
        </p:nvSpPr>
        <p:spPr>
          <a:xfrm>
            <a:off x="-7828000" y="4967697"/>
            <a:ext cx="1131926" cy="304800"/>
          </a:xfrm>
          <a:prstGeom prst="rect">
            <a:avLst/>
          </a:prstGeom>
          <a:solidFill>
            <a:srgbClr val="FFFF00">
              <a:alpha val="1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65" name="Gruppo 64">
            <a:extLst>
              <a:ext uri="{FF2B5EF4-FFF2-40B4-BE49-F238E27FC236}">
                <a16:creationId xmlns:a16="http://schemas.microsoft.com/office/drawing/2014/main" id="{78BE9692-789A-13CE-B532-201675AEE07A}"/>
              </a:ext>
            </a:extLst>
          </p:cNvPr>
          <p:cNvGrpSpPr/>
          <p:nvPr/>
        </p:nvGrpSpPr>
        <p:grpSpPr>
          <a:xfrm>
            <a:off x="2150513" y="2155686"/>
            <a:ext cx="9636424" cy="646331"/>
            <a:chOff x="1712992" y="3928491"/>
            <a:chExt cx="9319537" cy="646331"/>
          </a:xfrm>
        </p:grpSpPr>
        <p:sp>
          <p:nvSpPr>
            <p:cNvPr id="69" name="CasellaDiTesto 5">
              <a:extLst>
                <a:ext uri="{FF2B5EF4-FFF2-40B4-BE49-F238E27FC236}">
                  <a16:creationId xmlns:a16="http://schemas.microsoft.com/office/drawing/2014/main" id="{288DFF40-A623-96B2-0B5B-F90E5A035D4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28525" y="3928491"/>
              <a:ext cx="7804004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lvl="0" algn="just" eaLnBrk="0" fontAlgn="base" hangingPunct="0">
                <a:spcBef>
                  <a:spcPts val="600"/>
                </a:spcBef>
                <a:spcAft>
                  <a:spcPct val="0"/>
                </a:spcAft>
                <a:buClr>
                  <a:srgbClr val="002776"/>
                </a:buClr>
                <a:defRPr/>
              </a:pPr>
              <a:r>
                <a:rPr lang="it-IT" altLang="en-US" sz="1800" kern="0" dirty="0">
                  <a:solidFill>
                    <a:srgbClr val="012B86"/>
                  </a:solidFill>
                  <a:latin typeface="+mn-lt"/>
                </a:rPr>
                <a:t>Determina RGS n. 176775 del 27 giugno 2024: </a:t>
              </a:r>
              <a:r>
                <a:rPr kumimoji="0" lang="en-GB" altLang="en-US" sz="1800" b="1" i="1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</a:rPr>
                <a:t>Milestone</a:t>
              </a:r>
              <a:r>
                <a:rPr kumimoji="0" lang="en-GB" alt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</a:rPr>
                <a:t> </a:t>
              </a:r>
              <a:r>
                <a:rPr lang="en-GB" altLang="en-US" sz="1800" b="1" kern="0" dirty="0">
                  <a:solidFill>
                    <a:srgbClr val="012B86"/>
                  </a:solidFill>
                  <a:latin typeface="+mn-lt"/>
                </a:rPr>
                <a:t>M1C1-108 – </a:t>
              </a:r>
              <a:r>
                <a:rPr lang="en-GB" altLang="en-US" sz="1800" b="1" kern="0" dirty="0" err="1">
                  <a:solidFill>
                    <a:srgbClr val="012B86"/>
                  </a:solidFill>
                  <a:latin typeface="+mn-lt"/>
                </a:rPr>
                <a:t>Approvazione</a:t>
              </a:r>
              <a:r>
                <a:rPr lang="en-GB" altLang="en-US" sz="1800" b="1" kern="0" dirty="0">
                  <a:solidFill>
                    <a:srgbClr val="012B86"/>
                  </a:solidFill>
                  <a:latin typeface="+mn-lt"/>
                </a:rPr>
                <a:t> QC, ITAS </a:t>
              </a:r>
              <a:r>
                <a:rPr kumimoji="0" lang="en-GB" alt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</a:rPr>
                <a:t>e </a:t>
              </a:r>
              <a:r>
                <a:rPr kumimoji="0" lang="en-GB" altLang="en-US" sz="1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</a:rPr>
                <a:t>PdC</a:t>
              </a:r>
              <a:r>
                <a:rPr kumimoji="0" lang="en-GB" alt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</a:rPr>
                <a:t> </a:t>
              </a:r>
              <a:r>
                <a:rPr kumimoji="0" lang="en-GB" altLang="en-US" sz="1700" b="1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</a:rPr>
                <a:t>del</a:t>
              </a:r>
              <a:r>
                <a:rPr lang="en-GB" altLang="en-US" sz="1700" b="1" kern="0" dirty="0">
                  <a:solidFill>
                    <a:srgbClr val="012B86"/>
                  </a:solidFill>
                  <a:latin typeface="+mn-lt"/>
                </a:rPr>
                <a:t> </a:t>
              </a:r>
              <a:r>
                <a:rPr lang="en-GB" altLang="en-US" sz="1700" b="1" kern="0" dirty="0" err="1">
                  <a:solidFill>
                    <a:srgbClr val="012B86"/>
                  </a:solidFill>
                  <a:latin typeface="+mn-lt"/>
                </a:rPr>
                <a:t>si</a:t>
              </a:r>
              <a:r>
                <a:rPr kumimoji="0" lang="it-IT" altLang="en-US" sz="17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</a:rPr>
                <a:t>stema</a:t>
              </a:r>
              <a:r>
                <a:rPr kumimoji="0" lang="it-IT" altLang="en-US" sz="1700" b="1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</a:rPr>
                <a:t> contabile </a:t>
              </a:r>
              <a:r>
                <a:rPr kumimoji="0" lang="it-IT" altLang="en-US" sz="1700" b="1" i="1" u="none" strike="noStrike" kern="0" cap="none" spc="0" normalizeH="0" baseline="0" noProof="0" dirty="0" err="1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</a:rPr>
                <a:t>accrual</a:t>
              </a:r>
              <a:r>
                <a:rPr kumimoji="0" lang="it-IT" altLang="en-US" sz="1700" b="1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</a:rPr>
                <a:t> unico per le P.A. italiane</a:t>
              </a:r>
              <a:endParaRPr kumimoji="0" lang="en-GB" altLang="en-US" sz="1700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</a:endParaRPr>
            </a:p>
          </p:txBody>
        </p:sp>
        <p:grpSp>
          <p:nvGrpSpPr>
            <p:cNvPr id="70" name="Gruppo 69">
              <a:extLst>
                <a:ext uri="{FF2B5EF4-FFF2-40B4-BE49-F238E27FC236}">
                  <a16:creationId xmlns:a16="http://schemas.microsoft.com/office/drawing/2014/main" id="{692179F1-8B8F-7BB4-4BCE-68D114B47CB0}"/>
                </a:ext>
              </a:extLst>
            </p:cNvPr>
            <p:cNvGrpSpPr/>
            <p:nvPr/>
          </p:nvGrpSpPr>
          <p:grpSpPr>
            <a:xfrm>
              <a:off x="1712992" y="4041422"/>
              <a:ext cx="1495454" cy="437950"/>
              <a:chOff x="450077" y="3763969"/>
              <a:chExt cx="1495454" cy="437950"/>
            </a:xfrm>
          </p:grpSpPr>
          <p:grpSp>
            <p:nvGrpSpPr>
              <p:cNvPr id="71" name="Gruppo 70">
                <a:extLst>
                  <a:ext uri="{FF2B5EF4-FFF2-40B4-BE49-F238E27FC236}">
                    <a16:creationId xmlns:a16="http://schemas.microsoft.com/office/drawing/2014/main" id="{828072FA-5E46-D2C8-C0FA-3CE91EAC72B7}"/>
                  </a:ext>
                </a:extLst>
              </p:cNvPr>
              <p:cNvGrpSpPr/>
              <p:nvPr/>
            </p:nvGrpSpPr>
            <p:grpSpPr>
              <a:xfrm>
                <a:off x="450077" y="3763969"/>
                <a:ext cx="1458315" cy="437950"/>
                <a:chOff x="5147148" y="3261684"/>
                <a:chExt cx="1458315" cy="437950"/>
              </a:xfrm>
            </p:grpSpPr>
            <p:sp>
              <p:nvSpPr>
                <p:cNvPr id="73" name="Rettangolo 72">
                  <a:extLst>
                    <a:ext uri="{FF2B5EF4-FFF2-40B4-BE49-F238E27FC236}">
                      <a16:creationId xmlns:a16="http://schemas.microsoft.com/office/drawing/2014/main" id="{AFEA19B0-893B-3255-78BD-3AA06A572650}"/>
                    </a:ext>
                  </a:extLst>
                </p:cNvPr>
                <p:cNvSpPr/>
                <p:nvPr/>
              </p:nvSpPr>
              <p:spPr>
                <a:xfrm>
                  <a:off x="5147148" y="3261684"/>
                  <a:ext cx="1458315" cy="437950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pic>
              <p:nvPicPr>
                <p:cNvPr id="74" name="Immagine 73">
                  <a:extLst>
                    <a:ext uri="{FF2B5EF4-FFF2-40B4-BE49-F238E27FC236}">
                      <a16:creationId xmlns:a16="http://schemas.microsoft.com/office/drawing/2014/main" id="{DAD21E91-1935-9834-7654-7143AFCEFC3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5744" t="9492"/>
                <a:stretch/>
              </p:blipFill>
              <p:spPr>
                <a:xfrm>
                  <a:off x="5194227" y="3284104"/>
                  <a:ext cx="971206" cy="387989"/>
                </a:xfrm>
                <a:prstGeom prst="rect">
                  <a:avLst/>
                </a:prstGeom>
              </p:spPr>
            </p:pic>
          </p:grpSp>
          <p:sp>
            <p:nvSpPr>
              <p:cNvPr id="72" name="CasellaDiTesto 10">
                <a:extLst>
                  <a:ext uri="{FF2B5EF4-FFF2-40B4-BE49-F238E27FC236}">
                    <a16:creationId xmlns:a16="http://schemas.microsoft.com/office/drawing/2014/main" id="{9A42B1F4-B5BC-1E0B-9FFE-B556D48B1FD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31077" y="3795456"/>
                <a:ext cx="714454" cy="369332"/>
              </a:xfrm>
              <a:prstGeom prst="rect">
                <a:avLst/>
              </a:prstGeom>
              <a:noFill/>
              <a:ln w="28575">
                <a:noFill/>
                <a:miter lim="800000"/>
                <a:headEnd/>
                <a:tailEnd/>
              </a:ln>
            </p:spPr>
            <p:txBody>
              <a:bodyPr wrap="square"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altLang="it-IT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12B86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</a:rPr>
                  <a:t>2024</a:t>
                </a:r>
              </a:p>
            </p:txBody>
          </p:sp>
        </p:grpSp>
      </p:grpSp>
      <p:sp>
        <p:nvSpPr>
          <p:cNvPr id="75" name="CasellaDiTesto 74">
            <a:extLst>
              <a:ext uri="{FF2B5EF4-FFF2-40B4-BE49-F238E27FC236}">
                <a16:creationId xmlns:a16="http://schemas.microsoft.com/office/drawing/2014/main" id="{9DDDA5D4-A699-8AE5-94B9-A193F8CB42B6}"/>
              </a:ext>
            </a:extLst>
          </p:cNvPr>
          <p:cNvSpPr txBox="1"/>
          <p:nvPr/>
        </p:nvSpPr>
        <p:spPr>
          <a:xfrm>
            <a:off x="3571911" y="107470"/>
            <a:ext cx="50481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it-IT" altLang="it-IT" sz="3600" b="1" kern="0" dirty="0">
                <a:solidFill>
                  <a:srgbClr val="012B86"/>
                </a:solidFill>
                <a:ea typeface="ＭＳ Ｐゴシック"/>
              </a:rPr>
              <a:t>La </a:t>
            </a:r>
            <a:r>
              <a:rPr kumimoji="0" lang="it-IT" altLang="it-IT" sz="3600" b="1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ea typeface="ＭＳ Ｐゴシック"/>
                <a:cs typeface="+mn-cs"/>
              </a:rPr>
              <a:t>Riforma 1.15 del PNRR</a:t>
            </a:r>
            <a:endParaRPr kumimoji="0" lang="en-GB" sz="3600" b="0" u="none" strike="noStrike" kern="1200" cap="none" spc="0" normalizeH="0" baseline="0" noProof="0" dirty="0">
              <a:ln>
                <a:noFill/>
              </a:ln>
              <a:solidFill>
                <a:srgbClr val="012B86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37" name="CasellaDiTesto 5">
            <a:extLst>
              <a:ext uri="{FF2B5EF4-FFF2-40B4-BE49-F238E27FC236}">
                <a16:creationId xmlns:a16="http://schemas.microsoft.com/office/drawing/2014/main" id="{983E8B8D-DE5A-5109-2F75-DC57495642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80603" y="2962870"/>
            <a:ext cx="8326907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lvl="0" algn="just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2776"/>
              </a:buClr>
              <a:defRPr/>
            </a:pPr>
            <a:r>
              <a:rPr kumimoji="0" lang="it-IT" altLang="en-US" sz="1800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</a:rPr>
              <a:t>Decreto-legge </a:t>
            </a:r>
            <a:r>
              <a:rPr lang="it-IT" altLang="en-US" sz="1800" kern="0" dirty="0">
                <a:solidFill>
                  <a:srgbClr val="012B86"/>
                </a:solidFill>
              </a:rPr>
              <a:t>n. 113 </a:t>
            </a:r>
            <a:r>
              <a:rPr kumimoji="0" lang="it-IT" altLang="en-US" sz="1800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</a:rPr>
              <a:t>del 9 agosto 2024: disciplina gli </a:t>
            </a:r>
            <a:r>
              <a:rPr kumimoji="0" lang="it-IT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</a:rPr>
              <a:t>adempimenti relativi alla fase pilota</a:t>
            </a:r>
            <a:r>
              <a:rPr kumimoji="0" lang="it-IT" altLang="en-US" sz="1800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</a:rPr>
              <a:t> di cui alla </a:t>
            </a:r>
            <a:r>
              <a:rPr kumimoji="0" lang="it-IT" altLang="en-US" sz="1800" i="1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</a:rPr>
              <a:t>milestone</a:t>
            </a:r>
            <a:r>
              <a:rPr kumimoji="0" lang="it-IT" altLang="en-US" sz="1800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</a:rPr>
              <a:t> M1C1-118 della Riforma 1.15, che prevede l'elaborazione degli schemi di bilancio </a:t>
            </a:r>
            <a:r>
              <a:rPr kumimoji="0" lang="it-IT" altLang="en-US" sz="1800" i="1" u="none" strike="noStrike" kern="0" cap="none" spc="0" normalizeH="0" baseline="0" noProof="0" dirty="0" err="1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</a:rPr>
              <a:t>accrual</a:t>
            </a:r>
            <a:r>
              <a:rPr kumimoji="0" lang="it-IT" altLang="en-US" sz="1800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</a:rPr>
              <a:t>, con riferimento all’esercizio 2025</a:t>
            </a:r>
            <a:endParaRPr kumimoji="0" lang="en-GB" altLang="en-US" sz="1800" b="0" i="0" u="none" strike="noStrike" kern="0" cap="none" spc="0" normalizeH="0" baseline="0" noProof="0" dirty="0">
              <a:ln>
                <a:noFill/>
              </a:ln>
              <a:solidFill>
                <a:srgbClr val="012B86"/>
              </a:solidFill>
              <a:effectLst/>
              <a:uLnTx/>
              <a:uFillTx/>
              <a:latin typeface="+mn-lt"/>
            </a:endParaRPr>
          </a:p>
        </p:txBody>
      </p:sp>
      <p:grpSp>
        <p:nvGrpSpPr>
          <p:cNvPr id="76" name="Gruppo 75">
            <a:extLst>
              <a:ext uri="{FF2B5EF4-FFF2-40B4-BE49-F238E27FC236}">
                <a16:creationId xmlns:a16="http://schemas.microsoft.com/office/drawing/2014/main" id="{B50115C1-F34A-E39F-D3D0-4B5A4E6A1D37}"/>
              </a:ext>
            </a:extLst>
          </p:cNvPr>
          <p:cNvGrpSpPr/>
          <p:nvPr/>
        </p:nvGrpSpPr>
        <p:grpSpPr>
          <a:xfrm>
            <a:off x="1801510" y="2945565"/>
            <a:ext cx="1439417" cy="589855"/>
            <a:chOff x="1991310" y="4458224"/>
            <a:chExt cx="1439417" cy="589855"/>
          </a:xfrm>
        </p:grpSpPr>
        <p:sp>
          <p:nvSpPr>
            <p:cNvPr id="77" name="CasellaDiTesto 10">
              <a:extLst>
                <a:ext uri="{FF2B5EF4-FFF2-40B4-BE49-F238E27FC236}">
                  <a16:creationId xmlns:a16="http://schemas.microsoft.com/office/drawing/2014/main" id="{2624B7EF-7743-2B8B-9315-27611AE3B1D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08727" y="4512069"/>
              <a:ext cx="1422000" cy="468000"/>
            </a:xfrm>
            <a:prstGeom prst="rect">
              <a:avLst/>
            </a:prstGeom>
            <a:solidFill>
              <a:srgbClr val="FF0000"/>
            </a:solidFill>
            <a:ln w="28575">
              <a:solidFill>
                <a:srgbClr val="FFFFFF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altLang="it-IT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</a:rPr>
                <a:t>2024</a:t>
              </a:r>
            </a:p>
          </p:txBody>
        </p:sp>
        <p:pic>
          <p:nvPicPr>
            <p:cNvPr id="78" name="Immagine 77" descr="Immagine che contiene neve, natura&#10;&#10;Descrizione generata automaticamente">
              <a:extLst>
                <a:ext uri="{FF2B5EF4-FFF2-40B4-BE49-F238E27FC236}">
                  <a16:creationId xmlns:a16="http://schemas.microsoft.com/office/drawing/2014/main" id="{278113AF-B696-2CA5-B723-4AC78F1890D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>
                          <a14:foregroundMark x1="38806" y1="20398" x2="38806" y2="20398"/>
                          <a14:foregroundMark x1="40299" y1="16915" x2="40299" y2="16915"/>
                          <a14:foregroundMark x1="40796" y1="15920" x2="44776" y2="36318"/>
                          <a14:foregroundMark x1="33333" y1="21891" x2="26368" y2="20896"/>
                          <a14:foregroundMark x1="75124" y1="67662" x2="74627" y2="70149"/>
                          <a14:foregroundMark x1="79104" y1="50746" x2="81095" y2="51244"/>
                          <a14:foregroundMark x1="84080" y1="53234" x2="84080" y2="53234"/>
                          <a14:foregroundMark x1="64179" y1="80597" x2="64179" y2="80597"/>
                          <a14:foregroundMark x1="26368" y1="55721" x2="26368" y2="55721"/>
                          <a14:foregroundMark x1="23383" y1="28856" x2="23383" y2="28856"/>
                          <a14:foregroundMark x1="24876" y1="26866" x2="24876" y2="26866"/>
                          <a14:foregroundMark x1="26368" y1="26866" x2="26368" y2="26866"/>
                          <a14:foregroundMark x1="24378" y1="27363" x2="26368" y2="26368"/>
                          <a14:foregroundMark x1="26368" y1="26368" x2="30348" y2="25373"/>
                          <a14:backgroundMark x1="78847" y1="70983" x2="99005" y2="82090"/>
                          <a14:backgroundMark x1="25871" y1="41791" x2="71534" y2="66953"/>
                          <a14:backgroundMark x1="36871" y1="37842" x2="47761" y2="48259"/>
                          <a14:backgroundMark x1="28101" y1="29453" x2="36356" y2="3734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91310" y="4458224"/>
              <a:ext cx="589855" cy="589855"/>
            </a:xfrm>
            <a:prstGeom prst="rect">
              <a:avLst/>
            </a:prstGeom>
          </p:spPr>
        </p:pic>
      </p:grpSp>
      <p:grpSp>
        <p:nvGrpSpPr>
          <p:cNvPr id="79" name="Gruppo 78">
            <a:extLst>
              <a:ext uri="{FF2B5EF4-FFF2-40B4-BE49-F238E27FC236}">
                <a16:creationId xmlns:a16="http://schemas.microsoft.com/office/drawing/2014/main" id="{5E56BF49-19E9-6FED-6544-215444EAE09C}"/>
              </a:ext>
            </a:extLst>
          </p:cNvPr>
          <p:cNvGrpSpPr/>
          <p:nvPr/>
        </p:nvGrpSpPr>
        <p:grpSpPr>
          <a:xfrm>
            <a:off x="2240906" y="4001869"/>
            <a:ext cx="9319537" cy="646331"/>
            <a:chOff x="1712992" y="3965222"/>
            <a:chExt cx="9319537" cy="646331"/>
          </a:xfrm>
        </p:grpSpPr>
        <p:sp>
          <p:nvSpPr>
            <p:cNvPr id="80" name="CasellaDiTesto 5">
              <a:extLst>
                <a:ext uri="{FF2B5EF4-FFF2-40B4-BE49-F238E27FC236}">
                  <a16:creationId xmlns:a16="http://schemas.microsoft.com/office/drawing/2014/main" id="{0741C341-0865-8B82-3B5D-C682962F90B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28525" y="3965222"/>
              <a:ext cx="7804004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just" defTabSz="914400" eaLnBrk="0" fontAlgn="base" latinLnBrk="0" hangingPunct="0">
                <a:lnSpc>
                  <a:spcPct val="100000"/>
                </a:lnSpc>
                <a:spcBef>
                  <a:spcPts val="600"/>
                </a:spcBef>
                <a:spcAft>
                  <a:spcPct val="0"/>
                </a:spcAft>
                <a:buClr>
                  <a:srgbClr val="002776"/>
                </a:buClr>
                <a:buSzTx/>
                <a:buFontTx/>
                <a:buNone/>
                <a:tabLst/>
                <a:defRPr/>
              </a:pPr>
              <a:r>
                <a:rPr kumimoji="0" lang="it-IT" altLang="en-US" sz="1800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Determina RGS n. 259 del 26 novembre 2024 (</a:t>
              </a:r>
              <a:r>
                <a:rPr kumimoji="0" lang="it-IT" alt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Allegato 1</a:t>
              </a:r>
              <a:r>
                <a:rPr kumimoji="0" lang="it-IT" altLang="en-US" sz="1800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): </a:t>
              </a:r>
              <a:r>
                <a:rPr kumimoji="0" lang="it-IT" alt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elenco delle amministrazioni pubbliche assoggettate agli adempimenti della fase pilota 2025</a:t>
              </a:r>
              <a:endParaRPr kumimoji="0" lang="en-GB" altLang="en-US" sz="1800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endParaRPr>
            </a:p>
          </p:txBody>
        </p:sp>
        <p:grpSp>
          <p:nvGrpSpPr>
            <p:cNvPr id="81" name="Gruppo 80">
              <a:extLst>
                <a:ext uri="{FF2B5EF4-FFF2-40B4-BE49-F238E27FC236}">
                  <a16:creationId xmlns:a16="http://schemas.microsoft.com/office/drawing/2014/main" id="{2923F286-CB68-18AC-BF9E-C70891BB0FF2}"/>
                </a:ext>
              </a:extLst>
            </p:cNvPr>
            <p:cNvGrpSpPr/>
            <p:nvPr/>
          </p:nvGrpSpPr>
          <p:grpSpPr>
            <a:xfrm>
              <a:off x="1712992" y="4041422"/>
              <a:ext cx="1495454" cy="437950"/>
              <a:chOff x="450077" y="3763969"/>
              <a:chExt cx="1495454" cy="437950"/>
            </a:xfrm>
          </p:grpSpPr>
          <p:grpSp>
            <p:nvGrpSpPr>
              <p:cNvPr id="82" name="Gruppo 81">
                <a:extLst>
                  <a:ext uri="{FF2B5EF4-FFF2-40B4-BE49-F238E27FC236}">
                    <a16:creationId xmlns:a16="http://schemas.microsoft.com/office/drawing/2014/main" id="{2A40B852-C9ED-B44B-CC3B-5D99D63D48C5}"/>
                  </a:ext>
                </a:extLst>
              </p:cNvPr>
              <p:cNvGrpSpPr/>
              <p:nvPr/>
            </p:nvGrpSpPr>
            <p:grpSpPr>
              <a:xfrm>
                <a:off x="450077" y="3763969"/>
                <a:ext cx="1458315" cy="437950"/>
                <a:chOff x="5147148" y="3261684"/>
                <a:chExt cx="1458315" cy="437950"/>
              </a:xfrm>
            </p:grpSpPr>
            <p:sp>
              <p:nvSpPr>
                <p:cNvPr id="84" name="Rettangolo 83">
                  <a:extLst>
                    <a:ext uri="{FF2B5EF4-FFF2-40B4-BE49-F238E27FC236}">
                      <a16:creationId xmlns:a16="http://schemas.microsoft.com/office/drawing/2014/main" id="{F6A3CF95-7491-5CA6-DA74-21EFA68A23FC}"/>
                    </a:ext>
                  </a:extLst>
                </p:cNvPr>
                <p:cNvSpPr/>
                <p:nvPr/>
              </p:nvSpPr>
              <p:spPr>
                <a:xfrm>
                  <a:off x="5147148" y="3261684"/>
                  <a:ext cx="1458315" cy="437950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pic>
              <p:nvPicPr>
                <p:cNvPr id="85" name="Immagine 84">
                  <a:extLst>
                    <a:ext uri="{FF2B5EF4-FFF2-40B4-BE49-F238E27FC236}">
                      <a16:creationId xmlns:a16="http://schemas.microsoft.com/office/drawing/2014/main" id="{0E65983A-FFF7-0FE6-E369-1D353B4BB52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5744" t="9492"/>
                <a:stretch/>
              </p:blipFill>
              <p:spPr>
                <a:xfrm>
                  <a:off x="5194227" y="3284104"/>
                  <a:ext cx="971206" cy="387989"/>
                </a:xfrm>
                <a:prstGeom prst="rect">
                  <a:avLst/>
                </a:prstGeom>
              </p:spPr>
            </p:pic>
          </p:grpSp>
          <p:sp>
            <p:nvSpPr>
              <p:cNvPr id="83" name="CasellaDiTesto 10">
                <a:extLst>
                  <a:ext uri="{FF2B5EF4-FFF2-40B4-BE49-F238E27FC236}">
                    <a16:creationId xmlns:a16="http://schemas.microsoft.com/office/drawing/2014/main" id="{116B13C1-B639-E973-BF1A-8104EF9EBB2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31077" y="3795456"/>
                <a:ext cx="714454" cy="369332"/>
              </a:xfrm>
              <a:prstGeom prst="rect">
                <a:avLst/>
              </a:prstGeom>
              <a:noFill/>
              <a:ln w="28575">
                <a:noFill/>
                <a:miter lim="800000"/>
                <a:headEnd/>
                <a:tailEnd/>
              </a:ln>
            </p:spPr>
            <p:txBody>
              <a:bodyPr wrap="square"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altLang="it-IT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12B86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</a:rPr>
                  <a:t>2024</a:t>
                </a:r>
              </a:p>
            </p:txBody>
          </p:sp>
        </p:grpSp>
      </p:grpSp>
      <p:sp>
        <p:nvSpPr>
          <p:cNvPr id="86" name="CasellaDiTesto 5">
            <a:extLst>
              <a:ext uri="{FF2B5EF4-FFF2-40B4-BE49-F238E27FC236}">
                <a16:creationId xmlns:a16="http://schemas.microsoft.com/office/drawing/2014/main" id="{4A25EA1B-4F6D-68B3-0011-6864D1CC77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60030" y="4819471"/>
            <a:ext cx="832690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just" defTabSz="91440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2776"/>
              </a:buClr>
              <a:buSzTx/>
              <a:buFontTx/>
              <a:buNone/>
              <a:tabLst/>
              <a:defRPr/>
            </a:pPr>
            <a:r>
              <a:rPr kumimoji="0" lang="it-IT" altLang="en-US" sz="1800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Decreto MEF, 23 dicembre 2024: fornisce le prime </a:t>
            </a:r>
            <a:r>
              <a:rPr kumimoji="0" lang="it-IT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istruzioni di natura procedurale e tecnico contabile</a:t>
            </a:r>
            <a:r>
              <a:rPr kumimoji="0" lang="it-IT" altLang="en-US" sz="1800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: all'utilizzo dei modelli di raccordo fra il </a:t>
            </a:r>
            <a:r>
              <a:rPr kumimoji="0" lang="it-IT" altLang="en-US" sz="1800" i="0" u="none" strike="noStrike" kern="0" cap="none" spc="0" normalizeH="0" baseline="0" noProof="0" dirty="0" err="1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PdC</a:t>
            </a:r>
            <a:r>
              <a:rPr kumimoji="0" lang="it-IT" altLang="en-US" sz="1800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 Multidimensionale e le voci dei principali </a:t>
            </a:r>
            <a:r>
              <a:rPr kumimoji="0" lang="it-IT" altLang="en-US" sz="1800" i="0" u="none" strike="noStrike" kern="0" cap="none" spc="0" normalizeH="0" baseline="0" noProof="0" dirty="0" err="1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PdC</a:t>
            </a:r>
            <a:r>
              <a:rPr kumimoji="0" lang="it-IT" altLang="en-US" sz="1800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 vigenti, al primo ciclo di formazione di base e alle modalità di trasmissione telematica degli schemi di bilancio alla RGS  …. (CONTINUA)</a:t>
            </a:r>
            <a:endParaRPr kumimoji="0" lang="en-GB" altLang="en-US" sz="1800" b="0" i="0" u="none" strike="noStrike" kern="0" cap="none" spc="0" normalizeH="0" baseline="0" noProof="0" dirty="0">
              <a:ln>
                <a:noFill/>
              </a:ln>
              <a:solidFill>
                <a:srgbClr val="012B86"/>
              </a:solidFill>
              <a:effectLst/>
              <a:uLnTx/>
              <a:uFillTx/>
              <a:latin typeface="+mn-lt"/>
              <a:ea typeface="ＭＳ Ｐゴシック" panose="020B0600070205080204" pitchFamily="34" charset="-128"/>
            </a:endParaRPr>
          </a:p>
        </p:txBody>
      </p:sp>
      <p:grpSp>
        <p:nvGrpSpPr>
          <p:cNvPr id="87" name="Gruppo 86">
            <a:extLst>
              <a:ext uri="{FF2B5EF4-FFF2-40B4-BE49-F238E27FC236}">
                <a16:creationId xmlns:a16="http://schemas.microsoft.com/office/drawing/2014/main" id="{92976964-242E-7831-51DC-9CB954DB6457}"/>
              </a:ext>
            </a:extLst>
          </p:cNvPr>
          <p:cNvGrpSpPr/>
          <p:nvPr/>
        </p:nvGrpSpPr>
        <p:grpSpPr>
          <a:xfrm>
            <a:off x="1880937" y="4811096"/>
            <a:ext cx="1443968" cy="589855"/>
            <a:chOff x="1991310" y="4458224"/>
            <a:chExt cx="1443968" cy="589855"/>
          </a:xfrm>
        </p:grpSpPr>
        <p:sp>
          <p:nvSpPr>
            <p:cNvPr id="88" name="CasellaDiTesto 10">
              <a:extLst>
                <a:ext uri="{FF2B5EF4-FFF2-40B4-BE49-F238E27FC236}">
                  <a16:creationId xmlns:a16="http://schemas.microsoft.com/office/drawing/2014/main" id="{48265813-6F98-CFB3-ADDB-227A6E776D4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13278" y="4519151"/>
              <a:ext cx="1422000" cy="468000"/>
            </a:xfrm>
            <a:prstGeom prst="rect">
              <a:avLst/>
            </a:prstGeom>
            <a:solidFill>
              <a:srgbClr val="FF0000"/>
            </a:solidFill>
            <a:ln w="28575">
              <a:solidFill>
                <a:srgbClr val="FFFFFF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altLang="it-IT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</a:rPr>
                <a:t>2024</a:t>
              </a:r>
            </a:p>
          </p:txBody>
        </p:sp>
        <p:pic>
          <p:nvPicPr>
            <p:cNvPr id="89" name="Immagine 88" descr="Immagine che contiene neve, natura&#10;&#10;Descrizione generata automaticamente">
              <a:extLst>
                <a:ext uri="{FF2B5EF4-FFF2-40B4-BE49-F238E27FC236}">
                  <a16:creationId xmlns:a16="http://schemas.microsoft.com/office/drawing/2014/main" id="{5382AA59-46B8-2E53-B606-59A63A3703F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>
                          <a14:foregroundMark x1="38806" y1="20398" x2="38806" y2="20398"/>
                          <a14:foregroundMark x1="40299" y1="16915" x2="40299" y2="16915"/>
                          <a14:foregroundMark x1="40796" y1="15920" x2="44776" y2="36318"/>
                          <a14:foregroundMark x1="33333" y1="21891" x2="26368" y2="20896"/>
                          <a14:foregroundMark x1="75124" y1="67662" x2="74627" y2="70149"/>
                          <a14:foregroundMark x1="79104" y1="50746" x2="81095" y2="51244"/>
                          <a14:foregroundMark x1="84080" y1="53234" x2="84080" y2="53234"/>
                          <a14:foregroundMark x1="64179" y1="80597" x2="64179" y2="80597"/>
                          <a14:foregroundMark x1="26368" y1="55721" x2="26368" y2="55721"/>
                          <a14:foregroundMark x1="23383" y1="28856" x2="23383" y2="28856"/>
                          <a14:foregroundMark x1="24876" y1="26866" x2="24876" y2="26866"/>
                          <a14:foregroundMark x1="26368" y1="26866" x2="26368" y2="26866"/>
                          <a14:foregroundMark x1="24378" y1="27363" x2="26368" y2="26368"/>
                          <a14:foregroundMark x1="26368" y1="26368" x2="30348" y2="25373"/>
                          <a14:backgroundMark x1="78847" y1="70983" x2="99005" y2="82090"/>
                          <a14:backgroundMark x1="25871" y1="41791" x2="71534" y2="66953"/>
                          <a14:backgroundMark x1="36871" y1="37842" x2="47761" y2="48259"/>
                          <a14:backgroundMark x1="28101" y1="29453" x2="36356" y2="3734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91310" y="4458224"/>
              <a:ext cx="589855" cy="58985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517716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75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42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250"/>
                            </p:stCondLst>
                            <p:childTnLst>
                              <p:par>
                                <p:cTn id="3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86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1F041-3352-FABC-7759-A01AAB16CD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3352955_3840_2160_25fps (online-video-cutter.com) (1)">
            <a:hlinkClick r:id="" action="ppaction://media"/>
            <a:extLst>
              <a:ext uri="{FF2B5EF4-FFF2-40B4-BE49-F238E27FC236}">
                <a16:creationId xmlns:a16="http://schemas.microsoft.com/office/drawing/2014/main" id="{FCA9FB33-B3C2-0211-0AC7-FD8326F8F31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12966" y="-667123"/>
            <a:ext cx="12192000" cy="6858000"/>
          </a:xfrm>
          <a:prstGeom prst="rect">
            <a:avLst/>
          </a:prstGeom>
        </p:spPr>
      </p:pic>
      <p:sp>
        <p:nvSpPr>
          <p:cNvPr id="21" name="Rettangolo 20">
            <a:extLst>
              <a:ext uri="{FF2B5EF4-FFF2-40B4-BE49-F238E27FC236}">
                <a16:creationId xmlns:a16="http://schemas.microsoft.com/office/drawing/2014/main" id="{93F8511C-0A99-1F73-C3DF-2E74FC7BF022}"/>
              </a:ext>
            </a:extLst>
          </p:cNvPr>
          <p:cNvSpPr/>
          <p:nvPr/>
        </p:nvSpPr>
        <p:spPr>
          <a:xfrm>
            <a:off x="3368040" y="-115010"/>
            <a:ext cx="8961120" cy="62541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Figura a mano libera: forma 25">
            <a:extLst>
              <a:ext uri="{FF2B5EF4-FFF2-40B4-BE49-F238E27FC236}">
                <a16:creationId xmlns:a16="http://schemas.microsoft.com/office/drawing/2014/main" id="{F4B2981D-198B-35B2-4F5E-067AE74BA929}"/>
              </a:ext>
            </a:extLst>
          </p:cNvPr>
          <p:cNvSpPr/>
          <p:nvPr/>
        </p:nvSpPr>
        <p:spPr>
          <a:xfrm>
            <a:off x="3574624" y="-247650"/>
            <a:ext cx="9601200" cy="6438527"/>
          </a:xfrm>
          <a:custGeom>
            <a:avLst/>
            <a:gdLst>
              <a:gd name="connsiteX0" fmla="*/ 4380480 w 9601200"/>
              <a:gd name="connsiteY0" fmla="*/ 5544897 h 6279271"/>
              <a:gd name="connsiteX1" fmla="*/ 4020480 w 9601200"/>
              <a:gd name="connsiteY1" fmla="*/ 5904897 h 6279271"/>
              <a:gd name="connsiteX2" fmla="*/ 4380480 w 9601200"/>
              <a:gd name="connsiteY2" fmla="*/ 6264897 h 6279271"/>
              <a:gd name="connsiteX3" fmla="*/ 4740480 w 9601200"/>
              <a:gd name="connsiteY3" fmla="*/ 5904897 h 6279271"/>
              <a:gd name="connsiteX4" fmla="*/ 4380480 w 9601200"/>
              <a:gd name="connsiteY4" fmla="*/ 5544897 h 6279271"/>
              <a:gd name="connsiteX5" fmla="*/ 5180080 w 9601200"/>
              <a:gd name="connsiteY5" fmla="*/ 4881097 h 6279271"/>
              <a:gd name="connsiteX6" fmla="*/ 4640080 w 9601200"/>
              <a:gd name="connsiteY6" fmla="*/ 5421097 h 6279271"/>
              <a:gd name="connsiteX7" fmla="*/ 5180080 w 9601200"/>
              <a:gd name="connsiteY7" fmla="*/ 5961097 h 6279271"/>
              <a:gd name="connsiteX8" fmla="*/ 5720080 w 9601200"/>
              <a:gd name="connsiteY8" fmla="*/ 5421097 h 6279271"/>
              <a:gd name="connsiteX9" fmla="*/ 5180080 w 9601200"/>
              <a:gd name="connsiteY9" fmla="*/ 4881097 h 6279271"/>
              <a:gd name="connsiteX10" fmla="*/ 6630080 w 9601200"/>
              <a:gd name="connsiteY10" fmla="*/ 3110171 h 6279271"/>
              <a:gd name="connsiteX11" fmla="*/ 5730080 w 9601200"/>
              <a:gd name="connsiteY11" fmla="*/ 4010171 h 6279271"/>
              <a:gd name="connsiteX12" fmla="*/ 5818830 w 9601200"/>
              <a:gd name="connsiteY12" fmla="*/ 4400358 h 6279271"/>
              <a:gd name="connsiteX13" fmla="*/ 5835072 w 9601200"/>
              <a:gd name="connsiteY13" fmla="*/ 4428616 h 6279271"/>
              <a:gd name="connsiteX14" fmla="*/ 5798923 w 9601200"/>
              <a:gd name="connsiteY14" fmla="*/ 4448236 h 6279271"/>
              <a:gd name="connsiteX15" fmla="*/ 5640203 w 9601200"/>
              <a:gd name="connsiteY15" fmla="*/ 4746754 h 6279271"/>
              <a:gd name="connsiteX16" fmla="*/ 6000203 w 9601200"/>
              <a:gd name="connsiteY16" fmla="*/ 5106754 h 6279271"/>
              <a:gd name="connsiteX17" fmla="*/ 6072756 w 9601200"/>
              <a:gd name="connsiteY17" fmla="*/ 5099440 h 6279271"/>
              <a:gd name="connsiteX18" fmla="*/ 6119963 w 9601200"/>
              <a:gd name="connsiteY18" fmla="*/ 5084787 h 6279271"/>
              <a:gd name="connsiteX19" fmla="*/ 6091051 w 9601200"/>
              <a:gd name="connsiteY19" fmla="*/ 5177925 h 6279271"/>
              <a:gd name="connsiteX20" fmla="*/ 6080080 w 9601200"/>
              <a:gd name="connsiteY20" fmla="*/ 5286754 h 6279271"/>
              <a:gd name="connsiteX21" fmla="*/ 6620080 w 9601200"/>
              <a:gd name="connsiteY21" fmla="*/ 5826754 h 6279271"/>
              <a:gd name="connsiteX22" fmla="*/ 7160080 w 9601200"/>
              <a:gd name="connsiteY22" fmla="*/ 5286754 h 6279271"/>
              <a:gd name="connsiteX23" fmla="*/ 7001918 w 9601200"/>
              <a:gd name="connsiteY23" fmla="*/ 4904917 h 6279271"/>
              <a:gd name="connsiteX24" fmla="*/ 6940337 w 9601200"/>
              <a:gd name="connsiteY24" fmla="*/ 4854108 h 6279271"/>
              <a:gd name="connsiteX25" fmla="*/ 6980401 w 9601200"/>
              <a:gd name="connsiteY25" fmla="*/ 4839445 h 6279271"/>
              <a:gd name="connsiteX26" fmla="*/ 7014579 w 9601200"/>
              <a:gd name="connsiteY26" fmla="*/ 4821948 h 6279271"/>
              <a:gd name="connsiteX27" fmla="*/ 7030963 w 9601200"/>
              <a:gd name="connsiteY27" fmla="*/ 4841806 h 6279271"/>
              <a:gd name="connsiteX28" fmla="*/ 7540080 w 9601200"/>
              <a:gd name="connsiteY28" fmla="*/ 5052689 h 6279271"/>
              <a:gd name="connsiteX29" fmla="*/ 8260080 w 9601200"/>
              <a:gd name="connsiteY29" fmla="*/ 4332689 h 6279271"/>
              <a:gd name="connsiteX30" fmla="*/ 7540080 w 9601200"/>
              <a:gd name="connsiteY30" fmla="*/ 3612689 h 6279271"/>
              <a:gd name="connsiteX31" fmla="*/ 7466464 w 9601200"/>
              <a:gd name="connsiteY31" fmla="*/ 3616406 h 6279271"/>
              <a:gd name="connsiteX32" fmla="*/ 7438121 w 9601200"/>
              <a:gd name="connsiteY32" fmla="*/ 3620732 h 6279271"/>
              <a:gd name="connsiteX33" fmla="*/ 7376374 w 9601200"/>
              <a:gd name="connsiteY33" fmla="*/ 3506973 h 6279271"/>
              <a:gd name="connsiteX34" fmla="*/ 6630080 w 9601200"/>
              <a:gd name="connsiteY34" fmla="*/ 3110171 h 6279271"/>
              <a:gd name="connsiteX35" fmla="*/ 6810080 w 9601200"/>
              <a:gd name="connsiteY35" fmla="*/ 1130198 h 6279271"/>
              <a:gd name="connsiteX36" fmla="*/ 6213045 w 9601200"/>
              <a:gd name="connsiteY36" fmla="*/ 1447639 h 6279271"/>
              <a:gd name="connsiteX37" fmla="*/ 6149454 w 9601200"/>
              <a:gd name="connsiteY37" fmla="*/ 1564796 h 6279271"/>
              <a:gd name="connsiteX38" fmla="*/ 6116330 w 9601200"/>
              <a:gd name="connsiteY38" fmla="*/ 1561457 h 6279271"/>
              <a:gd name="connsiteX39" fmla="*/ 5756330 w 9601200"/>
              <a:gd name="connsiteY39" fmla="*/ 1921457 h 6279271"/>
              <a:gd name="connsiteX40" fmla="*/ 6116330 w 9601200"/>
              <a:gd name="connsiteY40" fmla="*/ 2281457 h 6279271"/>
              <a:gd name="connsiteX41" fmla="*/ 6188883 w 9601200"/>
              <a:gd name="connsiteY41" fmla="*/ 2274143 h 6279271"/>
              <a:gd name="connsiteX42" fmla="*/ 6222166 w 9601200"/>
              <a:gd name="connsiteY42" fmla="*/ 2263811 h 6279271"/>
              <a:gd name="connsiteX43" fmla="*/ 6300963 w 9601200"/>
              <a:gd name="connsiteY43" fmla="*/ 2359315 h 6279271"/>
              <a:gd name="connsiteX44" fmla="*/ 6810080 w 9601200"/>
              <a:gd name="connsiteY44" fmla="*/ 2570197 h 6279271"/>
              <a:gd name="connsiteX45" fmla="*/ 6955185 w 9601200"/>
              <a:gd name="connsiteY45" fmla="*/ 2555570 h 6279271"/>
              <a:gd name="connsiteX46" fmla="*/ 6987360 w 9601200"/>
              <a:gd name="connsiteY46" fmla="*/ 2545582 h 6279271"/>
              <a:gd name="connsiteX47" fmla="*/ 6992916 w 9601200"/>
              <a:gd name="connsiteY47" fmla="*/ 2563480 h 6279271"/>
              <a:gd name="connsiteX48" fmla="*/ 7280288 w 9601200"/>
              <a:gd name="connsiteY48" fmla="*/ 2850852 h 6279271"/>
              <a:gd name="connsiteX49" fmla="*/ 7370225 w 9601200"/>
              <a:gd name="connsiteY49" fmla="*/ 2878770 h 6279271"/>
              <a:gd name="connsiteX50" fmla="*/ 7356871 w 9601200"/>
              <a:gd name="connsiteY50" fmla="*/ 2903374 h 6279271"/>
              <a:gd name="connsiteX51" fmla="*/ 7328580 w 9601200"/>
              <a:gd name="connsiteY51" fmla="*/ 3043502 h 6279271"/>
              <a:gd name="connsiteX52" fmla="*/ 7688580 w 9601200"/>
              <a:gd name="connsiteY52" fmla="*/ 3403502 h 6279271"/>
              <a:gd name="connsiteX53" fmla="*/ 8048580 w 9601200"/>
              <a:gd name="connsiteY53" fmla="*/ 3043502 h 6279271"/>
              <a:gd name="connsiteX54" fmla="*/ 7889860 w 9601200"/>
              <a:gd name="connsiteY54" fmla="*/ 2744985 h 6279271"/>
              <a:gd name="connsiteX55" fmla="*/ 7872070 w 9601200"/>
              <a:gd name="connsiteY55" fmla="*/ 2735329 h 6279271"/>
              <a:gd name="connsiteX56" fmla="*/ 7872318 w 9601200"/>
              <a:gd name="connsiteY56" fmla="*/ 2735125 h 6279271"/>
              <a:gd name="connsiteX57" fmla="*/ 8030480 w 9601200"/>
              <a:gd name="connsiteY57" fmla="*/ 2353287 h 6279271"/>
              <a:gd name="connsiteX58" fmla="*/ 7599309 w 9601200"/>
              <a:gd name="connsiteY58" fmla="*/ 1824258 h 6279271"/>
              <a:gd name="connsiteX59" fmla="*/ 7526727 w 9601200"/>
              <a:gd name="connsiteY59" fmla="*/ 1816942 h 6279271"/>
              <a:gd name="connsiteX60" fmla="*/ 7515452 w 9601200"/>
              <a:gd name="connsiteY60" fmla="*/ 1705093 h 6279271"/>
              <a:gd name="connsiteX61" fmla="*/ 6810080 w 9601200"/>
              <a:gd name="connsiteY61" fmla="*/ 1130198 h 6279271"/>
              <a:gd name="connsiteX62" fmla="*/ 6080080 w 9601200"/>
              <a:gd name="connsiteY62" fmla="*/ 313363 h 6279271"/>
              <a:gd name="connsiteX63" fmla="*/ 5720080 w 9601200"/>
              <a:gd name="connsiteY63" fmla="*/ 673363 h 6279271"/>
              <a:gd name="connsiteX64" fmla="*/ 6080080 w 9601200"/>
              <a:gd name="connsiteY64" fmla="*/ 1033363 h 6279271"/>
              <a:gd name="connsiteX65" fmla="*/ 6440080 w 9601200"/>
              <a:gd name="connsiteY65" fmla="*/ 673363 h 6279271"/>
              <a:gd name="connsiteX66" fmla="*/ 6080080 w 9601200"/>
              <a:gd name="connsiteY66" fmla="*/ 313363 h 6279271"/>
              <a:gd name="connsiteX67" fmla="*/ 7192780 w 9601200"/>
              <a:gd name="connsiteY67" fmla="*/ 25098 h 6279271"/>
              <a:gd name="connsiteX68" fmla="*/ 6652780 w 9601200"/>
              <a:gd name="connsiteY68" fmla="*/ 565098 h 6279271"/>
              <a:gd name="connsiteX69" fmla="*/ 7192780 w 9601200"/>
              <a:gd name="connsiteY69" fmla="*/ 1105098 h 6279271"/>
              <a:gd name="connsiteX70" fmla="*/ 7732780 w 9601200"/>
              <a:gd name="connsiteY70" fmla="*/ 565098 h 6279271"/>
              <a:gd name="connsiteX71" fmla="*/ 7192780 w 9601200"/>
              <a:gd name="connsiteY71" fmla="*/ 25098 h 6279271"/>
              <a:gd name="connsiteX72" fmla="*/ 4705280 w 9601200"/>
              <a:gd name="connsiteY72" fmla="*/ 10539 h 6279271"/>
              <a:gd name="connsiteX73" fmla="*/ 3805280 w 9601200"/>
              <a:gd name="connsiteY73" fmla="*/ 910539 h 6279271"/>
              <a:gd name="connsiteX74" fmla="*/ 4705280 w 9601200"/>
              <a:gd name="connsiteY74" fmla="*/ 1810540 h 6279271"/>
              <a:gd name="connsiteX75" fmla="*/ 5605280 w 9601200"/>
              <a:gd name="connsiteY75" fmla="*/ 910539 h 6279271"/>
              <a:gd name="connsiteX76" fmla="*/ 4705280 w 9601200"/>
              <a:gd name="connsiteY76" fmla="*/ 10539 h 6279271"/>
              <a:gd name="connsiteX77" fmla="*/ 0 w 9601200"/>
              <a:gd name="connsiteY77" fmla="*/ 0 h 6279271"/>
              <a:gd name="connsiteX78" fmla="*/ 6282380 w 9601200"/>
              <a:gd name="connsiteY78" fmla="*/ 0 h 6279271"/>
              <a:gd name="connsiteX79" fmla="*/ 6263201 w 9601200"/>
              <a:gd name="connsiteY79" fmla="*/ 12931 h 6279271"/>
              <a:gd name="connsiteX80" fmla="*/ 6210480 w 9601200"/>
              <a:gd name="connsiteY80" fmla="*/ 140210 h 6279271"/>
              <a:gd name="connsiteX81" fmla="*/ 6390480 w 9601200"/>
              <a:gd name="connsiteY81" fmla="*/ 320210 h 6279271"/>
              <a:gd name="connsiteX82" fmla="*/ 6570480 w 9601200"/>
              <a:gd name="connsiteY82" fmla="*/ 140210 h 6279271"/>
              <a:gd name="connsiteX83" fmla="*/ 6517759 w 9601200"/>
              <a:gd name="connsiteY83" fmla="*/ 12931 h 6279271"/>
              <a:gd name="connsiteX84" fmla="*/ 6498580 w 9601200"/>
              <a:gd name="connsiteY84" fmla="*/ 0 h 6279271"/>
              <a:gd name="connsiteX85" fmla="*/ 9601200 w 9601200"/>
              <a:gd name="connsiteY85" fmla="*/ 0 h 6279271"/>
              <a:gd name="connsiteX86" fmla="*/ 9601200 w 9601200"/>
              <a:gd name="connsiteY86" fmla="*/ 6279271 h 6279271"/>
              <a:gd name="connsiteX87" fmla="*/ 0 w 9601200"/>
              <a:gd name="connsiteY87" fmla="*/ 6279271 h 6279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9601200" h="6279271">
                <a:moveTo>
                  <a:pt x="4380480" y="5544897"/>
                </a:moveTo>
                <a:cubicBezTo>
                  <a:pt x="4181657" y="5544897"/>
                  <a:pt x="4020480" y="5706074"/>
                  <a:pt x="4020480" y="5904897"/>
                </a:cubicBezTo>
                <a:cubicBezTo>
                  <a:pt x="4020480" y="6103720"/>
                  <a:pt x="4181657" y="6264897"/>
                  <a:pt x="4380480" y="6264897"/>
                </a:cubicBezTo>
                <a:cubicBezTo>
                  <a:pt x="4579303" y="6264897"/>
                  <a:pt x="4740480" y="6103720"/>
                  <a:pt x="4740480" y="5904897"/>
                </a:cubicBezTo>
                <a:cubicBezTo>
                  <a:pt x="4740480" y="5706074"/>
                  <a:pt x="4579303" y="5544897"/>
                  <a:pt x="4380480" y="5544897"/>
                </a:cubicBezTo>
                <a:close/>
                <a:moveTo>
                  <a:pt x="5180080" y="4881097"/>
                </a:moveTo>
                <a:cubicBezTo>
                  <a:pt x="4881846" y="4881097"/>
                  <a:pt x="4640080" y="5122863"/>
                  <a:pt x="4640080" y="5421097"/>
                </a:cubicBezTo>
                <a:cubicBezTo>
                  <a:pt x="4640080" y="5719331"/>
                  <a:pt x="4881846" y="5961097"/>
                  <a:pt x="5180080" y="5961097"/>
                </a:cubicBezTo>
                <a:cubicBezTo>
                  <a:pt x="5478314" y="5961097"/>
                  <a:pt x="5720080" y="5719331"/>
                  <a:pt x="5720080" y="5421097"/>
                </a:cubicBezTo>
                <a:cubicBezTo>
                  <a:pt x="5720080" y="5122863"/>
                  <a:pt x="5478314" y="4881097"/>
                  <a:pt x="5180080" y="4881097"/>
                </a:cubicBezTo>
                <a:close/>
                <a:moveTo>
                  <a:pt x="6630080" y="3110171"/>
                </a:moveTo>
                <a:cubicBezTo>
                  <a:pt x="6133024" y="3110171"/>
                  <a:pt x="5730080" y="3513115"/>
                  <a:pt x="5730080" y="4010171"/>
                </a:cubicBezTo>
                <a:cubicBezTo>
                  <a:pt x="5730080" y="4149968"/>
                  <a:pt x="5761953" y="4282321"/>
                  <a:pt x="5818830" y="4400358"/>
                </a:cubicBezTo>
                <a:lnTo>
                  <a:pt x="5835072" y="4428616"/>
                </a:lnTo>
                <a:lnTo>
                  <a:pt x="5798923" y="4448236"/>
                </a:lnTo>
                <a:cubicBezTo>
                  <a:pt x="5703163" y="4512931"/>
                  <a:pt x="5640203" y="4622490"/>
                  <a:pt x="5640203" y="4746754"/>
                </a:cubicBezTo>
                <a:cubicBezTo>
                  <a:pt x="5640203" y="4945577"/>
                  <a:pt x="5801380" y="5106754"/>
                  <a:pt x="6000203" y="5106754"/>
                </a:cubicBezTo>
                <a:cubicBezTo>
                  <a:pt x="6025056" y="5106754"/>
                  <a:pt x="6049321" y="5104236"/>
                  <a:pt x="6072756" y="5099440"/>
                </a:cubicBezTo>
                <a:lnTo>
                  <a:pt x="6119963" y="5084787"/>
                </a:lnTo>
                <a:lnTo>
                  <a:pt x="6091051" y="5177925"/>
                </a:lnTo>
                <a:cubicBezTo>
                  <a:pt x="6083858" y="5213078"/>
                  <a:pt x="6080080" y="5249475"/>
                  <a:pt x="6080080" y="5286754"/>
                </a:cubicBezTo>
                <a:cubicBezTo>
                  <a:pt x="6080080" y="5584988"/>
                  <a:pt x="6321846" y="5826754"/>
                  <a:pt x="6620080" y="5826754"/>
                </a:cubicBezTo>
                <a:cubicBezTo>
                  <a:pt x="6918314" y="5826754"/>
                  <a:pt x="7160080" y="5584988"/>
                  <a:pt x="7160080" y="5286754"/>
                </a:cubicBezTo>
                <a:cubicBezTo>
                  <a:pt x="7160080" y="5137637"/>
                  <a:pt x="7099639" y="5002637"/>
                  <a:pt x="7001918" y="4904917"/>
                </a:cubicBezTo>
                <a:lnTo>
                  <a:pt x="6940337" y="4854108"/>
                </a:lnTo>
                <a:lnTo>
                  <a:pt x="6980401" y="4839445"/>
                </a:lnTo>
                <a:lnTo>
                  <a:pt x="7014579" y="4821948"/>
                </a:lnTo>
                <a:lnTo>
                  <a:pt x="7030963" y="4841806"/>
                </a:lnTo>
                <a:cubicBezTo>
                  <a:pt x="7161258" y="4972100"/>
                  <a:pt x="7341258" y="5052689"/>
                  <a:pt x="7540080" y="5052689"/>
                </a:cubicBezTo>
                <a:cubicBezTo>
                  <a:pt x="7937725" y="5052689"/>
                  <a:pt x="8260080" y="4730334"/>
                  <a:pt x="8260080" y="4332689"/>
                </a:cubicBezTo>
                <a:cubicBezTo>
                  <a:pt x="8260080" y="3935044"/>
                  <a:pt x="7937725" y="3612689"/>
                  <a:pt x="7540080" y="3612689"/>
                </a:cubicBezTo>
                <a:cubicBezTo>
                  <a:pt x="7515227" y="3612689"/>
                  <a:pt x="7490668" y="3613948"/>
                  <a:pt x="7466464" y="3616406"/>
                </a:cubicBezTo>
                <a:lnTo>
                  <a:pt x="7438121" y="3620732"/>
                </a:lnTo>
                <a:lnTo>
                  <a:pt x="7376374" y="3506973"/>
                </a:lnTo>
                <a:cubicBezTo>
                  <a:pt x="7214638" y="3267571"/>
                  <a:pt x="6940740" y="3110171"/>
                  <a:pt x="6630080" y="3110171"/>
                </a:cubicBezTo>
                <a:close/>
                <a:moveTo>
                  <a:pt x="6810080" y="1130198"/>
                </a:moveTo>
                <a:cubicBezTo>
                  <a:pt x="6561552" y="1130198"/>
                  <a:pt x="6342434" y="1256118"/>
                  <a:pt x="6213045" y="1447639"/>
                </a:cubicBezTo>
                <a:lnTo>
                  <a:pt x="6149454" y="1564796"/>
                </a:lnTo>
                <a:lnTo>
                  <a:pt x="6116330" y="1561457"/>
                </a:lnTo>
                <a:cubicBezTo>
                  <a:pt x="5917507" y="1561457"/>
                  <a:pt x="5756330" y="1722634"/>
                  <a:pt x="5756330" y="1921457"/>
                </a:cubicBezTo>
                <a:cubicBezTo>
                  <a:pt x="5756330" y="2120280"/>
                  <a:pt x="5917507" y="2281457"/>
                  <a:pt x="6116330" y="2281457"/>
                </a:cubicBezTo>
                <a:cubicBezTo>
                  <a:pt x="6141183" y="2281457"/>
                  <a:pt x="6165448" y="2278938"/>
                  <a:pt x="6188883" y="2274143"/>
                </a:cubicBezTo>
                <a:lnTo>
                  <a:pt x="6222166" y="2263811"/>
                </a:lnTo>
                <a:lnTo>
                  <a:pt x="6300963" y="2359315"/>
                </a:lnTo>
                <a:cubicBezTo>
                  <a:pt x="6431257" y="2489609"/>
                  <a:pt x="6611257" y="2570197"/>
                  <a:pt x="6810080" y="2570197"/>
                </a:cubicBezTo>
                <a:cubicBezTo>
                  <a:pt x="6859786" y="2570197"/>
                  <a:pt x="6908315" y="2565161"/>
                  <a:pt x="6955185" y="2555570"/>
                </a:cubicBezTo>
                <a:lnTo>
                  <a:pt x="6987360" y="2545582"/>
                </a:lnTo>
                <a:lnTo>
                  <a:pt x="6992916" y="2563480"/>
                </a:lnTo>
                <a:cubicBezTo>
                  <a:pt x="7047567" y="2692689"/>
                  <a:pt x="7151078" y="2796201"/>
                  <a:pt x="7280288" y="2850852"/>
                </a:cubicBezTo>
                <a:lnTo>
                  <a:pt x="7370225" y="2878770"/>
                </a:lnTo>
                <a:lnTo>
                  <a:pt x="7356871" y="2903374"/>
                </a:lnTo>
                <a:cubicBezTo>
                  <a:pt x="7338654" y="2946444"/>
                  <a:pt x="7328580" y="2993797"/>
                  <a:pt x="7328580" y="3043502"/>
                </a:cubicBezTo>
                <a:cubicBezTo>
                  <a:pt x="7328580" y="3242325"/>
                  <a:pt x="7489757" y="3403502"/>
                  <a:pt x="7688580" y="3403502"/>
                </a:cubicBezTo>
                <a:cubicBezTo>
                  <a:pt x="7887403" y="3403502"/>
                  <a:pt x="8048580" y="3242325"/>
                  <a:pt x="8048580" y="3043502"/>
                </a:cubicBezTo>
                <a:cubicBezTo>
                  <a:pt x="8048580" y="2919238"/>
                  <a:pt x="7985620" y="2809679"/>
                  <a:pt x="7889860" y="2744985"/>
                </a:cubicBezTo>
                <a:lnTo>
                  <a:pt x="7872070" y="2735329"/>
                </a:lnTo>
                <a:lnTo>
                  <a:pt x="7872318" y="2735125"/>
                </a:lnTo>
                <a:cubicBezTo>
                  <a:pt x="7970039" y="2637404"/>
                  <a:pt x="8030480" y="2502404"/>
                  <a:pt x="8030480" y="2353287"/>
                </a:cubicBezTo>
                <a:cubicBezTo>
                  <a:pt x="8030480" y="2092333"/>
                  <a:pt x="7845378" y="1874611"/>
                  <a:pt x="7599309" y="1824258"/>
                </a:cubicBezTo>
                <a:lnTo>
                  <a:pt x="7526727" y="1816942"/>
                </a:lnTo>
                <a:lnTo>
                  <a:pt x="7515452" y="1705093"/>
                </a:lnTo>
                <a:cubicBezTo>
                  <a:pt x="7448315" y="1377001"/>
                  <a:pt x="7158019" y="1130198"/>
                  <a:pt x="6810080" y="1130198"/>
                </a:cubicBezTo>
                <a:close/>
                <a:moveTo>
                  <a:pt x="6080080" y="313363"/>
                </a:moveTo>
                <a:cubicBezTo>
                  <a:pt x="5881257" y="313363"/>
                  <a:pt x="5720080" y="474540"/>
                  <a:pt x="5720080" y="673363"/>
                </a:cubicBezTo>
                <a:cubicBezTo>
                  <a:pt x="5720080" y="872186"/>
                  <a:pt x="5881257" y="1033363"/>
                  <a:pt x="6080080" y="1033363"/>
                </a:cubicBezTo>
                <a:cubicBezTo>
                  <a:pt x="6278903" y="1033363"/>
                  <a:pt x="6440080" y="872186"/>
                  <a:pt x="6440080" y="673363"/>
                </a:cubicBezTo>
                <a:cubicBezTo>
                  <a:pt x="6440080" y="474540"/>
                  <a:pt x="6278903" y="313363"/>
                  <a:pt x="6080080" y="313363"/>
                </a:cubicBezTo>
                <a:close/>
                <a:moveTo>
                  <a:pt x="7192780" y="25098"/>
                </a:moveTo>
                <a:cubicBezTo>
                  <a:pt x="6894546" y="25098"/>
                  <a:pt x="6652780" y="266864"/>
                  <a:pt x="6652780" y="565098"/>
                </a:cubicBezTo>
                <a:cubicBezTo>
                  <a:pt x="6652780" y="863332"/>
                  <a:pt x="6894546" y="1105098"/>
                  <a:pt x="7192780" y="1105098"/>
                </a:cubicBezTo>
                <a:cubicBezTo>
                  <a:pt x="7491014" y="1105098"/>
                  <a:pt x="7732780" y="863332"/>
                  <a:pt x="7732780" y="565098"/>
                </a:cubicBezTo>
                <a:cubicBezTo>
                  <a:pt x="7732780" y="266864"/>
                  <a:pt x="7491014" y="25098"/>
                  <a:pt x="7192780" y="25098"/>
                </a:cubicBezTo>
                <a:close/>
                <a:moveTo>
                  <a:pt x="4705280" y="10539"/>
                </a:moveTo>
                <a:cubicBezTo>
                  <a:pt x="4208224" y="10539"/>
                  <a:pt x="3805280" y="413483"/>
                  <a:pt x="3805280" y="910539"/>
                </a:cubicBezTo>
                <a:cubicBezTo>
                  <a:pt x="3805280" y="1407596"/>
                  <a:pt x="4208224" y="1810540"/>
                  <a:pt x="4705280" y="1810540"/>
                </a:cubicBezTo>
                <a:cubicBezTo>
                  <a:pt x="5202336" y="1810540"/>
                  <a:pt x="5605280" y="1407596"/>
                  <a:pt x="5605280" y="910539"/>
                </a:cubicBezTo>
                <a:cubicBezTo>
                  <a:pt x="5605280" y="413483"/>
                  <a:pt x="5202336" y="10539"/>
                  <a:pt x="4705280" y="10539"/>
                </a:cubicBezTo>
                <a:close/>
                <a:moveTo>
                  <a:pt x="0" y="0"/>
                </a:moveTo>
                <a:lnTo>
                  <a:pt x="6282380" y="0"/>
                </a:lnTo>
                <a:lnTo>
                  <a:pt x="6263201" y="12931"/>
                </a:lnTo>
                <a:cubicBezTo>
                  <a:pt x="6230627" y="45505"/>
                  <a:pt x="6210480" y="90505"/>
                  <a:pt x="6210480" y="140210"/>
                </a:cubicBezTo>
                <a:cubicBezTo>
                  <a:pt x="6210480" y="239621"/>
                  <a:pt x="6291069" y="320210"/>
                  <a:pt x="6390480" y="320210"/>
                </a:cubicBezTo>
                <a:cubicBezTo>
                  <a:pt x="6489891" y="320210"/>
                  <a:pt x="6570480" y="239621"/>
                  <a:pt x="6570480" y="140210"/>
                </a:cubicBezTo>
                <a:cubicBezTo>
                  <a:pt x="6570480" y="90505"/>
                  <a:pt x="6550333" y="45505"/>
                  <a:pt x="6517759" y="12931"/>
                </a:cubicBezTo>
                <a:lnTo>
                  <a:pt x="6498580" y="0"/>
                </a:lnTo>
                <a:lnTo>
                  <a:pt x="9601200" y="0"/>
                </a:lnTo>
                <a:lnTo>
                  <a:pt x="9601200" y="6279271"/>
                </a:lnTo>
                <a:lnTo>
                  <a:pt x="0" y="627927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itolo 1">
            <a:extLst>
              <a:ext uri="{FF2B5EF4-FFF2-40B4-BE49-F238E27FC236}">
                <a16:creationId xmlns:a16="http://schemas.microsoft.com/office/drawing/2014/main" id="{BF80D5D9-CA93-0BB2-748A-549D149BAB47}"/>
              </a:ext>
            </a:extLst>
          </p:cNvPr>
          <p:cNvSpPr txBox="1">
            <a:spLocks/>
          </p:cNvSpPr>
          <p:nvPr/>
        </p:nvSpPr>
        <p:spPr>
          <a:xfrm>
            <a:off x="1455712" y="2615051"/>
            <a:ext cx="10129102" cy="12311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800" b="1" i="0">
                <a:solidFill>
                  <a:srgbClr val="013E87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000" b="1" i="0" u="none" strike="noStrike" kern="0" cap="none" spc="-5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I lavori della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000" b="1" i="0" u="none" strike="noStrike" kern="0" cap="none" spc="-5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Struttura di </a:t>
            </a:r>
            <a:r>
              <a:rPr kumimoji="0" lang="it-IT" sz="4000" b="1" i="1" u="none" strike="noStrike" kern="0" cap="none" spc="-5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governance</a:t>
            </a:r>
          </a:p>
        </p:txBody>
      </p:sp>
    </p:spTree>
    <p:extLst>
      <p:ext uri="{BB962C8B-B14F-4D97-AF65-F5344CB8AC3E}">
        <p14:creationId xmlns:p14="http://schemas.microsoft.com/office/powerpoint/2010/main" val="1571622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95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688455-FC7E-19D2-1AEA-A3AD16EF6C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1">
            <a:extLst>
              <a:ext uri="{FF2B5EF4-FFF2-40B4-BE49-F238E27FC236}">
                <a16:creationId xmlns:a16="http://schemas.microsoft.com/office/drawing/2014/main" id="{1286A472-DE30-B75F-5140-9633ABEC8C67}"/>
              </a:ext>
            </a:extLst>
          </p:cNvPr>
          <p:cNvSpPr txBox="1">
            <a:spLocks/>
          </p:cNvSpPr>
          <p:nvPr/>
        </p:nvSpPr>
        <p:spPr bwMode="auto">
          <a:xfrm>
            <a:off x="838200" y="338305"/>
            <a:ext cx="8229600" cy="561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/>
                <a:cs typeface="+mj-cs"/>
              </a:rPr>
              <a:t>Il Quadro concettuale</a:t>
            </a:r>
            <a:endParaRPr kumimoji="0" lang="en-GB" altLang="en-US" sz="3600" b="1" i="0" u="none" strike="noStrike" kern="0" cap="none" spc="0" normalizeH="0" baseline="0" noProof="0" dirty="0">
              <a:ln>
                <a:noFill/>
              </a:ln>
              <a:solidFill>
                <a:srgbClr val="012B86"/>
              </a:solidFill>
              <a:effectLst/>
              <a:uLnTx/>
              <a:uFillTx/>
              <a:latin typeface="+mn-lt"/>
              <a:ea typeface="ＭＳ Ｐゴシック"/>
              <a:cs typeface="+mj-cs"/>
            </a:endParaRPr>
          </a:p>
        </p:txBody>
      </p:sp>
      <p:pic>
        <p:nvPicPr>
          <p:cNvPr id="4" name="Immagine 3" descr="QUADRO CONCETTUALE APPROVATO 10102022.pdf - Adobe Acrobat Pro">
            <a:extLst>
              <a:ext uri="{FF2B5EF4-FFF2-40B4-BE49-F238E27FC236}">
                <a16:creationId xmlns:a16="http://schemas.microsoft.com/office/drawing/2014/main" id="{364E27B2-C23A-427D-B8D4-BC27834384D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250" t="13771" r="32675" b="2178"/>
          <a:stretch/>
        </p:blipFill>
        <p:spPr>
          <a:xfrm>
            <a:off x="838200" y="1613693"/>
            <a:ext cx="2638352" cy="36441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5" name="Gruppo 4">
            <a:extLst>
              <a:ext uri="{FF2B5EF4-FFF2-40B4-BE49-F238E27FC236}">
                <a16:creationId xmlns:a16="http://schemas.microsoft.com/office/drawing/2014/main" id="{FE91F48F-955C-BBE9-7152-35E911B0D8B5}"/>
              </a:ext>
            </a:extLst>
          </p:cNvPr>
          <p:cNvGrpSpPr/>
          <p:nvPr/>
        </p:nvGrpSpPr>
        <p:grpSpPr>
          <a:xfrm>
            <a:off x="4170453" y="1920895"/>
            <a:ext cx="7333472" cy="3016210"/>
            <a:chOff x="3178175" y="1560513"/>
            <a:chExt cx="6804025" cy="3016210"/>
          </a:xfrm>
        </p:grpSpPr>
        <p:sp>
          <p:nvSpPr>
            <p:cNvPr id="6" name="CasellaDiTesto 5">
              <a:extLst>
                <a:ext uri="{FF2B5EF4-FFF2-40B4-BE49-F238E27FC236}">
                  <a16:creationId xmlns:a16="http://schemas.microsoft.com/office/drawing/2014/main" id="{E90F060B-6353-2B28-A7C1-DE44C9BF12B5}"/>
                </a:ext>
              </a:extLst>
            </p:cNvPr>
            <p:cNvSpPr txBox="1"/>
            <p:nvPr/>
          </p:nvSpPr>
          <p:spPr>
            <a:xfrm>
              <a:off x="3178175" y="1560513"/>
              <a:ext cx="6804025" cy="30162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0" fontAlgn="base" hangingPunct="0">
                <a:spcBef>
                  <a:spcPts val="600"/>
                </a:spcBef>
                <a:spcAft>
                  <a:spcPts val="600"/>
                </a:spcAft>
                <a:defRPr/>
              </a:pPr>
              <a:r>
                <a:rPr lang="it-IT" sz="2000" b="1" dirty="0">
                  <a:solidFill>
                    <a:srgbClr val="012B86"/>
                  </a:solidFill>
                  <a:ea typeface="ＭＳ Ｐゴシック" panose="020B0600070205080204" pitchFamily="34" charset="-128"/>
                </a:rPr>
                <a:t>Premessa: oggetto e funzioni del quadro concettuale</a:t>
              </a:r>
            </a:p>
            <a:p>
              <a:pPr marL="457200" indent="-457200" eaLnBrk="0" fontAlgn="base" hangingPunct="0">
                <a:spcBef>
                  <a:spcPts val="600"/>
                </a:spcBef>
                <a:spcAft>
                  <a:spcPts val="600"/>
                </a:spcAft>
                <a:buFont typeface="+mj-lt"/>
                <a:buAutoNum type="arabicPeriod"/>
                <a:defRPr/>
              </a:pPr>
              <a:r>
                <a:rPr lang="it-IT" sz="2000" b="1" dirty="0">
                  <a:solidFill>
                    <a:srgbClr val="012B86"/>
                  </a:solidFill>
                  <a:ea typeface="ＭＳ Ｐゴシック" panose="020B0600070205080204" pitchFamily="34" charset="-128"/>
                </a:rPr>
                <a:t>La rendicontazione per finalità informative generali</a:t>
              </a:r>
              <a:endParaRPr lang="en-GB" sz="2000" b="1" dirty="0">
                <a:solidFill>
                  <a:srgbClr val="012B86"/>
                </a:solidFill>
                <a:ea typeface="ＭＳ Ｐゴシック" panose="020B0600070205080204" pitchFamily="34" charset="-128"/>
              </a:endParaRPr>
            </a:p>
            <a:p>
              <a:pPr marL="457200" indent="-457200" eaLnBrk="0" fontAlgn="base" hangingPunct="0">
                <a:spcBef>
                  <a:spcPts val="600"/>
                </a:spcBef>
                <a:spcAft>
                  <a:spcPts val="600"/>
                </a:spcAft>
                <a:buFont typeface="+mj-lt"/>
                <a:buAutoNum type="arabicPeriod"/>
                <a:defRPr/>
              </a:pPr>
              <a:r>
                <a:rPr lang="it-IT" sz="2000" b="1" dirty="0">
                  <a:solidFill>
                    <a:srgbClr val="012B86"/>
                  </a:solidFill>
                  <a:ea typeface="ＭＳ Ｐゴシック" panose="020B0600070205080204" pitchFamily="34" charset="-128"/>
                </a:rPr>
                <a:t>I postulati e i vincoli dell’informazione </a:t>
              </a:r>
              <a:endParaRPr lang="en-GB" sz="2000" b="1" dirty="0">
                <a:solidFill>
                  <a:srgbClr val="012B86"/>
                </a:solidFill>
                <a:ea typeface="ＭＳ Ｐゴシック" panose="020B0600070205080204" pitchFamily="34" charset="-128"/>
              </a:endParaRPr>
            </a:p>
            <a:p>
              <a:pPr marL="457200" indent="-457200" eaLnBrk="0" fontAlgn="base" hangingPunct="0">
                <a:spcBef>
                  <a:spcPts val="600"/>
                </a:spcBef>
                <a:spcAft>
                  <a:spcPts val="600"/>
                </a:spcAft>
                <a:buFont typeface="+mj-lt"/>
                <a:buAutoNum type="arabicPeriod"/>
                <a:defRPr/>
              </a:pPr>
              <a:r>
                <a:rPr lang="it-IT" sz="2000" b="1" dirty="0">
                  <a:solidFill>
                    <a:srgbClr val="012B86"/>
                  </a:solidFill>
                  <a:ea typeface="ＭＳ Ｐゴシック" panose="020B0600070205080204" pitchFamily="34" charset="-128"/>
                </a:rPr>
                <a:t>Gli elementi del bilancio di esercizio</a:t>
              </a:r>
              <a:endParaRPr lang="en-GB" sz="2000" b="1" dirty="0">
                <a:solidFill>
                  <a:srgbClr val="012B86"/>
                </a:solidFill>
                <a:ea typeface="ＭＳ Ｐゴシック" panose="020B0600070205080204" pitchFamily="34" charset="-128"/>
              </a:endParaRPr>
            </a:p>
            <a:p>
              <a:pPr marL="457200" indent="-457200" eaLnBrk="0" fontAlgn="base" hangingPunct="0">
                <a:spcBef>
                  <a:spcPts val="600"/>
                </a:spcBef>
                <a:spcAft>
                  <a:spcPts val="600"/>
                </a:spcAft>
                <a:buFont typeface="+mj-lt"/>
                <a:buAutoNum type="arabicPeriod"/>
                <a:defRPr/>
              </a:pPr>
              <a:r>
                <a:rPr lang="it-IT" sz="2000" b="1" dirty="0">
                  <a:solidFill>
                    <a:srgbClr val="012B86"/>
                  </a:solidFill>
                  <a:ea typeface="ＭＳ Ｐゴシック" panose="020B0600070205080204" pitchFamily="34" charset="-128"/>
                </a:rPr>
                <a:t>La valutazione delle attività e delle passività</a:t>
              </a:r>
            </a:p>
            <a:p>
              <a:pPr marL="457200" indent="-457200" eaLnBrk="0" fontAlgn="base" hangingPunct="0">
                <a:spcBef>
                  <a:spcPts val="600"/>
                </a:spcBef>
                <a:spcAft>
                  <a:spcPts val="600"/>
                </a:spcAft>
                <a:buFont typeface="+mj-lt"/>
                <a:buAutoNum type="arabicPeriod"/>
                <a:defRPr/>
              </a:pPr>
              <a:r>
                <a:rPr lang="it-IT" sz="2000" b="1" dirty="0">
                  <a:solidFill>
                    <a:srgbClr val="012B86"/>
                  </a:solidFill>
                  <a:ea typeface="ＭＳ Ｐゴシック" panose="020B0600070205080204" pitchFamily="34" charset="-128"/>
                </a:rPr>
                <a:t>La presentazione delle informazioni nei documenti finanziari </a:t>
              </a:r>
              <a:endParaRPr lang="en-GB" sz="2000" b="1" dirty="0">
                <a:solidFill>
                  <a:srgbClr val="012B86"/>
                </a:solidFill>
                <a:ea typeface="ＭＳ Ｐゴシック" panose="020B0600070205080204" pitchFamily="34" charset="-128"/>
              </a:endParaRPr>
            </a:p>
          </p:txBody>
        </p:sp>
        <p:cxnSp>
          <p:nvCxnSpPr>
            <p:cNvPr id="7" name="Connettore diritto 12">
              <a:extLst>
                <a:ext uri="{FF2B5EF4-FFF2-40B4-BE49-F238E27FC236}">
                  <a16:creationId xmlns:a16="http://schemas.microsoft.com/office/drawing/2014/main" id="{C96BF1E2-822D-5D86-48DC-C5EB4F8B7E6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179981" y="1919288"/>
              <a:ext cx="1102231" cy="0"/>
            </a:xfrm>
            <a:prstGeom prst="line">
              <a:avLst/>
            </a:prstGeom>
            <a:noFill/>
            <a:ln w="19050" algn="ctr">
              <a:solidFill>
                <a:srgbClr val="FFC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" name="Connettore diritto 15">
              <a:extLst>
                <a:ext uri="{FF2B5EF4-FFF2-40B4-BE49-F238E27FC236}">
                  <a16:creationId xmlns:a16="http://schemas.microsoft.com/office/drawing/2014/main" id="{7CE2A8A7-543B-9C81-32F0-D3C6F9EC0D4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178175" y="2343137"/>
              <a:ext cx="395287" cy="0"/>
            </a:xfrm>
            <a:prstGeom prst="line">
              <a:avLst/>
            </a:prstGeom>
            <a:noFill/>
            <a:ln w="19050" algn="ctr">
              <a:solidFill>
                <a:srgbClr val="FFC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" name="Connettore diritto 17">
              <a:extLst>
                <a:ext uri="{FF2B5EF4-FFF2-40B4-BE49-F238E27FC236}">
                  <a16:creationId xmlns:a16="http://schemas.microsoft.com/office/drawing/2014/main" id="{752EFD57-A7DD-B7F3-77AA-9F309FF0C6A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178175" y="2792426"/>
              <a:ext cx="395287" cy="0"/>
            </a:xfrm>
            <a:prstGeom prst="line">
              <a:avLst/>
            </a:prstGeom>
            <a:noFill/>
            <a:ln w="19050" algn="ctr">
              <a:solidFill>
                <a:srgbClr val="FFC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" name="Connettore diritto 18">
              <a:extLst>
                <a:ext uri="{FF2B5EF4-FFF2-40B4-BE49-F238E27FC236}">
                  <a16:creationId xmlns:a16="http://schemas.microsoft.com/office/drawing/2014/main" id="{C96DCD8D-B3CF-E097-6D01-3322CC88AC5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178175" y="3240088"/>
              <a:ext cx="395287" cy="0"/>
            </a:xfrm>
            <a:prstGeom prst="line">
              <a:avLst/>
            </a:prstGeom>
            <a:noFill/>
            <a:ln w="19050" algn="ctr">
              <a:solidFill>
                <a:srgbClr val="FFC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" name="Connettore diritto 19">
              <a:extLst>
                <a:ext uri="{FF2B5EF4-FFF2-40B4-BE49-F238E27FC236}">
                  <a16:creationId xmlns:a16="http://schemas.microsoft.com/office/drawing/2014/main" id="{5F05FBCF-5CC0-91F3-1299-8A340AF6952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178175" y="3703732"/>
              <a:ext cx="395287" cy="0"/>
            </a:xfrm>
            <a:prstGeom prst="line">
              <a:avLst/>
            </a:prstGeom>
            <a:noFill/>
            <a:ln w="19050" algn="ctr">
              <a:solidFill>
                <a:srgbClr val="FFC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" name="Connettore diritto 20">
              <a:extLst>
                <a:ext uri="{FF2B5EF4-FFF2-40B4-BE49-F238E27FC236}">
                  <a16:creationId xmlns:a16="http://schemas.microsoft.com/office/drawing/2014/main" id="{3B800548-BAC1-B1A9-E2B6-34B1A932AD0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179981" y="4164053"/>
              <a:ext cx="396875" cy="0"/>
            </a:xfrm>
            <a:prstGeom prst="line">
              <a:avLst/>
            </a:prstGeom>
            <a:noFill/>
            <a:ln w="19050" algn="ctr">
              <a:solidFill>
                <a:srgbClr val="FFC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13" name="Rettangolo 21">
            <a:extLst>
              <a:ext uri="{FF2B5EF4-FFF2-40B4-BE49-F238E27FC236}">
                <a16:creationId xmlns:a16="http://schemas.microsoft.com/office/drawing/2014/main" id="{85A206D5-7B5F-1150-6EEA-5088DF08CA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5000" y="5257800"/>
            <a:ext cx="59467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https://www.rgs.mef.gov.it/VERSIONE-I/e_government/amministrazioni_pubbliche/contabilita_accrual/index.html</a:t>
            </a:r>
            <a:endParaRPr kumimoji="0" lang="en-GB" altLang="en-US" sz="1200" b="0" i="0" u="none" strike="noStrike" kern="0" cap="none" spc="0" normalizeH="0" baseline="0" noProof="0" dirty="0">
              <a:ln>
                <a:noFill/>
              </a:ln>
              <a:solidFill>
                <a:srgbClr val="012B86"/>
              </a:solidFill>
              <a:effectLst/>
              <a:uLnTx/>
              <a:uFillTx/>
              <a:latin typeface="+mn-lt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49460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9EB9AF-3456-0488-F7AB-3A41078AB2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o 4">
            <a:extLst>
              <a:ext uri="{FF2B5EF4-FFF2-40B4-BE49-F238E27FC236}">
                <a16:creationId xmlns:a16="http://schemas.microsoft.com/office/drawing/2014/main" id="{987CF0C4-4D60-2361-4770-34E5E9130010}"/>
              </a:ext>
            </a:extLst>
          </p:cNvPr>
          <p:cNvGrpSpPr/>
          <p:nvPr/>
        </p:nvGrpSpPr>
        <p:grpSpPr>
          <a:xfrm>
            <a:off x="228600" y="124878"/>
            <a:ext cx="11963400" cy="6733122"/>
            <a:chOff x="228600" y="124878"/>
            <a:chExt cx="11963400" cy="6733122"/>
          </a:xfrm>
        </p:grpSpPr>
        <p:sp>
          <p:nvSpPr>
            <p:cNvPr id="3" name="Titolo 1">
              <a:extLst>
                <a:ext uri="{FF2B5EF4-FFF2-40B4-BE49-F238E27FC236}">
                  <a16:creationId xmlns:a16="http://schemas.microsoft.com/office/drawing/2014/main" id="{79891038-F838-9A17-273E-FFA16E3CFEE1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2743200" y="124878"/>
              <a:ext cx="9448800" cy="5619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  <a:lvl2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600">
                  <a:solidFill>
                    <a:srgbClr val="0B3066"/>
                  </a:solidFill>
                  <a:latin typeface="Tahoma" charset="0"/>
                  <a:ea typeface="ＭＳ Ｐゴシック" charset="-128"/>
                </a:defRPr>
              </a:lvl2pPr>
              <a:lvl3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600">
                  <a:solidFill>
                    <a:srgbClr val="0B3066"/>
                  </a:solidFill>
                  <a:latin typeface="Tahoma" charset="0"/>
                  <a:ea typeface="ＭＳ Ｐゴシック" charset="-128"/>
                </a:defRPr>
              </a:lvl3pPr>
              <a:lvl4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600">
                  <a:solidFill>
                    <a:srgbClr val="0B3066"/>
                  </a:solidFill>
                  <a:latin typeface="Tahoma" charset="0"/>
                  <a:ea typeface="ＭＳ Ｐゴシック" charset="-128"/>
                </a:defRPr>
              </a:lvl4pPr>
              <a:lvl5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600">
                  <a:solidFill>
                    <a:srgbClr val="0B3066"/>
                  </a:solidFill>
                  <a:latin typeface="Tahoma" charset="0"/>
                  <a:ea typeface="ＭＳ Ｐゴシック" charset="-128"/>
                </a:defRPr>
              </a:lvl5pPr>
              <a:lvl6pPr marL="457200" algn="l" rtl="0" fontAlgn="base">
                <a:spcBef>
                  <a:spcPct val="0"/>
                </a:spcBef>
                <a:spcAft>
                  <a:spcPct val="0"/>
                </a:spcAft>
                <a:defRPr sz="2600">
                  <a:solidFill>
                    <a:srgbClr val="0B3066"/>
                  </a:solidFill>
                  <a:latin typeface="Tahoma" charset="0"/>
                  <a:ea typeface="ＭＳ Ｐゴシック" charset="-128"/>
                </a:defRPr>
              </a:lvl6pPr>
              <a:lvl7pPr marL="914400" algn="l" rtl="0" fontAlgn="base">
                <a:spcBef>
                  <a:spcPct val="0"/>
                </a:spcBef>
                <a:spcAft>
                  <a:spcPct val="0"/>
                </a:spcAft>
                <a:defRPr sz="2600">
                  <a:solidFill>
                    <a:srgbClr val="0B3066"/>
                  </a:solidFill>
                  <a:latin typeface="Tahoma" charset="0"/>
                  <a:ea typeface="ＭＳ Ｐゴシック" charset="-128"/>
                </a:defRPr>
              </a:lvl7pPr>
              <a:lvl8pPr marL="1371600" algn="l" rtl="0" fontAlgn="base">
                <a:spcBef>
                  <a:spcPct val="0"/>
                </a:spcBef>
                <a:spcAft>
                  <a:spcPct val="0"/>
                </a:spcAft>
                <a:defRPr sz="2600">
                  <a:solidFill>
                    <a:srgbClr val="0B3066"/>
                  </a:solidFill>
                  <a:latin typeface="Tahoma" charset="0"/>
                  <a:ea typeface="ＭＳ Ｐゴシック" charset="-128"/>
                </a:defRPr>
              </a:lvl8pPr>
              <a:lvl9pPr marL="1828800" algn="l" rtl="0" fontAlgn="base">
                <a:spcBef>
                  <a:spcPct val="0"/>
                </a:spcBef>
                <a:spcAft>
                  <a:spcPct val="0"/>
                </a:spcAft>
                <a:defRPr sz="2600">
                  <a:solidFill>
                    <a:srgbClr val="0B3066"/>
                  </a:solidFill>
                  <a:latin typeface="Tahoma" charset="0"/>
                  <a:ea typeface="ＭＳ Ｐゴシック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alt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/>
                  <a:cs typeface="+mj-cs"/>
                </a:rPr>
                <a:t>Gli standard contabili ITAS – basati IPSAS</a:t>
              </a:r>
              <a:endParaRPr kumimoji="0" lang="en-GB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/>
                <a:cs typeface="+mj-cs"/>
              </a:endParaRPr>
            </a:p>
          </p:txBody>
        </p:sp>
        <p:sp>
          <p:nvSpPr>
            <p:cNvPr id="4" name="Rettangolo 3">
              <a:extLst>
                <a:ext uri="{FF2B5EF4-FFF2-40B4-BE49-F238E27FC236}">
                  <a16:creationId xmlns:a16="http://schemas.microsoft.com/office/drawing/2014/main" id="{5FC24FCF-D75C-37CF-7BFC-6209BAAF1514}"/>
                </a:ext>
              </a:extLst>
            </p:cNvPr>
            <p:cNvSpPr/>
            <p:nvPr/>
          </p:nvSpPr>
          <p:spPr>
            <a:xfrm>
              <a:off x="228600" y="5546558"/>
              <a:ext cx="3140242" cy="131144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aphicFrame>
        <p:nvGraphicFramePr>
          <p:cNvPr id="2" name="Tabella 1">
            <a:extLst>
              <a:ext uri="{FF2B5EF4-FFF2-40B4-BE49-F238E27FC236}">
                <a16:creationId xmlns:a16="http://schemas.microsoft.com/office/drawing/2014/main" id="{55018B33-CAC5-1DCD-FF4B-20CC55F4D8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0642565"/>
              </p:ext>
            </p:extLst>
          </p:nvPr>
        </p:nvGraphicFramePr>
        <p:xfrm>
          <a:off x="464592" y="721093"/>
          <a:ext cx="11262816" cy="5821680"/>
        </p:xfrm>
        <a:graphic>
          <a:graphicData uri="http://schemas.openxmlformats.org/drawingml/2006/table">
            <a:tbl>
              <a:tblPr/>
              <a:tblGrid>
                <a:gridCol w="3394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719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13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80000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9pPr>
                    </a:lstStyle>
                    <a:p>
                      <a:pPr algn="ctr" fontAlgn="ctr"/>
                      <a:r>
                        <a:rPr lang="it-IT" sz="1600" b="1" i="0" u="none" strike="noStrike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ITAS</a:t>
                      </a:r>
                      <a:endParaRPr lang="it-IT" sz="16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9pPr>
                    </a:lstStyle>
                    <a:p>
                      <a:pPr algn="ctr" fontAlgn="ctr"/>
                      <a:r>
                        <a:rPr lang="it-IT" sz="1600" b="1" i="0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IPSAS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9pPr>
                    </a:lstStyle>
                    <a:p>
                      <a:pPr algn="ctr" fontAlgn="ctr"/>
                      <a:r>
                        <a:rPr lang="it-IT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9pPr>
                    </a:lstStyle>
                    <a:p>
                      <a:pPr algn="l" fontAlgn="ctr"/>
                      <a:r>
                        <a:rPr lang="it-IT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Composizione e schemi del bilancio di esercizio</a:t>
                      </a:r>
                    </a:p>
                  </a:txBody>
                  <a:tcPr marL="91447" marR="91447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9pPr>
                    </a:lstStyle>
                    <a:p>
                      <a:pPr algn="l" fontAlgn="ctr"/>
                      <a:r>
                        <a:rPr lang="it-IT" sz="1400" b="0" i="1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IPSAS 1-2-24-20-18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9pPr>
                    </a:lstStyle>
                    <a:p>
                      <a:pPr algn="ctr" fontAlgn="ctr"/>
                      <a:r>
                        <a:rPr lang="it-IT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9pPr>
                    </a:lstStyle>
                    <a:p>
                      <a:pPr algn="l" fontAlgn="ctr"/>
                      <a:r>
                        <a:rPr lang="it-IT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Politiche contabili, cambiamenti di stime contabili, correzione di errori e fatti intervenuti dopo la chiusura dell'esercizio</a:t>
                      </a:r>
                    </a:p>
                  </a:txBody>
                  <a:tcPr marL="91447" marR="91447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9pPr>
                    </a:lstStyle>
                    <a:p>
                      <a:pPr algn="l" fontAlgn="ctr"/>
                      <a:r>
                        <a:rPr lang="it-IT" sz="1400" b="0" i="1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IPSAS 3-14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9pPr>
                    </a:lstStyle>
                    <a:p>
                      <a:pPr algn="ctr" fontAlgn="ctr"/>
                      <a:r>
                        <a:rPr lang="it-IT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9pPr>
                    </a:lstStyle>
                    <a:p>
                      <a:pPr algn="l" fontAlgn="ctr"/>
                      <a:r>
                        <a:rPr lang="it-IT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Operazioni, attività e passività in valuta estera </a:t>
                      </a:r>
                    </a:p>
                  </a:txBody>
                  <a:tcPr marL="91447" marR="91447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9pPr>
                    </a:lstStyle>
                    <a:p>
                      <a:pPr algn="l" fontAlgn="ctr"/>
                      <a:r>
                        <a:rPr lang="it-IT" sz="1400" b="0" i="1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IPSAS 4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9pPr>
                    </a:lstStyle>
                    <a:p>
                      <a:pPr algn="ctr" fontAlgn="ctr"/>
                      <a:r>
                        <a:rPr lang="it-IT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9pPr>
                    </a:lstStyle>
                    <a:p>
                      <a:pPr algn="l" fontAlgn="ctr"/>
                      <a:r>
                        <a:rPr lang="it-IT" sz="1400" b="1" i="0" u="none" strike="noStrike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Immobilizzazioni materiali </a:t>
                      </a:r>
                    </a:p>
                  </a:txBody>
                  <a:tcPr marL="91447" marR="91447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9pPr>
                    </a:lstStyle>
                    <a:p>
                      <a:pPr algn="l" fontAlgn="ctr"/>
                      <a:r>
                        <a:rPr lang="it-IT" sz="1400" b="0" i="1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IPSAS 16-17-5-27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9pPr>
                    </a:lstStyle>
                    <a:p>
                      <a:pPr algn="ctr" fontAlgn="ctr"/>
                      <a:r>
                        <a:rPr lang="it-IT" sz="1400" b="1" i="0" u="none" strike="noStrike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9pPr>
                    </a:lstStyle>
                    <a:p>
                      <a:pPr algn="l" fontAlgn="ctr"/>
                      <a:r>
                        <a:rPr lang="it-IT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Immobilizzazioni immateriali</a:t>
                      </a:r>
                    </a:p>
                  </a:txBody>
                  <a:tcPr marL="91447" marR="91447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9pPr>
                    </a:lstStyle>
                    <a:p>
                      <a:pPr algn="l" fontAlgn="ctr"/>
                      <a:r>
                        <a:rPr lang="it-IT" sz="1400" b="0" i="1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IPSAS 31-5-27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9pPr>
                    </a:lstStyle>
                    <a:p>
                      <a:pPr algn="ctr" fontAlgn="ctr"/>
                      <a:r>
                        <a:rPr lang="it-IT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9pPr>
                    </a:lstStyle>
                    <a:p>
                      <a:pPr algn="l" fontAlgn="ctr"/>
                      <a:r>
                        <a:rPr lang="it-IT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Accordi per servizi in concessione: concedente</a:t>
                      </a:r>
                    </a:p>
                  </a:txBody>
                  <a:tcPr marL="91447" marR="91447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9pPr>
                    </a:lstStyle>
                    <a:p>
                      <a:pPr algn="l" fontAlgn="ctr"/>
                      <a:r>
                        <a:rPr lang="it-IT" sz="1400" b="0" i="1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IPSAS 32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9pPr>
                    </a:lstStyle>
                    <a:p>
                      <a:pPr algn="ctr" fontAlgn="ctr"/>
                      <a:r>
                        <a:rPr lang="it-IT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9pPr>
                    </a:lstStyle>
                    <a:p>
                      <a:pPr algn="l" fontAlgn="ctr"/>
                      <a:r>
                        <a:rPr lang="it-IT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Locazioni</a:t>
                      </a:r>
                    </a:p>
                  </a:txBody>
                  <a:tcPr marL="91447" marR="91447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9pPr>
                    </a:lstStyle>
                    <a:p>
                      <a:pPr algn="l" fontAlgn="ctr"/>
                      <a:r>
                        <a:rPr lang="it-IT" sz="1400" b="0" i="1" u="none" strike="noStrike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IPSAS 13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9pPr>
                    </a:lstStyle>
                    <a:p>
                      <a:pPr algn="ctr" fontAlgn="ctr"/>
                      <a:r>
                        <a:rPr lang="it-IT" sz="1400" b="1" i="0" u="none" strike="noStrike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9pPr>
                    </a:lstStyle>
                    <a:p>
                      <a:pPr algn="l" fontAlgn="ctr"/>
                      <a:r>
                        <a:rPr lang="it-IT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Riduzione di valore delle attività</a:t>
                      </a:r>
                    </a:p>
                  </a:txBody>
                  <a:tcPr marL="91447" marR="91447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9pPr>
                    </a:lstStyle>
                    <a:p>
                      <a:pPr algn="l" fontAlgn="ctr"/>
                      <a:r>
                        <a:rPr lang="it-IT" sz="1400" b="0" i="1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IPSAS 21-26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9pPr>
                    </a:lstStyle>
                    <a:p>
                      <a:pPr algn="ctr" fontAlgn="ctr"/>
                      <a:r>
                        <a:rPr lang="it-IT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9pPr>
                    </a:lstStyle>
                    <a:p>
                      <a:pPr algn="l" fontAlgn="ctr"/>
                      <a:r>
                        <a:rPr lang="it-IT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Ricavi e proventi </a:t>
                      </a:r>
                    </a:p>
                  </a:txBody>
                  <a:tcPr marL="91447" marR="91447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9pPr>
                    </a:lstStyle>
                    <a:p>
                      <a:pPr algn="l" fontAlgn="ctr"/>
                      <a:r>
                        <a:rPr lang="it-IT" sz="1400" b="0" i="1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IPSAS 9-23-11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9pPr>
                    </a:lstStyle>
                    <a:p>
                      <a:pPr algn="ctr" fontAlgn="ctr"/>
                      <a:r>
                        <a:rPr lang="it-IT" sz="1400" b="1" i="0" u="none" strike="noStrike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9pPr>
                    </a:lstStyle>
                    <a:p>
                      <a:pPr algn="l" fontAlgn="ctr"/>
                      <a:r>
                        <a:rPr lang="it-IT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Rimanenze </a:t>
                      </a:r>
                    </a:p>
                  </a:txBody>
                  <a:tcPr marL="91447" marR="91447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9pPr>
                    </a:lstStyle>
                    <a:p>
                      <a:pPr algn="l" fontAlgn="ctr"/>
                      <a:r>
                        <a:rPr lang="it-IT" sz="1400" b="0" i="1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IPSAS 12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9pPr>
                    </a:lstStyle>
                    <a:p>
                      <a:pPr algn="ctr" fontAlgn="ctr"/>
                      <a:r>
                        <a:rPr lang="it-IT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9pPr>
                    </a:lstStyle>
                    <a:p>
                      <a:pPr algn="l" fontAlgn="ctr"/>
                      <a:r>
                        <a:rPr lang="it-IT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Strumenti finanziari</a:t>
                      </a:r>
                    </a:p>
                  </a:txBody>
                  <a:tcPr marL="91447" marR="91447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9pPr>
                    </a:lstStyle>
                    <a:p>
                      <a:pPr algn="l" fontAlgn="ctr"/>
                      <a:r>
                        <a:rPr lang="it-IT" sz="1400" b="0" i="1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IPSAS 28-29-30-41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9pPr>
                    </a:lstStyle>
                    <a:p>
                      <a:pPr algn="ctr" fontAlgn="ctr"/>
                      <a:r>
                        <a:rPr lang="it-IT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9pPr>
                    </a:lstStyle>
                    <a:p>
                      <a:pPr algn="l" fontAlgn="ctr"/>
                      <a:r>
                        <a:rPr lang="it-IT" sz="1400" b="1" i="0" u="none" strike="noStrike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Bilancio consolidato </a:t>
                      </a:r>
                    </a:p>
                  </a:txBody>
                  <a:tcPr marL="91447" marR="91447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9pPr>
                    </a:lstStyle>
                    <a:p>
                      <a:pPr algn="l" fontAlgn="ctr"/>
                      <a:r>
                        <a:rPr lang="it-IT" sz="1400" b="0" i="1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IPSAS 35-40-38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9pPr>
                    </a:lstStyle>
                    <a:p>
                      <a:pPr algn="ctr" fontAlgn="ctr"/>
                      <a:r>
                        <a:rPr lang="it-IT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9pPr>
                    </a:lstStyle>
                    <a:p>
                      <a:pPr algn="l" fontAlgn="ctr"/>
                      <a:r>
                        <a:rPr lang="it-IT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Fondi, passività potenziali e attività potenziali</a:t>
                      </a:r>
                    </a:p>
                  </a:txBody>
                  <a:tcPr marL="91447" marR="91447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9pPr>
                    </a:lstStyle>
                    <a:p>
                      <a:pPr algn="l" fontAlgn="ctr"/>
                      <a:r>
                        <a:rPr lang="it-IT" sz="1400" b="0" i="1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IPSAS 19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9pPr>
                    </a:lstStyle>
                    <a:p>
                      <a:pPr algn="ctr" fontAlgn="ctr"/>
                      <a:r>
                        <a:rPr lang="it-IT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9pPr>
                    </a:lstStyle>
                    <a:p>
                      <a:pPr algn="l" fontAlgn="ctr"/>
                      <a:r>
                        <a:rPr lang="it-IT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Partecipazioni in organismi controllati o collegati e accordi a controllo congiunto</a:t>
                      </a:r>
                    </a:p>
                  </a:txBody>
                  <a:tcPr marL="91447" marR="91447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9pPr>
                    </a:lstStyle>
                    <a:p>
                      <a:pPr algn="l" fontAlgn="ctr"/>
                      <a:r>
                        <a:rPr lang="it-IT" sz="1400" b="0" i="1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IPSAS 34-36-37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9pPr>
                    </a:lstStyle>
                    <a:p>
                      <a:pPr algn="ctr" fontAlgn="ctr"/>
                      <a:r>
                        <a:rPr lang="it-IT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9pPr>
                    </a:lstStyle>
                    <a:p>
                      <a:pPr algn="l" fontAlgn="ctr"/>
                      <a:r>
                        <a:rPr lang="it-IT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Benefici per i dipendenti </a:t>
                      </a:r>
                    </a:p>
                  </a:txBody>
                  <a:tcPr marL="91447" marR="91447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9pPr>
                    </a:lstStyle>
                    <a:p>
                      <a:pPr algn="l" fontAlgn="ctr"/>
                      <a:r>
                        <a:rPr lang="it-IT" sz="1400" b="0" i="1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IPSAS 39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9pPr>
                    </a:lstStyle>
                    <a:p>
                      <a:pPr algn="ctr" fontAlgn="ctr"/>
                      <a:r>
                        <a:rPr lang="it-IT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16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9pPr>
                    </a:lstStyle>
                    <a:p>
                      <a:pPr algn="l" fontAlgn="ctr"/>
                      <a:r>
                        <a:rPr lang="it-IT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Prestazioni sociali in denaro</a:t>
                      </a:r>
                    </a:p>
                  </a:txBody>
                  <a:tcPr marL="91447" marR="91447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9pPr>
                    </a:lstStyle>
                    <a:p>
                      <a:pPr algn="l" fontAlgn="ctr"/>
                      <a:r>
                        <a:rPr lang="it-IT" sz="1400" b="0" i="1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IPSAS 42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0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9pPr>
                    </a:lstStyle>
                    <a:p>
                      <a:pPr algn="ctr" fontAlgn="ctr"/>
                      <a:r>
                        <a:rPr lang="it-IT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17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9pPr>
                    </a:lstStyle>
                    <a:p>
                      <a:pPr algn="l" fontAlgn="ctr"/>
                      <a:r>
                        <a:rPr lang="it-IT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Ratei e risconti </a:t>
                      </a:r>
                    </a:p>
                  </a:txBody>
                  <a:tcPr marL="91447" marR="91447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9pPr>
                    </a:lstStyle>
                    <a:p>
                      <a:pPr algn="l" fontAlgn="ctr"/>
                      <a:r>
                        <a:rPr lang="it-IT" sz="1400" b="0" i="1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N.A.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0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9pPr>
                    </a:lstStyle>
                    <a:p>
                      <a:pPr algn="ctr" fontAlgn="ctr"/>
                      <a:r>
                        <a:rPr lang="it-IT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18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9pPr>
                    </a:lstStyle>
                    <a:p>
                      <a:pPr algn="l" fontAlgn="ctr"/>
                      <a:r>
                        <a:rPr lang="it-IT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Costi e oneri</a:t>
                      </a:r>
                    </a:p>
                  </a:txBody>
                  <a:tcPr marL="91447" marR="91447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ＭＳ Ｐゴシック"/>
                        </a:defRPr>
                      </a:lvl9pPr>
                    </a:lstStyle>
                    <a:p>
                      <a:pPr algn="l" fontAlgn="ctr"/>
                      <a:r>
                        <a:rPr lang="it-IT" sz="1400" b="0" i="1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IPSAS 22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5295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ggetto 2">
            <a:extLst>
              <a:ext uri="{FF2B5EF4-FFF2-40B4-BE49-F238E27FC236}">
                <a16:creationId xmlns:a16="http://schemas.microsoft.com/office/drawing/2014/main" id="{8D082034-B5CD-0189-6027-03AF655A9F9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5677" y="1065124"/>
          <a:ext cx="11790067" cy="47528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Worksheet" r:id="rId4" imgW="20488176" imgH="8258038" progId="Excel.Sheet.12">
                  <p:embed/>
                </p:oleObj>
              </mc:Choice>
              <mc:Fallback>
                <p:oleObj name="Worksheet" r:id="rId4" imgW="20488176" imgH="8258038" progId="Excel.Sheet.12">
                  <p:embed/>
                  <p:pic>
                    <p:nvPicPr>
                      <p:cNvPr id="3" name="Oggetto 2">
                        <a:extLst>
                          <a:ext uri="{FF2B5EF4-FFF2-40B4-BE49-F238E27FC236}">
                            <a16:creationId xmlns:a16="http://schemas.microsoft.com/office/drawing/2014/main" id="{8D082034-B5CD-0189-6027-03AF655A9F9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5677" y="1065124"/>
                        <a:ext cx="11790067" cy="475287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olo 1">
            <a:extLst>
              <a:ext uri="{FF2B5EF4-FFF2-40B4-BE49-F238E27FC236}">
                <a16:creationId xmlns:a16="http://schemas.microsoft.com/office/drawing/2014/main" id="{A7C95042-8ECD-D157-B200-AACE81C22AFB}"/>
              </a:ext>
            </a:extLst>
          </p:cNvPr>
          <p:cNvSpPr txBox="1">
            <a:spLocks/>
          </p:cNvSpPr>
          <p:nvPr/>
        </p:nvSpPr>
        <p:spPr bwMode="auto">
          <a:xfrm>
            <a:off x="1999622" y="285652"/>
            <a:ext cx="9448800" cy="561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/>
                <a:cs typeface="+mj-cs"/>
              </a:rPr>
              <a:t>La Consultazione interna e la Consultazione pubblica</a:t>
            </a:r>
            <a:endParaRPr kumimoji="0" lang="en-GB" altLang="en-US" sz="2800" b="1" i="0" u="none" strike="noStrike" kern="0" cap="none" spc="0" normalizeH="0" baseline="0" noProof="0" dirty="0">
              <a:ln>
                <a:noFill/>
              </a:ln>
              <a:solidFill>
                <a:srgbClr val="012B86"/>
              </a:solidFill>
              <a:effectLst/>
              <a:uLnTx/>
              <a:uFillTx/>
              <a:latin typeface="+mn-lt"/>
              <a:ea typeface="ＭＳ Ｐゴシック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52518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AACA06-EA9E-E560-40DF-FB42A518CC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74FAE61-B82B-6B12-1007-1E117CA1A944}"/>
              </a:ext>
            </a:extLst>
          </p:cNvPr>
          <p:cNvSpPr txBox="1">
            <a:spLocks/>
          </p:cNvSpPr>
          <p:nvPr/>
        </p:nvSpPr>
        <p:spPr>
          <a:xfrm>
            <a:off x="3001003" y="100181"/>
            <a:ext cx="6189993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800" b="1" i="0">
                <a:solidFill>
                  <a:srgbClr val="013E87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1" i="0" u="none" strike="noStrike" kern="0" cap="none" spc="-5" normalizeH="0" baseline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+mj-ea"/>
                <a:cs typeface="Calibri"/>
              </a:rPr>
              <a:t>Il Piano dei conti multidimensionale</a:t>
            </a:r>
            <a:endParaRPr kumimoji="0" lang="it-IT" sz="3200" b="1" i="1" u="none" strike="noStrike" kern="0" cap="none" spc="-5" normalizeH="0" baseline="0" dirty="0">
              <a:ln>
                <a:noFill/>
              </a:ln>
              <a:solidFill>
                <a:srgbClr val="012B86"/>
              </a:solidFill>
              <a:effectLst/>
              <a:uLnTx/>
              <a:uFillTx/>
              <a:latin typeface="+mn-lt"/>
              <a:ea typeface="+mj-ea"/>
              <a:cs typeface="Calibri"/>
            </a:endParaRPr>
          </a:p>
        </p:txBody>
      </p:sp>
      <p:sp>
        <p:nvSpPr>
          <p:cNvPr id="3" name="CasellaDiTesto 7">
            <a:extLst>
              <a:ext uri="{FF2B5EF4-FFF2-40B4-BE49-F238E27FC236}">
                <a16:creationId xmlns:a16="http://schemas.microsoft.com/office/drawing/2014/main" id="{C7BF54AF-9518-5393-AB44-A59A2D9C82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6249" y="592624"/>
            <a:ext cx="11239500" cy="1831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PE"/>
            </a:defPPr>
            <a:lvl2pPr marR="0" lvl="1" indent="0" algn="just" eaLnBrk="0" fontAlgn="base" hangingPunct="0">
              <a:lnSpc>
                <a:spcPct val="107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tabLst/>
              <a:defRPr kumimoji="0" sz="2000" b="1" i="0" u="none" strike="noStrike" cap="none" spc="0" normalizeH="0" baseline="0">
                <a:ln>
                  <a:noFill/>
                </a:ln>
                <a:solidFill>
                  <a:srgbClr val="002776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2pPr>
          </a:lstStyle>
          <a:p>
            <a:r>
              <a:rPr lang="it-IT" dirty="0">
                <a:solidFill>
                  <a:srgbClr val="012B86"/>
                </a:solidFill>
                <a:ea typeface="Calibri" panose="020F0502020204030204" pitchFamily="34" charset="0"/>
                <a:cs typeface="Arial" panose="020B0604020202020204" pitchFamily="34" charset="0"/>
              </a:rPr>
              <a:t>Le voci del Piano dei conti unico sono ordinate in una gerarchia a livelli variabili (massimo 5) e sono divise in due distinti “segmenti”: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b="1" dirty="0">
                <a:solidFill>
                  <a:srgbClr val="012B86"/>
                </a:solidFill>
                <a:ea typeface="Calibri" panose="020F0502020204030204" pitchFamily="34" charset="0"/>
                <a:cs typeface="Arial" panose="020B0604020202020204" pitchFamily="34" charset="0"/>
              </a:rPr>
              <a:t>Segmento A, </a:t>
            </a:r>
            <a:r>
              <a:rPr lang="it-IT" dirty="0">
                <a:solidFill>
                  <a:srgbClr val="012B86"/>
                </a:solidFill>
                <a:ea typeface="Calibri" panose="020F0502020204030204" pitchFamily="34" charset="0"/>
                <a:cs typeface="Arial" panose="020B0604020202020204" pitchFamily="34" charset="0"/>
              </a:rPr>
              <a:t>che accoglie le voci necessarie a produrre gli schemi di bilancio ITAS1 (Conto Economico e Stato Patrimoniale), in coerenza con il Quadro Concettuale e con i principi contabili ITAS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b="1" dirty="0">
                <a:solidFill>
                  <a:srgbClr val="012B86"/>
                </a:solidFill>
                <a:ea typeface="Calibri" panose="020F0502020204030204" pitchFamily="34" charset="0"/>
                <a:cs typeface="Arial" panose="020B0604020202020204" pitchFamily="34" charset="0"/>
              </a:rPr>
              <a:t>Segmento B, </a:t>
            </a:r>
            <a:r>
              <a:rPr lang="it-IT" dirty="0">
                <a:solidFill>
                  <a:srgbClr val="012B86"/>
                </a:solidFill>
                <a:ea typeface="Calibri" panose="020F0502020204030204" pitchFamily="34" charset="0"/>
                <a:cs typeface="Arial" panose="020B0604020202020204" pitchFamily="34" charset="0"/>
              </a:rPr>
              <a:t>nel quale sono inserite articolazioni di dettaglio delle voci del Segmento A che si ritiene necessario, alla data, mantenere ai fini del monitoraggio e del consolidamento dei dati di finanza pubblica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23488C6E-D2DA-0E51-319B-E5E5471A05D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3140" y="2789231"/>
            <a:ext cx="8245780" cy="306623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Ovale 4">
            <a:extLst>
              <a:ext uri="{FF2B5EF4-FFF2-40B4-BE49-F238E27FC236}">
                <a16:creationId xmlns:a16="http://schemas.microsoft.com/office/drawing/2014/main" id="{7D957B11-8BA3-9195-0899-821AAE144B15}"/>
              </a:ext>
            </a:extLst>
          </p:cNvPr>
          <p:cNvSpPr/>
          <p:nvPr/>
        </p:nvSpPr>
        <p:spPr>
          <a:xfrm>
            <a:off x="3280611" y="2673849"/>
            <a:ext cx="2895599" cy="36869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e 5">
            <a:extLst>
              <a:ext uri="{FF2B5EF4-FFF2-40B4-BE49-F238E27FC236}">
                <a16:creationId xmlns:a16="http://schemas.microsoft.com/office/drawing/2014/main" id="{76C7520E-E128-4F8B-A702-743BE2E41F16}"/>
              </a:ext>
            </a:extLst>
          </p:cNvPr>
          <p:cNvSpPr/>
          <p:nvPr/>
        </p:nvSpPr>
        <p:spPr>
          <a:xfrm>
            <a:off x="6404811" y="2638462"/>
            <a:ext cx="3657599" cy="372231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2337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B548E9-3103-2FDE-D380-015CE30270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B227270-1CE2-D58A-8661-8812F5BC0FF3}"/>
              </a:ext>
            </a:extLst>
          </p:cNvPr>
          <p:cNvSpPr txBox="1">
            <a:spLocks/>
          </p:cNvSpPr>
          <p:nvPr/>
        </p:nvSpPr>
        <p:spPr>
          <a:xfrm>
            <a:off x="1870035" y="100181"/>
            <a:ext cx="8192375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800" b="1" i="0">
                <a:solidFill>
                  <a:srgbClr val="013E87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1" i="0" u="none" strike="noStrike" kern="0" cap="none" spc="-5" normalizeH="0" baseline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+mj-ea"/>
                <a:cs typeface="Calibri"/>
              </a:rPr>
              <a:t>Le linee guida e i moduli formativi multimediali</a:t>
            </a:r>
            <a:endParaRPr kumimoji="0" lang="it-IT" sz="3200" b="1" i="1" u="none" strike="noStrike" kern="0" cap="none" spc="-5" normalizeH="0" baseline="0" dirty="0">
              <a:ln>
                <a:noFill/>
              </a:ln>
              <a:solidFill>
                <a:srgbClr val="012B86"/>
              </a:solidFill>
              <a:effectLst/>
              <a:uLnTx/>
              <a:uFillTx/>
              <a:latin typeface="+mn-lt"/>
              <a:ea typeface="+mj-ea"/>
              <a:cs typeface="Calibri"/>
            </a:endParaRPr>
          </a:p>
        </p:txBody>
      </p:sp>
      <p:sp>
        <p:nvSpPr>
          <p:cNvPr id="3" name="CasellaDiTesto 7">
            <a:extLst>
              <a:ext uri="{FF2B5EF4-FFF2-40B4-BE49-F238E27FC236}">
                <a16:creationId xmlns:a16="http://schemas.microsoft.com/office/drawing/2014/main" id="{60DEBE4E-ACF0-CFC9-38FD-D1E6C3BB25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75664" y="887260"/>
            <a:ext cx="76280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PE"/>
            </a:defPPr>
            <a:lvl2pPr marR="0" lvl="1" indent="0" algn="just" eaLnBrk="0" fontAlgn="base" hangingPunct="0">
              <a:lnSpc>
                <a:spcPct val="107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tabLst/>
              <a:defRPr kumimoji="0" sz="2000" b="1" i="0" u="none" strike="noStrike" cap="none" spc="0" normalizeH="0" baseline="0">
                <a:ln>
                  <a:noFill/>
                </a:ln>
                <a:solidFill>
                  <a:srgbClr val="002776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2pPr>
          </a:lstStyle>
          <a:p>
            <a:pPr algn="ctr"/>
            <a:r>
              <a:rPr lang="it-IT" sz="2000" b="1" dirty="0">
                <a:solidFill>
                  <a:srgbClr val="012B86"/>
                </a:solidFill>
                <a:ea typeface="Calibri" panose="020F0502020204030204" pitchFamily="34" charset="0"/>
                <a:cs typeface="Arial" panose="020B0604020202020204" pitchFamily="34" charset="0"/>
              </a:rPr>
              <a:t>18 Linee guida</a:t>
            </a:r>
            <a:r>
              <a:rPr lang="it-IT" sz="2000" dirty="0">
                <a:solidFill>
                  <a:srgbClr val="012B86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“generali” </a:t>
            </a:r>
          </a:p>
          <a:p>
            <a:pPr algn="ctr"/>
            <a:r>
              <a:rPr lang="it-IT" dirty="0">
                <a:solidFill>
                  <a:srgbClr val="012B86"/>
                </a:solidFill>
                <a:ea typeface="Calibri" panose="020F0502020204030204" pitchFamily="34" charset="0"/>
                <a:cs typeface="Arial" panose="020B0604020202020204" pitchFamily="34" charset="0"/>
              </a:rPr>
              <a:t>hanno lo scopo di chiarire il contenuto degli standard, anche attraverso esempi di carattere generale corredati da registrazioni contabili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41855027-3DD8-F4B8-A25C-C38E2E16F7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887260"/>
            <a:ext cx="3441329" cy="488482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CasellaDiTesto 7">
            <a:extLst>
              <a:ext uri="{FF2B5EF4-FFF2-40B4-BE49-F238E27FC236}">
                <a16:creationId xmlns:a16="http://schemas.microsoft.com/office/drawing/2014/main" id="{4DDCED9B-6541-8442-0A2A-90A6220667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61200" y="2375563"/>
            <a:ext cx="64569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PE"/>
            </a:defPPr>
            <a:lvl2pPr marR="0" lvl="1" indent="0" algn="just" eaLnBrk="0" fontAlgn="base" hangingPunct="0">
              <a:lnSpc>
                <a:spcPct val="107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tabLst/>
              <a:defRPr kumimoji="0" sz="2000" b="1" i="0" u="none" strike="noStrike" cap="none" spc="0" normalizeH="0" baseline="0">
                <a:ln>
                  <a:noFill/>
                </a:ln>
                <a:solidFill>
                  <a:srgbClr val="002776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2pPr>
          </a:lstStyle>
          <a:p>
            <a:pPr algn="ctr"/>
            <a:r>
              <a:rPr lang="it-IT" sz="2000" b="1" dirty="0">
                <a:solidFill>
                  <a:srgbClr val="012B86"/>
                </a:solidFill>
                <a:ea typeface="Calibri" panose="020F0502020204030204" pitchFamily="34" charset="0"/>
                <a:cs typeface="Arial" panose="020B0604020202020204" pitchFamily="34" charset="0"/>
              </a:rPr>
              <a:t>19 Moduli formativi multimediali</a:t>
            </a:r>
            <a:r>
              <a:rPr lang="it-IT" sz="2000" dirty="0">
                <a:solidFill>
                  <a:srgbClr val="012B86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it-IT" dirty="0">
                <a:solidFill>
                  <a:srgbClr val="012B86"/>
                </a:solidFill>
                <a:ea typeface="Calibri" panose="020F0502020204030204" pitchFamily="34" charset="0"/>
                <a:cs typeface="Arial" panose="020B0604020202020204" pitchFamily="34" charset="0"/>
              </a:rPr>
              <a:t>sul Quadro concettuale e sugli standard contabili ITAS, disponibili nel Portale della formazione e certificati dalla SNA </a:t>
            </a:r>
          </a:p>
        </p:txBody>
      </p:sp>
      <p:grpSp>
        <p:nvGrpSpPr>
          <p:cNvPr id="16" name="Gruppo 15">
            <a:extLst>
              <a:ext uri="{FF2B5EF4-FFF2-40B4-BE49-F238E27FC236}">
                <a16:creationId xmlns:a16="http://schemas.microsoft.com/office/drawing/2014/main" id="{D777B7BD-303A-C3A0-424F-218A60D9BA0D}"/>
              </a:ext>
            </a:extLst>
          </p:cNvPr>
          <p:cNvGrpSpPr/>
          <p:nvPr/>
        </p:nvGrpSpPr>
        <p:grpSpPr>
          <a:xfrm>
            <a:off x="4463715" y="3429000"/>
            <a:ext cx="6653464" cy="3212432"/>
            <a:chOff x="4463715" y="3429000"/>
            <a:chExt cx="6653464" cy="3212432"/>
          </a:xfrm>
        </p:grpSpPr>
        <p:grpSp>
          <p:nvGrpSpPr>
            <p:cNvPr id="15" name="Gruppo 14">
              <a:extLst>
                <a:ext uri="{FF2B5EF4-FFF2-40B4-BE49-F238E27FC236}">
                  <a16:creationId xmlns:a16="http://schemas.microsoft.com/office/drawing/2014/main" id="{D5984AE6-F927-4F44-BA3E-C2A932ADFEF5}"/>
                </a:ext>
              </a:extLst>
            </p:cNvPr>
            <p:cNvGrpSpPr/>
            <p:nvPr/>
          </p:nvGrpSpPr>
          <p:grpSpPr>
            <a:xfrm>
              <a:off x="4463715" y="3429000"/>
              <a:ext cx="6653464" cy="3212432"/>
              <a:chOff x="4463715" y="3429000"/>
              <a:chExt cx="5871411" cy="2605804"/>
            </a:xfrm>
          </p:grpSpPr>
          <p:pic>
            <p:nvPicPr>
              <p:cNvPr id="13" name="Immagine 12">
                <a:extLst>
                  <a:ext uri="{FF2B5EF4-FFF2-40B4-BE49-F238E27FC236}">
                    <a16:creationId xmlns:a16="http://schemas.microsoft.com/office/drawing/2014/main" id="{011F9F74-48AE-3296-A26D-D9CC6C50294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463715" y="3429000"/>
                <a:ext cx="5871411" cy="2605804"/>
              </a:xfrm>
              <a:prstGeom prst="rect">
                <a:avLst/>
              </a:prstGeom>
              <a:effectLst>
                <a:outerShdw blurRad="88900" dist="38100" dir="2700000" sx="101000" sy="101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14" name="Rettangolo 13">
                <a:extLst>
                  <a:ext uri="{FF2B5EF4-FFF2-40B4-BE49-F238E27FC236}">
                    <a16:creationId xmlns:a16="http://schemas.microsoft.com/office/drawing/2014/main" id="{6A5AE0EA-CE31-6BB9-F383-AF6D9C6AC61E}"/>
                  </a:ext>
                </a:extLst>
              </p:cNvPr>
              <p:cNvSpPr/>
              <p:nvPr/>
            </p:nvSpPr>
            <p:spPr>
              <a:xfrm>
                <a:off x="4656221" y="5209674"/>
                <a:ext cx="2069432" cy="28875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pic>
          <p:nvPicPr>
            <p:cNvPr id="10" name="Immagine 9">
              <a:extLst>
                <a:ext uri="{FF2B5EF4-FFF2-40B4-BE49-F238E27FC236}">
                  <a16:creationId xmlns:a16="http://schemas.microsoft.com/office/drawing/2014/main" id="{2C6650E2-6728-C5D0-2540-4C1CBE87DCB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653463" y="3642075"/>
              <a:ext cx="4305779" cy="23286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47088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75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3352955_3840_2160_25fps (online-video-cutter.com) (1)">
            <a:hlinkClick r:id="" action="ppaction://media"/>
            <a:extLst>
              <a:ext uri="{FF2B5EF4-FFF2-40B4-BE49-F238E27FC236}">
                <a16:creationId xmlns:a16="http://schemas.microsoft.com/office/drawing/2014/main" id="{4948C6AF-A5E9-3562-BFD7-D14D4F20968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12966" y="-667123"/>
            <a:ext cx="12192000" cy="6858000"/>
          </a:xfrm>
          <a:prstGeom prst="rect">
            <a:avLst/>
          </a:prstGeom>
        </p:spPr>
      </p:pic>
      <p:sp>
        <p:nvSpPr>
          <p:cNvPr id="21" name="Rettangolo 20">
            <a:extLst>
              <a:ext uri="{FF2B5EF4-FFF2-40B4-BE49-F238E27FC236}">
                <a16:creationId xmlns:a16="http://schemas.microsoft.com/office/drawing/2014/main" id="{67B423D8-0424-8716-2095-2EBD74A34E24}"/>
              </a:ext>
            </a:extLst>
          </p:cNvPr>
          <p:cNvSpPr/>
          <p:nvPr/>
        </p:nvSpPr>
        <p:spPr>
          <a:xfrm>
            <a:off x="3368040" y="-115010"/>
            <a:ext cx="8961120" cy="62541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Figura a mano libera: forma 25">
            <a:extLst>
              <a:ext uri="{FF2B5EF4-FFF2-40B4-BE49-F238E27FC236}">
                <a16:creationId xmlns:a16="http://schemas.microsoft.com/office/drawing/2014/main" id="{7DCFC742-8E18-B435-C7DA-C1D43F415EC5}"/>
              </a:ext>
            </a:extLst>
          </p:cNvPr>
          <p:cNvSpPr/>
          <p:nvPr/>
        </p:nvSpPr>
        <p:spPr>
          <a:xfrm>
            <a:off x="3574624" y="-247650"/>
            <a:ext cx="9601200" cy="6438527"/>
          </a:xfrm>
          <a:custGeom>
            <a:avLst/>
            <a:gdLst>
              <a:gd name="connsiteX0" fmla="*/ 4380480 w 9601200"/>
              <a:gd name="connsiteY0" fmla="*/ 5544897 h 6279271"/>
              <a:gd name="connsiteX1" fmla="*/ 4020480 w 9601200"/>
              <a:gd name="connsiteY1" fmla="*/ 5904897 h 6279271"/>
              <a:gd name="connsiteX2" fmla="*/ 4380480 w 9601200"/>
              <a:gd name="connsiteY2" fmla="*/ 6264897 h 6279271"/>
              <a:gd name="connsiteX3" fmla="*/ 4740480 w 9601200"/>
              <a:gd name="connsiteY3" fmla="*/ 5904897 h 6279271"/>
              <a:gd name="connsiteX4" fmla="*/ 4380480 w 9601200"/>
              <a:gd name="connsiteY4" fmla="*/ 5544897 h 6279271"/>
              <a:gd name="connsiteX5" fmla="*/ 5180080 w 9601200"/>
              <a:gd name="connsiteY5" fmla="*/ 4881097 h 6279271"/>
              <a:gd name="connsiteX6" fmla="*/ 4640080 w 9601200"/>
              <a:gd name="connsiteY6" fmla="*/ 5421097 h 6279271"/>
              <a:gd name="connsiteX7" fmla="*/ 5180080 w 9601200"/>
              <a:gd name="connsiteY7" fmla="*/ 5961097 h 6279271"/>
              <a:gd name="connsiteX8" fmla="*/ 5720080 w 9601200"/>
              <a:gd name="connsiteY8" fmla="*/ 5421097 h 6279271"/>
              <a:gd name="connsiteX9" fmla="*/ 5180080 w 9601200"/>
              <a:gd name="connsiteY9" fmla="*/ 4881097 h 6279271"/>
              <a:gd name="connsiteX10" fmla="*/ 6630080 w 9601200"/>
              <a:gd name="connsiteY10" fmla="*/ 3110171 h 6279271"/>
              <a:gd name="connsiteX11" fmla="*/ 5730080 w 9601200"/>
              <a:gd name="connsiteY11" fmla="*/ 4010171 h 6279271"/>
              <a:gd name="connsiteX12" fmla="*/ 5818830 w 9601200"/>
              <a:gd name="connsiteY12" fmla="*/ 4400358 h 6279271"/>
              <a:gd name="connsiteX13" fmla="*/ 5835072 w 9601200"/>
              <a:gd name="connsiteY13" fmla="*/ 4428616 h 6279271"/>
              <a:gd name="connsiteX14" fmla="*/ 5798923 w 9601200"/>
              <a:gd name="connsiteY14" fmla="*/ 4448236 h 6279271"/>
              <a:gd name="connsiteX15" fmla="*/ 5640203 w 9601200"/>
              <a:gd name="connsiteY15" fmla="*/ 4746754 h 6279271"/>
              <a:gd name="connsiteX16" fmla="*/ 6000203 w 9601200"/>
              <a:gd name="connsiteY16" fmla="*/ 5106754 h 6279271"/>
              <a:gd name="connsiteX17" fmla="*/ 6072756 w 9601200"/>
              <a:gd name="connsiteY17" fmla="*/ 5099440 h 6279271"/>
              <a:gd name="connsiteX18" fmla="*/ 6119963 w 9601200"/>
              <a:gd name="connsiteY18" fmla="*/ 5084787 h 6279271"/>
              <a:gd name="connsiteX19" fmla="*/ 6091051 w 9601200"/>
              <a:gd name="connsiteY19" fmla="*/ 5177925 h 6279271"/>
              <a:gd name="connsiteX20" fmla="*/ 6080080 w 9601200"/>
              <a:gd name="connsiteY20" fmla="*/ 5286754 h 6279271"/>
              <a:gd name="connsiteX21" fmla="*/ 6620080 w 9601200"/>
              <a:gd name="connsiteY21" fmla="*/ 5826754 h 6279271"/>
              <a:gd name="connsiteX22" fmla="*/ 7160080 w 9601200"/>
              <a:gd name="connsiteY22" fmla="*/ 5286754 h 6279271"/>
              <a:gd name="connsiteX23" fmla="*/ 7001918 w 9601200"/>
              <a:gd name="connsiteY23" fmla="*/ 4904917 h 6279271"/>
              <a:gd name="connsiteX24" fmla="*/ 6940337 w 9601200"/>
              <a:gd name="connsiteY24" fmla="*/ 4854108 h 6279271"/>
              <a:gd name="connsiteX25" fmla="*/ 6980401 w 9601200"/>
              <a:gd name="connsiteY25" fmla="*/ 4839445 h 6279271"/>
              <a:gd name="connsiteX26" fmla="*/ 7014579 w 9601200"/>
              <a:gd name="connsiteY26" fmla="*/ 4821948 h 6279271"/>
              <a:gd name="connsiteX27" fmla="*/ 7030963 w 9601200"/>
              <a:gd name="connsiteY27" fmla="*/ 4841806 h 6279271"/>
              <a:gd name="connsiteX28" fmla="*/ 7540080 w 9601200"/>
              <a:gd name="connsiteY28" fmla="*/ 5052689 h 6279271"/>
              <a:gd name="connsiteX29" fmla="*/ 8260080 w 9601200"/>
              <a:gd name="connsiteY29" fmla="*/ 4332689 h 6279271"/>
              <a:gd name="connsiteX30" fmla="*/ 7540080 w 9601200"/>
              <a:gd name="connsiteY30" fmla="*/ 3612689 h 6279271"/>
              <a:gd name="connsiteX31" fmla="*/ 7466464 w 9601200"/>
              <a:gd name="connsiteY31" fmla="*/ 3616406 h 6279271"/>
              <a:gd name="connsiteX32" fmla="*/ 7438121 w 9601200"/>
              <a:gd name="connsiteY32" fmla="*/ 3620732 h 6279271"/>
              <a:gd name="connsiteX33" fmla="*/ 7376374 w 9601200"/>
              <a:gd name="connsiteY33" fmla="*/ 3506973 h 6279271"/>
              <a:gd name="connsiteX34" fmla="*/ 6630080 w 9601200"/>
              <a:gd name="connsiteY34" fmla="*/ 3110171 h 6279271"/>
              <a:gd name="connsiteX35" fmla="*/ 6810080 w 9601200"/>
              <a:gd name="connsiteY35" fmla="*/ 1130198 h 6279271"/>
              <a:gd name="connsiteX36" fmla="*/ 6213045 w 9601200"/>
              <a:gd name="connsiteY36" fmla="*/ 1447639 h 6279271"/>
              <a:gd name="connsiteX37" fmla="*/ 6149454 w 9601200"/>
              <a:gd name="connsiteY37" fmla="*/ 1564796 h 6279271"/>
              <a:gd name="connsiteX38" fmla="*/ 6116330 w 9601200"/>
              <a:gd name="connsiteY38" fmla="*/ 1561457 h 6279271"/>
              <a:gd name="connsiteX39" fmla="*/ 5756330 w 9601200"/>
              <a:gd name="connsiteY39" fmla="*/ 1921457 h 6279271"/>
              <a:gd name="connsiteX40" fmla="*/ 6116330 w 9601200"/>
              <a:gd name="connsiteY40" fmla="*/ 2281457 h 6279271"/>
              <a:gd name="connsiteX41" fmla="*/ 6188883 w 9601200"/>
              <a:gd name="connsiteY41" fmla="*/ 2274143 h 6279271"/>
              <a:gd name="connsiteX42" fmla="*/ 6222166 w 9601200"/>
              <a:gd name="connsiteY42" fmla="*/ 2263811 h 6279271"/>
              <a:gd name="connsiteX43" fmla="*/ 6300963 w 9601200"/>
              <a:gd name="connsiteY43" fmla="*/ 2359315 h 6279271"/>
              <a:gd name="connsiteX44" fmla="*/ 6810080 w 9601200"/>
              <a:gd name="connsiteY44" fmla="*/ 2570197 h 6279271"/>
              <a:gd name="connsiteX45" fmla="*/ 6955185 w 9601200"/>
              <a:gd name="connsiteY45" fmla="*/ 2555570 h 6279271"/>
              <a:gd name="connsiteX46" fmla="*/ 6987360 w 9601200"/>
              <a:gd name="connsiteY46" fmla="*/ 2545582 h 6279271"/>
              <a:gd name="connsiteX47" fmla="*/ 6992916 w 9601200"/>
              <a:gd name="connsiteY47" fmla="*/ 2563480 h 6279271"/>
              <a:gd name="connsiteX48" fmla="*/ 7280288 w 9601200"/>
              <a:gd name="connsiteY48" fmla="*/ 2850852 h 6279271"/>
              <a:gd name="connsiteX49" fmla="*/ 7370225 w 9601200"/>
              <a:gd name="connsiteY49" fmla="*/ 2878770 h 6279271"/>
              <a:gd name="connsiteX50" fmla="*/ 7356871 w 9601200"/>
              <a:gd name="connsiteY50" fmla="*/ 2903374 h 6279271"/>
              <a:gd name="connsiteX51" fmla="*/ 7328580 w 9601200"/>
              <a:gd name="connsiteY51" fmla="*/ 3043502 h 6279271"/>
              <a:gd name="connsiteX52" fmla="*/ 7688580 w 9601200"/>
              <a:gd name="connsiteY52" fmla="*/ 3403502 h 6279271"/>
              <a:gd name="connsiteX53" fmla="*/ 8048580 w 9601200"/>
              <a:gd name="connsiteY53" fmla="*/ 3043502 h 6279271"/>
              <a:gd name="connsiteX54" fmla="*/ 7889860 w 9601200"/>
              <a:gd name="connsiteY54" fmla="*/ 2744985 h 6279271"/>
              <a:gd name="connsiteX55" fmla="*/ 7872070 w 9601200"/>
              <a:gd name="connsiteY55" fmla="*/ 2735329 h 6279271"/>
              <a:gd name="connsiteX56" fmla="*/ 7872318 w 9601200"/>
              <a:gd name="connsiteY56" fmla="*/ 2735125 h 6279271"/>
              <a:gd name="connsiteX57" fmla="*/ 8030480 w 9601200"/>
              <a:gd name="connsiteY57" fmla="*/ 2353287 h 6279271"/>
              <a:gd name="connsiteX58" fmla="*/ 7599309 w 9601200"/>
              <a:gd name="connsiteY58" fmla="*/ 1824258 h 6279271"/>
              <a:gd name="connsiteX59" fmla="*/ 7526727 w 9601200"/>
              <a:gd name="connsiteY59" fmla="*/ 1816942 h 6279271"/>
              <a:gd name="connsiteX60" fmla="*/ 7515452 w 9601200"/>
              <a:gd name="connsiteY60" fmla="*/ 1705093 h 6279271"/>
              <a:gd name="connsiteX61" fmla="*/ 6810080 w 9601200"/>
              <a:gd name="connsiteY61" fmla="*/ 1130198 h 6279271"/>
              <a:gd name="connsiteX62" fmla="*/ 6080080 w 9601200"/>
              <a:gd name="connsiteY62" fmla="*/ 313363 h 6279271"/>
              <a:gd name="connsiteX63" fmla="*/ 5720080 w 9601200"/>
              <a:gd name="connsiteY63" fmla="*/ 673363 h 6279271"/>
              <a:gd name="connsiteX64" fmla="*/ 6080080 w 9601200"/>
              <a:gd name="connsiteY64" fmla="*/ 1033363 h 6279271"/>
              <a:gd name="connsiteX65" fmla="*/ 6440080 w 9601200"/>
              <a:gd name="connsiteY65" fmla="*/ 673363 h 6279271"/>
              <a:gd name="connsiteX66" fmla="*/ 6080080 w 9601200"/>
              <a:gd name="connsiteY66" fmla="*/ 313363 h 6279271"/>
              <a:gd name="connsiteX67" fmla="*/ 7192780 w 9601200"/>
              <a:gd name="connsiteY67" fmla="*/ 25098 h 6279271"/>
              <a:gd name="connsiteX68" fmla="*/ 6652780 w 9601200"/>
              <a:gd name="connsiteY68" fmla="*/ 565098 h 6279271"/>
              <a:gd name="connsiteX69" fmla="*/ 7192780 w 9601200"/>
              <a:gd name="connsiteY69" fmla="*/ 1105098 h 6279271"/>
              <a:gd name="connsiteX70" fmla="*/ 7732780 w 9601200"/>
              <a:gd name="connsiteY70" fmla="*/ 565098 h 6279271"/>
              <a:gd name="connsiteX71" fmla="*/ 7192780 w 9601200"/>
              <a:gd name="connsiteY71" fmla="*/ 25098 h 6279271"/>
              <a:gd name="connsiteX72" fmla="*/ 4705280 w 9601200"/>
              <a:gd name="connsiteY72" fmla="*/ 10539 h 6279271"/>
              <a:gd name="connsiteX73" fmla="*/ 3805280 w 9601200"/>
              <a:gd name="connsiteY73" fmla="*/ 910539 h 6279271"/>
              <a:gd name="connsiteX74" fmla="*/ 4705280 w 9601200"/>
              <a:gd name="connsiteY74" fmla="*/ 1810540 h 6279271"/>
              <a:gd name="connsiteX75" fmla="*/ 5605280 w 9601200"/>
              <a:gd name="connsiteY75" fmla="*/ 910539 h 6279271"/>
              <a:gd name="connsiteX76" fmla="*/ 4705280 w 9601200"/>
              <a:gd name="connsiteY76" fmla="*/ 10539 h 6279271"/>
              <a:gd name="connsiteX77" fmla="*/ 0 w 9601200"/>
              <a:gd name="connsiteY77" fmla="*/ 0 h 6279271"/>
              <a:gd name="connsiteX78" fmla="*/ 6282380 w 9601200"/>
              <a:gd name="connsiteY78" fmla="*/ 0 h 6279271"/>
              <a:gd name="connsiteX79" fmla="*/ 6263201 w 9601200"/>
              <a:gd name="connsiteY79" fmla="*/ 12931 h 6279271"/>
              <a:gd name="connsiteX80" fmla="*/ 6210480 w 9601200"/>
              <a:gd name="connsiteY80" fmla="*/ 140210 h 6279271"/>
              <a:gd name="connsiteX81" fmla="*/ 6390480 w 9601200"/>
              <a:gd name="connsiteY81" fmla="*/ 320210 h 6279271"/>
              <a:gd name="connsiteX82" fmla="*/ 6570480 w 9601200"/>
              <a:gd name="connsiteY82" fmla="*/ 140210 h 6279271"/>
              <a:gd name="connsiteX83" fmla="*/ 6517759 w 9601200"/>
              <a:gd name="connsiteY83" fmla="*/ 12931 h 6279271"/>
              <a:gd name="connsiteX84" fmla="*/ 6498580 w 9601200"/>
              <a:gd name="connsiteY84" fmla="*/ 0 h 6279271"/>
              <a:gd name="connsiteX85" fmla="*/ 9601200 w 9601200"/>
              <a:gd name="connsiteY85" fmla="*/ 0 h 6279271"/>
              <a:gd name="connsiteX86" fmla="*/ 9601200 w 9601200"/>
              <a:gd name="connsiteY86" fmla="*/ 6279271 h 6279271"/>
              <a:gd name="connsiteX87" fmla="*/ 0 w 9601200"/>
              <a:gd name="connsiteY87" fmla="*/ 6279271 h 6279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9601200" h="6279271">
                <a:moveTo>
                  <a:pt x="4380480" y="5544897"/>
                </a:moveTo>
                <a:cubicBezTo>
                  <a:pt x="4181657" y="5544897"/>
                  <a:pt x="4020480" y="5706074"/>
                  <a:pt x="4020480" y="5904897"/>
                </a:cubicBezTo>
                <a:cubicBezTo>
                  <a:pt x="4020480" y="6103720"/>
                  <a:pt x="4181657" y="6264897"/>
                  <a:pt x="4380480" y="6264897"/>
                </a:cubicBezTo>
                <a:cubicBezTo>
                  <a:pt x="4579303" y="6264897"/>
                  <a:pt x="4740480" y="6103720"/>
                  <a:pt x="4740480" y="5904897"/>
                </a:cubicBezTo>
                <a:cubicBezTo>
                  <a:pt x="4740480" y="5706074"/>
                  <a:pt x="4579303" y="5544897"/>
                  <a:pt x="4380480" y="5544897"/>
                </a:cubicBezTo>
                <a:close/>
                <a:moveTo>
                  <a:pt x="5180080" y="4881097"/>
                </a:moveTo>
                <a:cubicBezTo>
                  <a:pt x="4881846" y="4881097"/>
                  <a:pt x="4640080" y="5122863"/>
                  <a:pt x="4640080" y="5421097"/>
                </a:cubicBezTo>
                <a:cubicBezTo>
                  <a:pt x="4640080" y="5719331"/>
                  <a:pt x="4881846" y="5961097"/>
                  <a:pt x="5180080" y="5961097"/>
                </a:cubicBezTo>
                <a:cubicBezTo>
                  <a:pt x="5478314" y="5961097"/>
                  <a:pt x="5720080" y="5719331"/>
                  <a:pt x="5720080" y="5421097"/>
                </a:cubicBezTo>
                <a:cubicBezTo>
                  <a:pt x="5720080" y="5122863"/>
                  <a:pt x="5478314" y="4881097"/>
                  <a:pt x="5180080" y="4881097"/>
                </a:cubicBezTo>
                <a:close/>
                <a:moveTo>
                  <a:pt x="6630080" y="3110171"/>
                </a:moveTo>
                <a:cubicBezTo>
                  <a:pt x="6133024" y="3110171"/>
                  <a:pt x="5730080" y="3513115"/>
                  <a:pt x="5730080" y="4010171"/>
                </a:cubicBezTo>
                <a:cubicBezTo>
                  <a:pt x="5730080" y="4149968"/>
                  <a:pt x="5761953" y="4282321"/>
                  <a:pt x="5818830" y="4400358"/>
                </a:cubicBezTo>
                <a:lnTo>
                  <a:pt x="5835072" y="4428616"/>
                </a:lnTo>
                <a:lnTo>
                  <a:pt x="5798923" y="4448236"/>
                </a:lnTo>
                <a:cubicBezTo>
                  <a:pt x="5703163" y="4512931"/>
                  <a:pt x="5640203" y="4622490"/>
                  <a:pt x="5640203" y="4746754"/>
                </a:cubicBezTo>
                <a:cubicBezTo>
                  <a:pt x="5640203" y="4945577"/>
                  <a:pt x="5801380" y="5106754"/>
                  <a:pt x="6000203" y="5106754"/>
                </a:cubicBezTo>
                <a:cubicBezTo>
                  <a:pt x="6025056" y="5106754"/>
                  <a:pt x="6049321" y="5104236"/>
                  <a:pt x="6072756" y="5099440"/>
                </a:cubicBezTo>
                <a:lnTo>
                  <a:pt x="6119963" y="5084787"/>
                </a:lnTo>
                <a:lnTo>
                  <a:pt x="6091051" y="5177925"/>
                </a:lnTo>
                <a:cubicBezTo>
                  <a:pt x="6083858" y="5213078"/>
                  <a:pt x="6080080" y="5249475"/>
                  <a:pt x="6080080" y="5286754"/>
                </a:cubicBezTo>
                <a:cubicBezTo>
                  <a:pt x="6080080" y="5584988"/>
                  <a:pt x="6321846" y="5826754"/>
                  <a:pt x="6620080" y="5826754"/>
                </a:cubicBezTo>
                <a:cubicBezTo>
                  <a:pt x="6918314" y="5826754"/>
                  <a:pt x="7160080" y="5584988"/>
                  <a:pt x="7160080" y="5286754"/>
                </a:cubicBezTo>
                <a:cubicBezTo>
                  <a:pt x="7160080" y="5137637"/>
                  <a:pt x="7099639" y="5002637"/>
                  <a:pt x="7001918" y="4904917"/>
                </a:cubicBezTo>
                <a:lnTo>
                  <a:pt x="6940337" y="4854108"/>
                </a:lnTo>
                <a:lnTo>
                  <a:pt x="6980401" y="4839445"/>
                </a:lnTo>
                <a:lnTo>
                  <a:pt x="7014579" y="4821948"/>
                </a:lnTo>
                <a:lnTo>
                  <a:pt x="7030963" y="4841806"/>
                </a:lnTo>
                <a:cubicBezTo>
                  <a:pt x="7161258" y="4972100"/>
                  <a:pt x="7341258" y="5052689"/>
                  <a:pt x="7540080" y="5052689"/>
                </a:cubicBezTo>
                <a:cubicBezTo>
                  <a:pt x="7937725" y="5052689"/>
                  <a:pt x="8260080" y="4730334"/>
                  <a:pt x="8260080" y="4332689"/>
                </a:cubicBezTo>
                <a:cubicBezTo>
                  <a:pt x="8260080" y="3935044"/>
                  <a:pt x="7937725" y="3612689"/>
                  <a:pt x="7540080" y="3612689"/>
                </a:cubicBezTo>
                <a:cubicBezTo>
                  <a:pt x="7515227" y="3612689"/>
                  <a:pt x="7490668" y="3613948"/>
                  <a:pt x="7466464" y="3616406"/>
                </a:cubicBezTo>
                <a:lnTo>
                  <a:pt x="7438121" y="3620732"/>
                </a:lnTo>
                <a:lnTo>
                  <a:pt x="7376374" y="3506973"/>
                </a:lnTo>
                <a:cubicBezTo>
                  <a:pt x="7214638" y="3267571"/>
                  <a:pt x="6940740" y="3110171"/>
                  <a:pt x="6630080" y="3110171"/>
                </a:cubicBezTo>
                <a:close/>
                <a:moveTo>
                  <a:pt x="6810080" y="1130198"/>
                </a:moveTo>
                <a:cubicBezTo>
                  <a:pt x="6561552" y="1130198"/>
                  <a:pt x="6342434" y="1256118"/>
                  <a:pt x="6213045" y="1447639"/>
                </a:cubicBezTo>
                <a:lnTo>
                  <a:pt x="6149454" y="1564796"/>
                </a:lnTo>
                <a:lnTo>
                  <a:pt x="6116330" y="1561457"/>
                </a:lnTo>
                <a:cubicBezTo>
                  <a:pt x="5917507" y="1561457"/>
                  <a:pt x="5756330" y="1722634"/>
                  <a:pt x="5756330" y="1921457"/>
                </a:cubicBezTo>
                <a:cubicBezTo>
                  <a:pt x="5756330" y="2120280"/>
                  <a:pt x="5917507" y="2281457"/>
                  <a:pt x="6116330" y="2281457"/>
                </a:cubicBezTo>
                <a:cubicBezTo>
                  <a:pt x="6141183" y="2281457"/>
                  <a:pt x="6165448" y="2278938"/>
                  <a:pt x="6188883" y="2274143"/>
                </a:cubicBezTo>
                <a:lnTo>
                  <a:pt x="6222166" y="2263811"/>
                </a:lnTo>
                <a:lnTo>
                  <a:pt x="6300963" y="2359315"/>
                </a:lnTo>
                <a:cubicBezTo>
                  <a:pt x="6431257" y="2489609"/>
                  <a:pt x="6611257" y="2570197"/>
                  <a:pt x="6810080" y="2570197"/>
                </a:cubicBezTo>
                <a:cubicBezTo>
                  <a:pt x="6859786" y="2570197"/>
                  <a:pt x="6908315" y="2565161"/>
                  <a:pt x="6955185" y="2555570"/>
                </a:cubicBezTo>
                <a:lnTo>
                  <a:pt x="6987360" y="2545582"/>
                </a:lnTo>
                <a:lnTo>
                  <a:pt x="6992916" y="2563480"/>
                </a:lnTo>
                <a:cubicBezTo>
                  <a:pt x="7047567" y="2692689"/>
                  <a:pt x="7151078" y="2796201"/>
                  <a:pt x="7280288" y="2850852"/>
                </a:cubicBezTo>
                <a:lnTo>
                  <a:pt x="7370225" y="2878770"/>
                </a:lnTo>
                <a:lnTo>
                  <a:pt x="7356871" y="2903374"/>
                </a:lnTo>
                <a:cubicBezTo>
                  <a:pt x="7338654" y="2946444"/>
                  <a:pt x="7328580" y="2993797"/>
                  <a:pt x="7328580" y="3043502"/>
                </a:cubicBezTo>
                <a:cubicBezTo>
                  <a:pt x="7328580" y="3242325"/>
                  <a:pt x="7489757" y="3403502"/>
                  <a:pt x="7688580" y="3403502"/>
                </a:cubicBezTo>
                <a:cubicBezTo>
                  <a:pt x="7887403" y="3403502"/>
                  <a:pt x="8048580" y="3242325"/>
                  <a:pt x="8048580" y="3043502"/>
                </a:cubicBezTo>
                <a:cubicBezTo>
                  <a:pt x="8048580" y="2919238"/>
                  <a:pt x="7985620" y="2809679"/>
                  <a:pt x="7889860" y="2744985"/>
                </a:cubicBezTo>
                <a:lnTo>
                  <a:pt x="7872070" y="2735329"/>
                </a:lnTo>
                <a:lnTo>
                  <a:pt x="7872318" y="2735125"/>
                </a:lnTo>
                <a:cubicBezTo>
                  <a:pt x="7970039" y="2637404"/>
                  <a:pt x="8030480" y="2502404"/>
                  <a:pt x="8030480" y="2353287"/>
                </a:cubicBezTo>
                <a:cubicBezTo>
                  <a:pt x="8030480" y="2092333"/>
                  <a:pt x="7845378" y="1874611"/>
                  <a:pt x="7599309" y="1824258"/>
                </a:cubicBezTo>
                <a:lnTo>
                  <a:pt x="7526727" y="1816942"/>
                </a:lnTo>
                <a:lnTo>
                  <a:pt x="7515452" y="1705093"/>
                </a:lnTo>
                <a:cubicBezTo>
                  <a:pt x="7448315" y="1377001"/>
                  <a:pt x="7158019" y="1130198"/>
                  <a:pt x="6810080" y="1130198"/>
                </a:cubicBezTo>
                <a:close/>
                <a:moveTo>
                  <a:pt x="6080080" y="313363"/>
                </a:moveTo>
                <a:cubicBezTo>
                  <a:pt x="5881257" y="313363"/>
                  <a:pt x="5720080" y="474540"/>
                  <a:pt x="5720080" y="673363"/>
                </a:cubicBezTo>
                <a:cubicBezTo>
                  <a:pt x="5720080" y="872186"/>
                  <a:pt x="5881257" y="1033363"/>
                  <a:pt x="6080080" y="1033363"/>
                </a:cubicBezTo>
                <a:cubicBezTo>
                  <a:pt x="6278903" y="1033363"/>
                  <a:pt x="6440080" y="872186"/>
                  <a:pt x="6440080" y="673363"/>
                </a:cubicBezTo>
                <a:cubicBezTo>
                  <a:pt x="6440080" y="474540"/>
                  <a:pt x="6278903" y="313363"/>
                  <a:pt x="6080080" y="313363"/>
                </a:cubicBezTo>
                <a:close/>
                <a:moveTo>
                  <a:pt x="7192780" y="25098"/>
                </a:moveTo>
                <a:cubicBezTo>
                  <a:pt x="6894546" y="25098"/>
                  <a:pt x="6652780" y="266864"/>
                  <a:pt x="6652780" y="565098"/>
                </a:cubicBezTo>
                <a:cubicBezTo>
                  <a:pt x="6652780" y="863332"/>
                  <a:pt x="6894546" y="1105098"/>
                  <a:pt x="7192780" y="1105098"/>
                </a:cubicBezTo>
                <a:cubicBezTo>
                  <a:pt x="7491014" y="1105098"/>
                  <a:pt x="7732780" y="863332"/>
                  <a:pt x="7732780" y="565098"/>
                </a:cubicBezTo>
                <a:cubicBezTo>
                  <a:pt x="7732780" y="266864"/>
                  <a:pt x="7491014" y="25098"/>
                  <a:pt x="7192780" y="25098"/>
                </a:cubicBezTo>
                <a:close/>
                <a:moveTo>
                  <a:pt x="4705280" y="10539"/>
                </a:moveTo>
                <a:cubicBezTo>
                  <a:pt x="4208224" y="10539"/>
                  <a:pt x="3805280" y="413483"/>
                  <a:pt x="3805280" y="910539"/>
                </a:cubicBezTo>
                <a:cubicBezTo>
                  <a:pt x="3805280" y="1407596"/>
                  <a:pt x="4208224" y="1810540"/>
                  <a:pt x="4705280" y="1810540"/>
                </a:cubicBezTo>
                <a:cubicBezTo>
                  <a:pt x="5202336" y="1810540"/>
                  <a:pt x="5605280" y="1407596"/>
                  <a:pt x="5605280" y="910539"/>
                </a:cubicBezTo>
                <a:cubicBezTo>
                  <a:pt x="5605280" y="413483"/>
                  <a:pt x="5202336" y="10539"/>
                  <a:pt x="4705280" y="10539"/>
                </a:cubicBezTo>
                <a:close/>
                <a:moveTo>
                  <a:pt x="0" y="0"/>
                </a:moveTo>
                <a:lnTo>
                  <a:pt x="6282380" y="0"/>
                </a:lnTo>
                <a:lnTo>
                  <a:pt x="6263201" y="12931"/>
                </a:lnTo>
                <a:cubicBezTo>
                  <a:pt x="6230627" y="45505"/>
                  <a:pt x="6210480" y="90505"/>
                  <a:pt x="6210480" y="140210"/>
                </a:cubicBezTo>
                <a:cubicBezTo>
                  <a:pt x="6210480" y="239621"/>
                  <a:pt x="6291069" y="320210"/>
                  <a:pt x="6390480" y="320210"/>
                </a:cubicBezTo>
                <a:cubicBezTo>
                  <a:pt x="6489891" y="320210"/>
                  <a:pt x="6570480" y="239621"/>
                  <a:pt x="6570480" y="140210"/>
                </a:cubicBezTo>
                <a:cubicBezTo>
                  <a:pt x="6570480" y="90505"/>
                  <a:pt x="6550333" y="45505"/>
                  <a:pt x="6517759" y="12931"/>
                </a:cubicBezTo>
                <a:lnTo>
                  <a:pt x="6498580" y="0"/>
                </a:lnTo>
                <a:lnTo>
                  <a:pt x="9601200" y="0"/>
                </a:lnTo>
                <a:lnTo>
                  <a:pt x="9601200" y="6279271"/>
                </a:lnTo>
                <a:lnTo>
                  <a:pt x="0" y="627927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662BCF40-7099-0EF0-AF45-E868DBB23CDE}"/>
              </a:ext>
            </a:extLst>
          </p:cNvPr>
          <p:cNvSpPr txBox="1">
            <a:spLocks/>
          </p:cNvSpPr>
          <p:nvPr/>
        </p:nvSpPr>
        <p:spPr>
          <a:xfrm>
            <a:off x="2917190" y="2761877"/>
            <a:ext cx="6776302" cy="9848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800" b="1" i="0">
                <a:solidFill>
                  <a:srgbClr val="013E87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1" i="0" u="none" strike="noStrike" kern="0" cap="none" spc="-5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Il sito web 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1" i="0" u="none" strike="noStrike" kern="0" cap="none" spc="-5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il Portale della formazione </a:t>
            </a:r>
            <a:r>
              <a:rPr kumimoji="0" lang="it-IT" sz="3200" b="1" i="1" u="none" strike="noStrike" kern="0" cap="none" spc="-5" normalizeH="0" baseline="0" noProof="0" dirty="0" err="1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accrual</a:t>
            </a:r>
            <a:endParaRPr kumimoji="0" lang="it-IT" sz="3200" b="1" i="1" u="none" strike="noStrike" kern="0" cap="none" spc="-5" normalizeH="0" baseline="0" noProof="0" dirty="0">
              <a:ln>
                <a:noFill/>
              </a:ln>
              <a:solidFill>
                <a:srgbClr val="012B86"/>
              </a:solidFill>
              <a:effectLst/>
              <a:uLnTx/>
              <a:uFillTx/>
              <a:latin typeface="Calibri"/>
              <a:ea typeface="+mj-e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29941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95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A8D7A0-12C7-B8CC-2240-2D471A3481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nero, bianco e nero&#10;&#10;Descrizione generata automaticamente">
            <a:extLst>
              <a:ext uri="{FF2B5EF4-FFF2-40B4-BE49-F238E27FC236}">
                <a16:creationId xmlns:a16="http://schemas.microsoft.com/office/drawing/2014/main" id="{C8F201E5-D0CA-6046-17E3-2010BF3A552F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bright="70000" contrast="-70000"/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49373" flipV="1">
            <a:off x="-3380696" y="1066873"/>
            <a:ext cx="4393594" cy="5200508"/>
          </a:xfrm>
          <a:prstGeom prst="rect">
            <a:avLst/>
          </a:prstGeom>
        </p:spPr>
      </p:pic>
      <p:grpSp>
        <p:nvGrpSpPr>
          <p:cNvPr id="2" name="Gruppo 1">
            <a:extLst>
              <a:ext uri="{FF2B5EF4-FFF2-40B4-BE49-F238E27FC236}">
                <a16:creationId xmlns:a16="http://schemas.microsoft.com/office/drawing/2014/main" id="{77DD54B6-B8B4-C355-BB4C-26CC784FBFAC}"/>
              </a:ext>
            </a:extLst>
          </p:cNvPr>
          <p:cNvGrpSpPr/>
          <p:nvPr/>
        </p:nvGrpSpPr>
        <p:grpSpPr>
          <a:xfrm>
            <a:off x="-7409373" y="973145"/>
            <a:ext cx="6163971" cy="5600868"/>
            <a:chOff x="7179748" y="751948"/>
            <a:chExt cx="6098437" cy="5312110"/>
          </a:xfrm>
        </p:grpSpPr>
        <p:pic>
          <p:nvPicPr>
            <p:cNvPr id="3" name="Immagine 10" descr="Pro Memoria Parigi 1999 (3).pdf - Adobe Acrobat Reader DC">
              <a:extLst>
                <a:ext uri="{FF2B5EF4-FFF2-40B4-BE49-F238E27FC236}">
                  <a16:creationId xmlns:a16="http://schemas.microsoft.com/office/drawing/2014/main" id="{F7F5D78A-DF1F-23F9-B6AC-839F7F8B53A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34" t="12030" r="22083" b="43468"/>
            <a:stretch>
              <a:fillRect/>
            </a:stretch>
          </p:blipFill>
          <p:spPr bwMode="auto">
            <a:xfrm>
              <a:off x="7347726" y="751948"/>
              <a:ext cx="4054899" cy="20363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Immagine 3" descr="Pro Memoria Parigi 1999 (3).pdf - Adobe Acrobat Reader DC">
              <a:extLst>
                <a:ext uri="{FF2B5EF4-FFF2-40B4-BE49-F238E27FC236}">
                  <a16:creationId xmlns:a16="http://schemas.microsoft.com/office/drawing/2014/main" id="{45C5009D-C7DD-6A29-0C56-6FC3806E4F5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/>
            <a:srcRect l="16979" t="29728" r="15416" b="1831"/>
            <a:stretch/>
          </p:blipFill>
          <p:spPr>
            <a:xfrm>
              <a:off x="7179748" y="3459597"/>
              <a:ext cx="4279230" cy="2604461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7" name="Immagine 6" descr="Pro Memoria Parigi 1999 (3).pdf - Adobe Acrobat Reader DC">
              <a:extLst>
                <a:ext uri="{FF2B5EF4-FFF2-40B4-BE49-F238E27FC236}">
                  <a16:creationId xmlns:a16="http://schemas.microsoft.com/office/drawing/2014/main" id="{D38EA550-A838-BC95-A627-3111D2C2263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17707" t="34579" r="16042" b="35792"/>
            <a:stretch/>
          </p:blipFill>
          <p:spPr>
            <a:xfrm>
              <a:off x="7342492" y="1980901"/>
              <a:ext cx="5935693" cy="1594811"/>
            </a:xfrm>
            <a:prstGeom prst="rect">
              <a:avLst/>
            </a:prstGeom>
            <a:ln w="19050" cap="sq">
              <a:solidFill>
                <a:srgbClr val="C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</p:grpSp>
      <p:pic>
        <p:nvPicPr>
          <p:cNvPr id="8" name="Immagine 7" descr="Pro Memoria New York 1999 (1).pdf - Adobe Acrobat Reader DC">
            <a:extLst>
              <a:ext uri="{FF2B5EF4-FFF2-40B4-BE49-F238E27FC236}">
                <a16:creationId xmlns:a16="http://schemas.microsoft.com/office/drawing/2014/main" id="{153F240B-962B-D5AE-7838-F844416DC71C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7291" t="9364" r="15833" b="11256"/>
          <a:stretch/>
        </p:blipFill>
        <p:spPr>
          <a:xfrm>
            <a:off x="854893" y="1329125"/>
            <a:ext cx="4285603" cy="3078292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Immagine 8" descr="Pro Memoria Parigi 1999 (3).pdf - Adobe Acrobat Reader DC">
            <a:extLst>
              <a:ext uri="{FF2B5EF4-FFF2-40B4-BE49-F238E27FC236}">
                <a16:creationId xmlns:a16="http://schemas.microsoft.com/office/drawing/2014/main" id="{AC57E0AC-1263-9716-CD28-A73C4D47057F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58469" t="56226" r="18247" b="22873"/>
          <a:stretch/>
        </p:blipFill>
        <p:spPr>
          <a:xfrm>
            <a:off x="14963559" y="4576897"/>
            <a:ext cx="3879850" cy="20939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Immagine 9" descr="Pro Memoria Parigi 1999 (3).pdf - Adobe Acrobat Reader DC">
            <a:extLst>
              <a:ext uri="{FF2B5EF4-FFF2-40B4-BE49-F238E27FC236}">
                <a16:creationId xmlns:a16="http://schemas.microsoft.com/office/drawing/2014/main" id="{0FD0B38E-0BD9-8A55-A23F-6C5F54251E0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84" t="11188" r="15417" b="6337"/>
          <a:stretch>
            <a:fillRect/>
          </a:stretch>
        </p:blipFill>
        <p:spPr bwMode="auto">
          <a:xfrm>
            <a:off x="13137428" y="2199903"/>
            <a:ext cx="3816350" cy="2803525"/>
          </a:xfrm>
          <a:prstGeom prst="rect">
            <a:avLst/>
          </a:prstGeom>
          <a:noFill/>
          <a:ln>
            <a:noFill/>
          </a:ln>
          <a:effectLst>
            <a:outerShdw blurRad="139700" dist="38100" dir="2700000" sx="101000" sy="101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Ovale 10">
            <a:extLst>
              <a:ext uri="{FF2B5EF4-FFF2-40B4-BE49-F238E27FC236}">
                <a16:creationId xmlns:a16="http://schemas.microsoft.com/office/drawing/2014/main" id="{569E02FC-4976-3125-E3A0-3285FCF129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63622" y="3699392"/>
            <a:ext cx="1439862" cy="708025"/>
          </a:xfrm>
          <a:prstGeom prst="ellipse">
            <a:avLst/>
          </a:prstGeom>
          <a:noFill/>
          <a:ln w="19050" algn="ctr">
            <a:solidFill>
              <a:srgbClr val="A6163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altLang="en-US" sz="2400" b="0" i="0" u="none" strike="noStrike" kern="0" cap="none" spc="0" normalizeH="0" baseline="0" noProof="0">
              <a:ln>
                <a:noFill/>
              </a:ln>
              <a:solidFill>
                <a:srgbClr val="002776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cxnSp>
        <p:nvCxnSpPr>
          <p:cNvPr id="12" name="Connettore 2 12">
            <a:extLst>
              <a:ext uri="{FF2B5EF4-FFF2-40B4-BE49-F238E27FC236}">
                <a16:creationId xmlns:a16="http://schemas.microsoft.com/office/drawing/2014/main" id="{C7CF0323-61A7-7AE4-9147-A12294EF6C3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6579303" y="4345639"/>
            <a:ext cx="648362" cy="827269"/>
          </a:xfrm>
          <a:prstGeom prst="straightConnector1">
            <a:avLst/>
          </a:prstGeom>
          <a:noFill/>
          <a:ln w="19050" algn="ctr">
            <a:solidFill>
              <a:srgbClr val="A6163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" name="Rettangolo 12">
            <a:extLst>
              <a:ext uri="{FF2B5EF4-FFF2-40B4-BE49-F238E27FC236}">
                <a16:creationId xmlns:a16="http://schemas.microsoft.com/office/drawing/2014/main" id="{680F7DD6-8F41-F36A-9AF6-01EE83A0F62E}"/>
              </a:ext>
            </a:extLst>
          </p:cNvPr>
          <p:cNvSpPr/>
          <p:nvPr/>
        </p:nvSpPr>
        <p:spPr>
          <a:xfrm>
            <a:off x="-6425264" y="5497627"/>
            <a:ext cx="2243103" cy="791204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itolo 1">
            <a:extLst>
              <a:ext uri="{FF2B5EF4-FFF2-40B4-BE49-F238E27FC236}">
                <a16:creationId xmlns:a16="http://schemas.microsoft.com/office/drawing/2014/main" id="{6210D58A-1998-1A57-865C-C83A17B5530E}"/>
              </a:ext>
            </a:extLst>
          </p:cNvPr>
          <p:cNvSpPr txBox="1">
            <a:spLocks/>
          </p:cNvSpPr>
          <p:nvPr/>
        </p:nvSpPr>
        <p:spPr bwMode="auto">
          <a:xfrm>
            <a:off x="3573999" y="-739773"/>
            <a:ext cx="5044001" cy="693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altLang="it-IT" sz="3600" b="1" kern="0" dirty="0">
                <a:solidFill>
                  <a:srgbClr val="012B86"/>
                </a:solidFill>
                <a:latin typeface="+mn-lt"/>
                <a:ea typeface="ＭＳ Ｐゴシック"/>
              </a:rPr>
              <a:t>… le origini </a:t>
            </a:r>
            <a:r>
              <a:rPr lang="it-IT" altLang="it-IT" sz="3600" kern="0" dirty="0">
                <a:solidFill>
                  <a:srgbClr val="012B86"/>
                </a:solidFill>
                <a:latin typeface="+mn-lt"/>
                <a:ea typeface="ＭＳ Ｐゴシック"/>
              </a:rPr>
              <a:t>(1999 – 2010)</a:t>
            </a:r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id="{8BDF8E79-00DF-1DB1-A154-939F6BB072CF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b="40805"/>
          <a:stretch/>
        </p:blipFill>
        <p:spPr>
          <a:xfrm>
            <a:off x="2885634" y="1874735"/>
            <a:ext cx="9051933" cy="4710505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6911471C-286B-581F-3319-D2BE5F893D0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950816" y="4167676"/>
            <a:ext cx="8709162" cy="1516805"/>
          </a:xfrm>
          <a:prstGeom prst="rect">
            <a:avLst/>
          </a:prstGeom>
        </p:spPr>
      </p:pic>
      <p:pic>
        <p:nvPicPr>
          <p:cNvPr id="19" name="Immagine 18">
            <a:extLst>
              <a:ext uri="{FF2B5EF4-FFF2-40B4-BE49-F238E27FC236}">
                <a16:creationId xmlns:a16="http://schemas.microsoft.com/office/drawing/2014/main" id="{E8FB0105-18C6-A9FE-A78F-C1E98CB12F30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t="59800"/>
          <a:stretch/>
        </p:blipFill>
        <p:spPr>
          <a:xfrm>
            <a:off x="1180029" y="7731404"/>
            <a:ext cx="10479949" cy="3702029"/>
          </a:xfrm>
          <a:prstGeom prst="rect">
            <a:avLst/>
          </a:prstGeom>
        </p:spPr>
      </p:pic>
      <p:pic>
        <p:nvPicPr>
          <p:cNvPr id="20" name="Immagine 19">
            <a:extLst>
              <a:ext uri="{FF2B5EF4-FFF2-40B4-BE49-F238E27FC236}">
                <a16:creationId xmlns:a16="http://schemas.microsoft.com/office/drawing/2014/main" id="{5FB36C04-DB7E-1D96-4974-7FC840ADDE6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80030" y="9086070"/>
            <a:ext cx="10203760" cy="2347363"/>
          </a:xfrm>
          <a:prstGeom prst="rect">
            <a:avLst/>
          </a:prstGeom>
        </p:spPr>
      </p:pic>
      <p:pic>
        <p:nvPicPr>
          <p:cNvPr id="22" name="Video 14" title="Cerchi grigi radianti">
            <a:hlinkClick r:id="" action="ppaction://media"/>
            <a:extLst>
              <a:ext uri="{FF2B5EF4-FFF2-40B4-BE49-F238E27FC236}">
                <a16:creationId xmlns:a16="http://schemas.microsoft.com/office/drawing/2014/main" id="{75B12C46-0848-2D80-87A6-3575CC8C1632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19761"/>
                </p14:media>
              </p:ext>
            </p:extLst>
          </p:nvPr>
        </p:nvPicPr>
        <p:blipFill>
          <a:blip r:embed="rId14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99888" y="184072"/>
            <a:ext cx="1937858" cy="113491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23" name="Gruppo 22">
            <a:extLst>
              <a:ext uri="{FF2B5EF4-FFF2-40B4-BE49-F238E27FC236}">
                <a16:creationId xmlns:a16="http://schemas.microsoft.com/office/drawing/2014/main" id="{BF51C42D-9582-D859-4F71-34049D4E7108}"/>
              </a:ext>
            </a:extLst>
          </p:cNvPr>
          <p:cNvGrpSpPr/>
          <p:nvPr/>
        </p:nvGrpSpPr>
        <p:grpSpPr>
          <a:xfrm>
            <a:off x="961374" y="386052"/>
            <a:ext cx="10848096" cy="769441"/>
            <a:chOff x="1223442" y="1193567"/>
            <a:chExt cx="10848096" cy="769441"/>
          </a:xfrm>
        </p:grpSpPr>
        <p:sp>
          <p:nvSpPr>
            <p:cNvPr id="24" name="CasellaDiTesto 5">
              <a:extLst>
                <a:ext uri="{FF2B5EF4-FFF2-40B4-BE49-F238E27FC236}">
                  <a16:creationId xmlns:a16="http://schemas.microsoft.com/office/drawing/2014/main" id="{1264A56C-4E2E-5828-113E-DC513EE7C2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94454" y="1193567"/>
              <a:ext cx="9377084" cy="76944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just" defTabSz="914400" eaLnBrk="0" fontAlgn="base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002776"/>
                </a:buClr>
                <a:buSzTx/>
                <a:buFontTx/>
                <a:buNone/>
                <a:tabLst/>
                <a:defRPr/>
              </a:pPr>
              <a:r>
                <a:rPr kumimoji="0" lang="it-IT" altLang="it-IT" sz="2200" b="1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Inizio attività di studio </a:t>
              </a:r>
              <a:r>
                <a:rPr lang="it-IT" altLang="it-IT" sz="2200" b="1" kern="0" dirty="0">
                  <a:solidFill>
                    <a:srgbClr val="012B86"/>
                  </a:solidFill>
                  <a:latin typeface="+mn-lt"/>
                </a:rPr>
                <a:t>su</a:t>
              </a:r>
              <a:r>
                <a:rPr kumimoji="0" lang="it-IT" altLang="it-IT" sz="2200" b="1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gli standard contabili internazionali </a:t>
              </a:r>
              <a:r>
                <a:rPr lang="it-IT" altLang="it-IT" sz="2200" b="1" kern="0" dirty="0">
                  <a:solidFill>
                    <a:srgbClr val="012B86"/>
                  </a:solidFill>
                  <a:latin typeface="+mn-lt"/>
                </a:rPr>
                <a:t>                                     </a:t>
              </a:r>
              <a:r>
                <a:rPr kumimoji="0" lang="it-IT" altLang="it-IT" sz="2200" b="1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(progetto IFAC per i PVS)</a:t>
              </a:r>
            </a:p>
          </p:txBody>
        </p:sp>
        <p:sp>
          <p:nvSpPr>
            <p:cNvPr id="25" name="CasellaDiTesto 10">
              <a:extLst>
                <a:ext uri="{FF2B5EF4-FFF2-40B4-BE49-F238E27FC236}">
                  <a16:creationId xmlns:a16="http://schemas.microsoft.com/office/drawing/2014/main" id="{E1629433-8B40-BD59-61B1-95A10B78818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23442" y="1256708"/>
              <a:ext cx="1008751" cy="578882"/>
            </a:xfrm>
            <a:prstGeom prst="roundRect">
              <a:avLst/>
            </a:prstGeom>
            <a:noFill/>
            <a:ln w="2857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altLang="it-IT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1999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042109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8" fill="hold" display="0">
                  <p:stCondLst>
                    <p:cond delay="indefinite"/>
                  </p:stCondLst>
                </p:cTn>
                <p:tgtEl>
                  <p:spTgt spid="22"/>
                </p:tgtEl>
              </p:cMediaNode>
            </p:vide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0067AE-045D-EE47-470E-2A6395B6EE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itolo 1">
            <a:extLst>
              <a:ext uri="{FF2B5EF4-FFF2-40B4-BE49-F238E27FC236}">
                <a16:creationId xmlns:a16="http://schemas.microsoft.com/office/drawing/2014/main" id="{68D85146-B439-7AA7-F61C-76FADD84CD54}"/>
              </a:ext>
            </a:extLst>
          </p:cNvPr>
          <p:cNvSpPr txBox="1">
            <a:spLocks/>
          </p:cNvSpPr>
          <p:nvPr/>
        </p:nvSpPr>
        <p:spPr bwMode="auto">
          <a:xfrm>
            <a:off x="2190750" y="266700"/>
            <a:ext cx="8229600" cy="77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/>
                <a:cs typeface="+mj-cs"/>
              </a:rPr>
              <a:t>Sito web dedicato alla Riforma 1.15 PNRR</a:t>
            </a:r>
          </a:p>
        </p:txBody>
      </p:sp>
      <p:sp>
        <p:nvSpPr>
          <p:cNvPr id="87" name="CasellaDiTesto 4">
            <a:extLst>
              <a:ext uri="{FF2B5EF4-FFF2-40B4-BE49-F238E27FC236}">
                <a16:creationId xmlns:a16="http://schemas.microsoft.com/office/drawing/2014/main" id="{43A3BA40-0AB1-E984-7214-8636EF8B38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8150" y="990600"/>
            <a:ext cx="11569700" cy="163121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800100" indent="-3429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rPr>
              <a:t>Da maggio 2022, sono state avviate le attività per la definizione di un </a:t>
            </a:r>
            <a:r>
              <a:rPr kumimoji="0" lang="it-IT" sz="2000" b="1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rPr>
              <a:t>sito web dedicato </a:t>
            </a:r>
            <a:r>
              <a:rPr kumimoji="0" lang="it-IT" sz="2000" b="0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rPr>
              <a:t>alla riforma </a:t>
            </a:r>
            <a:r>
              <a:rPr kumimoji="0" lang="it-IT" sz="2000" b="0" i="1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rPr>
              <a:t>accrual</a:t>
            </a:r>
            <a:r>
              <a:rPr kumimoji="0" lang="it-IT" sz="2000" b="0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rPr>
              <a:t> e della piattaforma per la </a:t>
            </a:r>
            <a:r>
              <a:rPr kumimoji="0" lang="it-IT" sz="2000" b="1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rPr>
              <a:t>formazione di base</a:t>
            </a:r>
            <a:r>
              <a:rPr kumimoji="0" lang="it-IT" sz="2000" b="0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rPr>
              <a:t> dei rappresentanti delle pubbliche amministrazioni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0" i="0" u="none" strike="noStrike" kern="0" cap="none" spc="0" normalizeH="0" baseline="0" noProof="0" dirty="0">
              <a:ln>
                <a:noFill/>
              </a:ln>
              <a:solidFill>
                <a:srgbClr val="012B86"/>
              </a:solidFill>
              <a:effectLst/>
              <a:uLnTx/>
              <a:uFillTx/>
              <a:latin typeface="+mn-lt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rPr>
              <a:t>Il sito della contabilità </a:t>
            </a:r>
            <a:r>
              <a:rPr kumimoji="0" lang="it-IT" sz="2000" b="0" i="1" u="none" strike="noStrike" kern="0" cap="none" spc="0" normalizeH="0" baseline="0" noProof="0" dirty="0" err="1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rPr>
              <a:t>accrual</a:t>
            </a:r>
            <a:r>
              <a:rPr kumimoji="0" lang="it-IT" sz="2000" b="0" i="1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rPr>
              <a:t>, </a:t>
            </a:r>
            <a:r>
              <a:rPr kumimoji="0" lang="it-IT" sz="2000" b="0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rPr>
              <a:t>costituisce il </a:t>
            </a:r>
            <a:r>
              <a:rPr kumimoji="0" lang="it-IT" sz="2000" b="1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rPr>
              <a:t>punto di accesso istituzionale a tutte le attività relative alla Riforma 1.15 del PNRR </a:t>
            </a:r>
            <a:r>
              <a:rPr kumimoji="0" lang="it-IT" sz="2000" b="0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rPr>
              <a:t>e ha funzione informativa e divulgativa</a:t>
            </a:r>
            <a:endParaRPr kumimoji="0" lang="en-GB" sz="2000" b="0" i="0" u="none" strike="noStrike" kern="0" cap="none" spc="0" normalizeH="0" baseline="0" noProof="0" dirty="0">
              <a:ln>
                <a:noFill/>
              </a:ln>
              <a:solidFill>
                <a:srgbClr val="012B86"/>
              </a:solidFill>
              <a:effectLst/>
              <a:uLnTx/>
              <a:uFillTx/>
              <a:latin typeface="+mn-lt"/>
              <a:ea typeface="ＭＳ Ｐゴシック" panose="020B0600070205080204" pitchFamily="34" charset="-128"/>
              <a:cs typeface="+mn-cs"/>
            </a:endParaRPr>
          </a:p>
        </p:txBody>
      </p:sp>
      <p:pic>
        <p:nvPicPr>
          <p:cNvPr id="105" name="Immagine 104">
            <a:extLst>
              <a:ext uri="{FF2B5EF4-FFF2-40B4-BE49-F238E27FC236}">
                <a16:creationId xmlns:a16="http://schemas.microsoft.com/office/drawing/2014/main" id="{E28D5210-9889-E71F-AC01-A70783B698A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75723"/>
          <a:stretch/>
        </p:blipFill>
        <p:spPr>
          <a:xfrm>
            <a:off x="687387" y="3473034"/>
            <a:ext cx="3514725" cy="24669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6" name="Immagine 105">
            <a:extLst>
              <a:ext uri="{FF2B5EF4-FFF2-40B4-BE49-F238E27FC236}">
                <a16:creationId xmlns:a16="http://schemas.microsoft.com/office/drawing/2014/main" id="{11B0E8B2-BD89-CDB9-876B-46E4C8C94A1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4933" r="5758" b="57794"/>
          <a:stretch/>
        </p:blipFill>
        <p:spPr>
          <a:xfrm>
            <a:off x="4725193" y="3664744"/>
            <a:ext cx="3041650" cy="1612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7" name="Immagine 106">
            <a:extLst>
              <a:ext uri="{FF2B5EF4-FFF2-40B4-BE49-F238E27FC236}">
                <a16:creationId xmlns:a16="http://schemas.microsoft.com/office/drawing/2014/main" id="{428E2CCA-8D6D-6116-73B2-6C29DE20CEA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2650" b="32043"/>
          <a:stretch/>
        </p:blipFill>
        <p:spPr>
          <a:xfrm>
            <a:off x="4278312" y="4471194"/>
            <a:ext cx="2587625" cy="1892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8" name="Immagine 107">
            <a:extLst>
              <a:ext uri="{FF2B5EF4-FFF2-40B4-BE49-F238E27FC236}">
                <a16:creationId xmlns:a16="http://schemas.microsoft.com/office/drawing/2014/main" id="{937C26CD-0A48-0B00-9DF6-7C18E31A317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85699" b="6951"/>
          <a:stretch/>
        </p:blipFill>
        <p:spPr>
          <a:xfrm>
            <a:off x="7372350" y="5436988"/>
            <a:ext cx="2886075" cy="6127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9" name="Immagine 108">
            <a:extLst>
              <a:ext uri="{FF2B5EF4-FFF2-40B4-BE49-F238E27FC236}">
                <a16:creationId xmlns:a16="http://schemas.microsoft.com/office/drawing/2014/main" id="{B4FA418C-9431-1029-2CDC-179CF0DF0B1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550" y="2811096"/>
            <a:ext cx="11798300" cy="541971"/>
          </a:xfrm>
          <a:prstGeom prst="rect">
            <a:avLst/>
          </a:prstGeom>
        </p:spPr>
      </p:pic>
      <p:pic>
        <p:nvPicPr>
          <p:cNvPr id="110" name="Immagine 109" descr="Immagine che contiene testo, schermata, Carattere, Blu elettrico&#10;&#10;Descrizione generata automaticamente">
            <a:extLst>
              <a:ext uri="{FF2B5EF4-FFF2-40B4-BE49-F238E27FC236}">
                <a16:creationId xmlns:a16="http://schemas.microsoft.com/office/drawing/2014/main" id="{841B0A9D-4064-F283-6782-E3822E91EF8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8" t="1" r="3477" b="1805"/>
          <a:stretch/>
        </p:blipFill>
        <p:spPr>
          <a:xfrm>
            <a:off x="8289925" y="3204000"/>
            <a:ext cx="2587625" cy="2123433"/>
          </a:xfrm>
          <a:prstGeom prst="rect">
            <a:avLst/>
          </a:prstGeom>
          <a:effectLst>
            <a:outerShdw blurRad="50800" dist="38100" dir="2700000" sx="102000" sy="102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1" name="Picture 2" descr="36,518 Foto Puntatore Del Mouse Del Computer, Immagini e Vettoriali">
            <a:extLst>
              <a:ext uri="{FF2B5EF4-FFF2-40B4-BE49-F238E27FC236}">
                <a16:creationId xmlns:a16="http://schemas.microsoft.com/office/drawing/2014/main" id="{FF16EFD0-412A-F893-F797-F2FAB0B832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90662">
            <a:off x="9533377" y="2819777"/>
            <a:ext cx="733425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vale 1">
            <a:extLst>
              <a:ext uri="{FF2B5EF4-FFF2-40B4-BE49-F238E27FC236}">
                <a16:creationId xmlns:a16="http://schemas.microsoft.com/office/drawing/2014/main" id="{67ABD447-035D-F0FF-25B4-332839E2ED9A}"/>
              </a:ext>
            </a:extLst>
          </p:cNvPr>
          <p:cNvSpPr/>
          <p:nvPr/>
        </p:nvSpPr>
        <p:spPr>
          <a:xfrm>
            <a:off x="8336445" y="4669440"/>
            <a:ext cx="1351722" cy="657993"/>
          </a:xfrm>
          <a:prstGeom prst="ellipse">
            <a:avLst/>
          </a:prstGeom>
          <a:noFill/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4183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"/>
                            </p:stCondLst>
                            <p:childTnLst>
                              <p:par>
                                <p:cTn id="1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75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C90917-61A2-235B-DB04-ABD58999C8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Immagine che contiene testo, computer, schermata, Sito Web&#10;&#10;Descrizione generata automaticamente">
            <a:extLst>
              <a:ext uri="{FF2B5EF4-FFF2-40B4-BE49-F238E27FC236}">
                <a16:creationId xmlns:a16="http://schemas.microsoft.com/office/drawing/2014/main" id="{EDC6B3B6-7172-FD21-3338-DA1483BEC78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07" b="70149"/>
          <a:stretch/>
        </p:blipFill>
        <p:spPr>
          <a:xfrm>
            <a:off x="457200" y="3898076"/>
            <a:ext cx="9296400" cy="1859280"/>
          </a:xfrm>
          <a:prstGeom prst="rect">
            <a:avLst/>
          </a:prstGeom>
        </p:spPr>
      </p:pic>
      <p:sp>
        <p:nvSpPr>
          <p:cNvPr id="4" name="Titolo 1">
            <a:extLst>
              <a:ext uri="{FF2B5EF4-FFF2-40B4-BE49-F238E27FC236}">
                <a16:creationId xmlns:a16="http://schemas.microsoft.com/office/drawing/2014/main" id="{813CF78D-508E-7112-DC60-B09E6A6384F4}"/>
              </a:ext>
            </a:extLst>
          </p:cNvPr>
          <p:cNvSpPr txBox="1">
            <a:spLocks/>
          </p:cNvSpPr>
          <p:nvPr/>
        </p:nvSpPr>
        <p:spPr bwMode="auto">
          <a:xfrm>
            <a:off x="1066800" y="235051"/>
            <a:ext cx="10196512" cy="77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/>
                <a:cs typeface="+mj-cs"/>
              </a:rPr>
              <a:t>Il Portale della formazione</a:t>
            </a:r>
          </a:p>
        </p:txBody>
      </p:sp>
      <p:pic>
        <p:nvPicPr>
          <p:cNvPr id="5" name="Immagine 2">
            <a:extLst>
              <a:ext uri="{FF2B5EF4-FFF2-40B4-BE49-F238E27FC236}">
                <a16:creationId xmlns:a16="http://schemas.microsoft.com/office/drawing/2014/main" id="{448697C1-FD95-2BFA-85AF-366B80ABF78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5954291"/>
            <a:ext cx="4032250" cy="26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36,518 Foto Puntatore Del Mouse Del Computer, Immagini e Vettoriali">
            <a:extLst>
              <a:ext uri="{FF2B5EF4-FFF2-40B4-BE49-F238E27FC236}">
                <a16:creationId xmlns:a16="http://schemas.microsoft.com/office/drawing/2014/main" id="{445AF60D-A057-BC99-44E7-02FC593331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90662">
            <a:off x="4738688" y="5328915"/>
            <a:ext cx="733425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magine 6" descr="Immagine che contiene testo, elettronica, schermata, software&#10;&#10;Descrizione generata automaticamente">
            <a:extLst>
              <a:ext uri="{FF2B5EF4-FFF2-40B4-BE49-F238E27FC236}">
                <a16:creationId xmlns:a16="http://schemas.microsoft.com/office/drawing/2014/main" id="{338DE0E1-0302-34B3-CE25-47449444BBF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884"/>
          <a:stretch/>
        </p:blipFill>
        <p:spPr>
          <a:xfrm>
            <a:off x="7323846" y="3103004"/>
            <a:ext cx="3700469" cy="361816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C2E3C278-1F3A-F992-9532-F84DCFAFEC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2631" y="2550697"/>
            <a:ext cx="103632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s-P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 eaLnBrk="0" fontAlgn="base" hangingPunct="0">
              <a:spcBef>
                <a:spcPct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r>
              <a:rPr lang="it-IT" altLang="en-US" sz="2200" kern="0" dirty="0">
                <a:solidFill>
                  <a:srgbClr val="002776"/>
                </a:solidFill>
                <a:latin typeface="+mn-lt"/>
              </a:rPr>
              <a:t>Il sito web e il Portale della formazione sono stati presentati, con un apposito evento organizzato dalla RGS il 6 luglio 2023 </a:t>
            </a:r>
          </a:p>
        </p:txBody>
      </p:sp>
      <p:sp>
        <p:nvSpPr>
          <p:cNvPr id="9" name="CasellaDiTesto 4">
            <a:extLst>
              <a:ext uri="{FF2B5EF4-FFF2-40B4-BE49-F238E27FC236}">
                <a16:creationId xmlns:a16="http://schemas.microsoft.com/office/drawing/2014/main" id="{073C00D0-BF8C-8F53-FE89-8DC0F9F305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9568" y="832702"/>
            <a:ext cx="10903744" cy="160043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es-P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 eaLnBrk="0" fontAlgn="base" hangingPunct="0"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r>
              <a:rPr kumimoji="0" lang="it-IT" altLang="en-US" sz="2200" i="0" u="none" strike="noStrike" kern="0" cap="none" spc="0" normalizeH="0" baseline="0" noProof="0" dirty="0">
                <a:ln>
                  <a:noFill/>
                </a:ln>
                <a:solidFill>
                  <a:srgbClr val="00277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rPr>
              <a:t>Il </a:t>
            </a:r>
            <a:r>
              <a:rPr kumimoji="0" lang="it-IT" altLang="en-US" sz="2200" b="1" i="0" u="none" strike="noStrike" kern="0" cap="none" spc="0" normalizeH="0" baseline="0" noProof="0" dirty="0">
                <a:ln>
                  <a:noFill/>
                </a:ln>
                <a:solidFill>
                  <a:srgbClr val="00277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rPr>
              <a:t>Portale della </a:t>
            </a:r>
            <a:r>
              <a:rPr lang="it-IT" altLang="en-US" sz="2200" b="1" kern="0" dirty="0">
                <a:solidFill>
                  <a:srgbClr val="002776"/>
                </a:solidFill>
                <a:latin typeface="+mn-lt"/>
              </a:rPr>
              <a:t>formazione, </a:t>
            </a:r>
            <a:r>
              <a:rPr lang="it-IT" altLang="en-US" sz="2200" kern="0" dirty="0">
                <a:solidFill>
                  <a:srgbClr val="002776"/>
                </a:solidFill>
                <a:latin typeface="+mn-lt"/>
              </a:rPr>
              <a:t>dedicato alla </a:t>
            </a:r>
            <a:r>
              <a:rPr lang="it-IT" altLang="en-US" sz="2200" b="1" kern="0" dirty="0">
                <a:solidFill>
                  <a:srgbClr val="002776"/>
                </a:solidFill>
                <a:latin typeface="+mn-lt"/>
              </a:rPr>
              <a:t>formazione di base </a:t>
            </a:r>
            <a:r>
              <a:rPr lang="it-IT" altLang="en-US" sz="2200" kern="0" dirty="0">
                <a:solidFill>
                  <a:srgbClr val="002776"/>
                </a:solidFill>
                <a:latin typeface="+mn-lt"/>
              </a:rPr>
              <a:t>dei rappresentanti delle pubbliche amministrazioni (M1C1-117), è accessibile dall’area riservata del sito web </a:t>
            </a:r>
            <a:r>
              <a:rPr lang="it-IT" altLang="en-US" sz="2200" i="1" kern="0" dirty="0" err="1">
                <a:solidFill>
                  <a:srgbClr val="002776"/>
                </a:solidFill>
                <a:latin typeface="+mn-lt"/>
              </a:rPr>
              <a:t>accrual</a:t>
            </a:r>
            <a:endParaRPr lang="it-IT" altLang="en-US" sz="2200" i="1" kern="0" dirty="0">
              <a:solidFill>
                <a:srgbClr val="002776"/>
              </a:solidFill>
              <a:latin typeface="+mn-lt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it-IT" alt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277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rPr>
              <a:t>attivo dal mese di settembre 2023, mette a disposizione degli utenti i moduli formativi multimediali sul Quadro concettuale, sugli standard contabili ITAS e le relative linee guida</a:t>
            </a:r>
            <a:r>
              <a:rPr kumimoji="0" lang="it-IT" alt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2776"/>
                </a:solidFill>
                <a:effectLst/>
                <a:highlight>
                  <a:srgbClr val="FFFF00"/>
                </a:highlight>
                <a:uLnTx/>
                <a:uFillTx/>
                <a:latin typeface="+mn-lt"/>
                <a:ea typeface="ＭＳ Ｐゴシック" panose="020B0600070205080204" pitchFamily="34" charset="-128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17144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1E363B-4A55-D8F5-8925-2EE1F45BD5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magine 20" descr="Immagine che contiene testo, Carattere, logo, cerchio&#10;&#10;Descrizione generata automaticamente">
            <a:extLst>
              <a:ext uri="{FF2B5EF4-FFF2-40B4-BE49-F238E27FC236}">
                <a16:creationId xmlns:a16="http://schemas.microsoft.com/office/drawing/2014/main" id="{46E5D8C4-1913-225B-CB60-A924751F847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alphaModFix amt="35000"/>
            <a:biLevel thresh="75000"/>
          </a:blip>
          <a:srcRect t="2223" b="7777"/>
          <a:stretch/>
        </p:blipFill>
        <p:spPr>
          <a:xfrm>
            <a:off x="10282026" y="2264141"/>
            <a:ext cx="1163984" cy="1065918"/>
          </a:xfrm>
          <a:prstGeom prst="rect">
            <a:avLst/>
          </a:prstGeom>
        </p:spPr>
      </p:pic>
      <p:sp>
        <p:nvSpPr>
          <p:cNvPr id="22" name="Rettangolo con angoli arrotondati 21">
            <a:extLst>
              <a:ext uri="{FF2B5EF4-FFF2-40B4-BE49-F238E27FC236}">
                <a16:creationId xmlns:a16="http://schemas.microsoft.com/office/drawing/2014/main" id="{062B7516-207D-2914-D3D2-F42FDCEBD035}"/>
              </a:ext>
            </a:extLst>
          </p:cNvPr>
          <p:cNvSpPr/>
          <p:nvPr/>
        </p:nvSpPr>
        <p:spPr>
          <a:xfrm>
            <a:off x="1366838" y="3023245"/>
            <a:ext cx="2841625" cy="935037"/>
          </a:xfrm>
          <a:prstGeom prst="roundRect">
            <a:avLst/>
          </a:prstGeom>
          <a:solidFill>
            <a:srgbClr val="4472C4">
              <a:alpha val="50000"/>
            </a:srgbClr>
          </a:solidFill>
          <a:ln>
            <a:noFill/>
          </a:ln>
          <a:effectLst/>
        </p:spPr>
        <p:txBody>
          <a:bodyPr anchor="ctr"/>
          <a:lstStyle>
            <a:defPPr>
              <a:defRPr lang="es-P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/>
              <a:cs typeface="+mn-cs"/>
            </a:endParaRPr>
          </a:p>
        </p:txBody>
      </p:sp>
      <p:sp>
        <p:nvSpPr>
          <p:cNvPr id="23" name="CasellaDiTesto 8">
            <a:extLst>
              <a:ext uri="{FF2B5EF4-FFF2-40B4-BE49-F238E27FC236}">
                <a16:creationId xmlns:a16="http://schemas.microsoft.com/office/drawing/2014/main" id="{1B289833-AB20-4869-7C5E-0D39517D45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1888" y="727106"/>
            <a:ext cx="5075237" cy="40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s-P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marR="0" lvl="1" indent="0" algn="just" defTabSz="914400" rtl="0" eaLnBrk="0" fontAlgn="base" latinLnBrk="0" hangingPunct="0">
              <a:lnSpc>
                <a:spcPct val="107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it-IT" altLang="it-IT" sz="2000" b="1" u="sng" dirty="0">
                <a:solidFill>
                  <a:srgbClr val="002776"/>
                </a:solidFill>
                <a:ea typeface="Calibri" panose="020F0502020204030204" pitchFamily="34" charset="0"/>
                <a:cs typeface="Arial" panose="020B0604020202020204" pitchFamily="34" charset="0"/>
              </a:rPr>
              <a:t>Modulo</a:t>
            </a:r>
            <a:r>
              <a:rPr kumimoji="0" lang="it-IT" altLang="it-IT" sz="2000" b="1" i="0" u="sng" strike="noStrike" kern="1200" cap="none" spc="0" normalizeH="0" baseline="0" noProof="0" dirty="0">
                <a:ln>
                  <a:noFill/>
                </a:ln>
                <a:solidFill>
                  <a:srgbClr val="002776"/>
                </a:solidFill>
                <a:effectLst/>
                <a:uLnTx/>
                <a:uFillTx/>
                <a:ea typeface="Calibri" panose="020F0502020204030204" pitchFamily="34" charset="0"/>
                <a:cs typeface="Arial" panose="020B0604020202020204" pitchFamily="34" charset="0"/>
              </a:rPr>
              <a:t> sul QC</a:t>
            </a:r>
            <a:r>
              <a:rPr kumimoji="0" lang="it-IT" altLang="it-IT" sz="2000" b="1" i="0" u="none" strike="noStrike" kern="1200" cap="none" spc="0" normalizeH="0" baseline="0" noProof="0" dirty="0">
                <a:ln>
                  <a:noFill/>
                </a:ln>
                <a:solidFill>
                  <a:srgbClr val="002776"/>
                </a:solidFill>
                <a:effectLst/>
                <a:uLnTx/>
                <a:uFillTx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</a:p>
        </p:txBody>
      </p:sp>
      <p:cxnSp>
        <p:nvCxnSpPr>
          <p:cNvPr id="25" name="Connettore 2 24">
            <a:extLst>
              <a:ext uri="{FF2B5EF4-FFF2-40B4-BE49-F238E27FC236}">
                <a16:creationId xmlns:a16="http://schemas.microsoft.com/office/drawing/2014/main" id="{BE4EB109-7065-1556-53E2-54A0747C8D6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208463" y="1731687"/>
            <a:ext cx="1087437" cy="0"/>
          </a:xfrm>
          <a:prstGeom prst="straightConnector1">
            <a:avLst/>
          </a:prstGeom>
          <a:noFill/>
          <a:ln w="19050" algn="ctr">
            <a:solidFill>
              <a:srgbClr val="004D99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6" name="CasellaDiTesto 11">
            <a:extLst>
              <a:ext uri="{FF2B5EF4-FFF2-40B4-BE49-F238E27FC236}">
                <a16:creationId xmlns:a16="http://schemas.microsoft.com/office/drawing/2014/main" id="{62849755-1139-D7B5-7ABE-CAF71C6151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6312" y="2413645"/>
            <a:ext cx="7138990" cy="407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s-P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marR="0" lvl="1" indent="0" algn="just" defTabSz="914400" rtl="0" eaLnBrk="0" fontAlgn="base" latinLnBrk="0" hangingPunct="0">
              <a:lnSpc>
                <a:spcPct val="107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2000" b="1" i="0" u="sng" strike="noStrike" kern="1200" cap="none" spc="0" normalizeH="0" baseline="0" noProof="0" dirty="0">
                <a:ln>
                  <a:noFill/>
                </a:ln>
                <a:solidFill>
                  <a:srgbClr val="002776"/>
                </a:solidFill>
                <a:effectLst/>
                <a:uLnTx/>
                <a:uFillTx/>
                <a:ea typeface="Calibri" panose="020F0502020204030204" pitchFamily="34" charset="0"/>
                <a:cs typeface="Arial" panose="020B0604020202020204" pitchFamily="34" charset="0"/>
              </a:rPr>
              <a:t>Corso di formazione di base completo</a:t>
            </a:r>
            <a:endParaRPr kumimoji="0" lang="it-IT" altLang="it-IT" sz="2000" b="1" i="0" u="none" strike="noStrike" kern="1200" cap="none" spc="0" normalizeH="0" baseline="0" noProof="0" dirty="0">
              <a:ln>
                <a:noFill/>
              </a:ln>
              <a:solidFill>
                <a:srgbClr val="002776"/>
              </a:solidFill>
              <a:effectLst/>
              <a:uLnTx/>
              <a:uFillTx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Immagine 26">
            <a:extLst>
              <a:ext uri="{FF2B5EF4-FFF2-40B4-BE49-F238E27FC236}">
                <a16:creationId xmlns:a16="http://schemas.microsoft.com/office/drawing/2014/main" id="{F9C39C1C-792F-468A-E669-F142861764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1234" y="141951"/>
            <a:ext cx="2314575" cy="1746250"/>
          </a:xfrm>
          <a:prstGeom prst="rect">
            <a:avLst/>
          </a:prstGeom>
          <a:noFill/>
          <a:ln w="25400">
            <a:solidFill>
              <a:srgbClr val="B4C7E7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CasellaDiTesto 13">
            <a:extLst>
              <a:ext uri="{FF2B5EF4-FFF2-40B4-BE49-F238E27FC236}">
                <a16:creationId xmlns:a16="http://schemas.microsoft.com/office/drawing/2014/main" id="{65750436-4E4E-E1E2-F39B-38893B037E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32487" y="1494104"/>
            <a:ext cx="3990974" cy="407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s-P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marR="0" lvl="1" indent="0" algn="just" defTabSz="914400" rtl="0" eaLnBrk="0" fontAlgn="base" latinLnBrk="0" hangingPunct="0">
              <a:lnSpc>
                <a:spcPct val="107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2000" b="1" i="1" u="none" strike="noStrike" kern="1200" cap="none" spc="0" normalizeH="0" baseline="0" noProof="0" dirty="0">
                <a:ln>
                  <a:noFill/>
                </a:ln>
                <a:solidFill>
                  <a:srgbClr val="002776"/>
                </a:solidFill>
                <a:effectLst/>
                <a:uLnTx/>
                <a:uFillTx/>
                <a:ea typeface="Calibri" panose="020F0502020204030204" pitchFamily="34" charset="0"/>
                <a:cs typeface="Arial" panose="020B0604020202020204" pitchFamily="34" charset="0"/>
              </a:rPr>
              <a:t>Attestato di partecipazione</a:t>
            </a:r>
          </a:p>
        </p:txBody>
      </p:sp>
      <p:pic>
        <p:nvPicPr>
          <p:cNvPr id="29" name="Immagine 28" descr="Immagine che contiene Elementi grafici&#10;&#10;Descrizione generata automaticamente">
            <a:extLst>
              <a:ext uri="{FF2B5EF4-FFF2-40B4-BE49-F238E27FC236}">
                <a16:creationId xmlns:a16="http://schemas.microsoft.com/office/drawing/2014/main" id="{291965A3-6F86-1D77-52E6-9E118CDDAAE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srgbClr val="4472C4">
                <a:shade val="45000"/>
                <a:satMod val="135000"/>
              </a:srgbClr>
              <a:prstClr val="white"/>
            </a:duotone>
          </a:blip>
          <a:stretch>
            <a:fillRect/>
          </a:stretch>
        </p:blipFill>
        <p:spPr>
          <a:xfrm rot="20493431" flipV="1">
            <a:off x="6799391" y="780170"/>
            <a:ext cx="2089905" cy="637304"/>
          </a:xfrm>
          <a:prstGeom prst="rect">
            <a:avLst/>
          </a:prstGeom>
        </p:spPr>
      </p:pic>
      <p:cxnSp>
        <p:nvCxnSpPr>
          <p:cNvPr id="30" name="Connettore 2 29">
            <a:extLst>
              <a:ext uri="{FF2B5EF4-FFF2-40B4-BE49-F238E27FC236}">
                <a16:creationId xmlns:a16="http://schemas.microsoft.com/office/drawing/2014/main" id="{770780BA-DF5D-1FEC-1D73-1B6FA7BC892E}"/>
              </a:ext>
            </a:extLst>
          </p:cNvPr>
          <p:cNvCxnSpPr>
            <a:cxnSpLocks/>
          </p:cNvCxnSpPr>
          <p:nvPr/>
        </p:nvCxnSpPr>
        <p:spPr bwMode="auto">
          <a:xfrm>
            <a:off x="4208463" y="3524895"/>
            <a:ext cx="1011237" cy="0"/>
          </a:xfrm>
          <a:prstGeom prst="straightConnector1">
            <a:avLst/>
          </a:prstGeom>
          <a:noFill/>
          <a:ln w="19050" algn="ctr">
            <a:solidFill>
              <a:srgbClr val="004D99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31" name="Gruppo 30">
            <a:extLst>
              <a:ext uri="{FF2B5EF4-FFF2-40B4-BE49-F238E27FC236}">
                <a16:creationId xmlns:a16="http://schemas.microsoft.com/office/drawing/2014/main" id="{2AA6B10C-FFDF-141B-8E05-938DC425BD4A}"/>
              </a:ext>
            </a:extLst>
          </p:cNvPr>
          <p:cNvGrpSpPr>
            <a:grpSpLocks/>
          </p:cNvGrpSpPr>
          <p:nvPr/>
        </p:nvGrpSpPr>
        <p:grpSpPr bwMode="auto">
          <a:xfrm>
            <a:off x="1333499" y="3097851"/>
            <a:ext cx="2938623" cy="781049"/>
            <a:chOff x="147110" y="4962405"/>
            <a:chExt cx="3104322" cy="781581"/>
          </a:xfrm>
        </p:grpSpPr>
        <p:sp>
          <p:nvSpPr>
            <p:cNvPr id="39" name="Rettangolo con angoli arrotondati 38">
              <a:extLst>
                <a:ext uri="{FF2B5EF4-FFF2-40B4-BE49-F238E27FC236}">
                  <a16:creationId xmlns:a16="http://schemas.microsoft.com/office/drawing/2014/main" id="{4AF3E915-595C-C1AC-0506-865AE1266466}"/>
                </a:ext>
              </a:extLst>
            </p:cNvPr>
            <p:cNvSpPr/>
            <p:nvPr/>
          </p:nvSpPr>
          <p:spPr>
            <a:xfrm>
              <a:off x="1866048" y="5453275"/>
              <a:ext cx="741239" cy="290711"/>
            </a:xfrm>
            <a:prstGeom prst="roundRect">
              <a:avLst/>
            </a:prstGeom>
            <a:solidFill>
              <a:srgbClr val="4472C4">
                <a:alpha val="50000"/>
              </a:srgbClr>
            </a:solidFill>
            <a:ln>
              <a:noFill/>
            </a:ln>
            <a:effectLst/>
          </p:spPr>
          <p:txBody>
            <a:bodyPr anchor="ctr"/>
            <a:lstStyle>
              <a:defPPr>
                <a:defRPr lang="es-P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ＭＳ Ｐゴシック"/>
                  <a:cs typeface="+mn-cs"/>
                </a:rPr>
                <a:t>TEST</a:t>
              </a:r>
            </a:p>
          </p:txBody>
        </p:sp>
        <p:sp>
          <p:nvSpPr>
            <p:cNvPr id="40" name="CasellaDiTesto 13">
              <a:extLst>
                <a:ext uri="{FF2B5EF4-FFF2-40B4-BE49-F238E27FC236}">
                  <a16:creationId xmlns:a16="http://schemas.microsoft.com/office/drawing/2014/main" id="{6F826C7E-7419-434E-2F8B-D5C9A4A01F07}"/>
                </a:ext>
              </a:extLst>
            </p:cNvPr>
            <p:cNvSpPr txBox="1"/>
            <p:nvPr/>
          </p:nvSpPr>
          <p:spPr>
            <a:xfrm>
              <a:off x="147110" y="4962405"/>
              <a:ext cx="3104322" cy="36958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>
              <a:defPPr>
                <a:defRPr lang="es-P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b="1" kern="0" dirty="0">
                  <a:solidFill>
                    <a:srgbClr val="002060"/>
                  </a:solidFill>
                  <a:latin typeface="Calibri" panose="020F0502020204030204"/>
                  <a:ea typeface="ＭＳ Ｐゴシック"/>
                </a:rPr>
                <a:t>Modulo</a:t>
              </a:r>
              <a:r>
                <a:rPr kumimoji="0" lang="en-GB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ＭＳ Ｐゴシック"/>
                  <a:cs typeface="+mn-cs"/>
                </a:rPr>
                <a:t> QC + 18 Moduli ITAS</a:t>
              </a:r>
            </a:p>
          </p:txBody>
        </p:sp>
        <p:sp>
          <p:nvSpPr>
            <p:cNvPr id="41" name="Rettangolo con angoli arrotondati 40">
              <a:extLst>
                <a:ext uri="{FF2B5EF4-FFF2-40B4-BE49-F238E27FC236}">
                  <a16:creationId xmlns:a16="http://schemas.microsoft.com/office/drawing/2014/main" id="{3F026667-DC9E-C2FC-A3B0-FA05DBA6235F}"/>
                </a:ext>
              </a:extLst>
            </p:cNvPr>
            <p:cNvSpPr/>
            <p:nvPr/>
          </p:nvSpPr>
          <p:spPr>
            <a:xfrm>
              <a:off x="542886" y="5453275"/>
              <a:ext cx="741239" cy="290711"/>
            </a:xfrm>
            <a:prstGeom prst="roundRect">
              <a:avLst/>
            </a:prstGeom>
            <a:solidFill>
              <a:srgbClr val="4472C4">
                <a:alpha val="50000"/>
              </a:srgbClr>
            </a:solidFill>
            <a:ln>
              <a:noFill/>
            </a:ln>
            <a:effectLst/>
          </p:spPr>
          <p:txBody>
            <a:bodyPr anchor="ctr"/>
            <a:lstStyle>
              <a:defPPr>
                <a:defRPr lang="es-P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ＭＳ Ｐゴシック"/>
                  <a:cs typeface="+mn-cs"/>
                </a:rPr>
                <a:t>TEST</a:t>
              </a:r>
            </a:p>
          </p:txBody>
        </p:sp>
      </p:grpSp>
      <p:grpSp>
        <p:nvGrpSpPr>
          <p:cNvPr id="32" name="Gruppo 31">
            <a:extLst>
              <a:ext uri="{FF2B5EF4-FFF2-40B4-BE49-F238E27FC236}">
                <a16:creationId xmlns:a16="http://schemas.microsoft.com/office/drawing/2014/main" id="{CBA853D7-7259-9947-7C72-8DE3E9E6F983}"/>
              </a:ext>
            </a:extLst>
          </p:cNvPr>
          <p:cNvGrpSpPr>
            <a:grpSpLocks/>
          </p:cNvGrpSpPr>
          <p:nvPr/>
        </p:nvGrpSpPr>
        <p:grpSpPr bwMode="auto">
          <a:xfrm>
            <a:off x="1490663" y="1336399"/>
            <a:ext cx="2717800" cy="792163"/>
            <a:chOff x="582841" y="1765491"/>
            <a:chExt cx="3105663" cy="791180"/>
          </a:xfrm>
        </p:grpSpPr>
        <p:sp>
          <p:nvSpPr>
            <p:cNvPr id="36" name="Rettangolo con angoli arrotondati 35">
              <a:extLst>
                <a:ext uri="{FF2B5EF4-FFF2-40B4-BE49-F238E27FC236}">
                  <a16:creationId xmlns:a16="http://schemas.microsoft.com/office/drawing/2014/main" id="{1708504C-12F3-7559-F6E2-62DFE6BC034C}"/>
                </a:ext>
              </a:extLst>
            </p:cNvPr>
            <p:cNvSpPr/>
            <p:nvPr/>
          </p:nvSpPr>
          <p:spPr>
            <a:xfrm>
              <a:off x="582841" y="1765491"/>
              <a:ext cx="3105663" cy="791180"/>
            </a:xfrm>
            <a:prstGeom prst="roundRect">
              <a:avLst/>
            </a:prstGeom>
            <a:solidFill>
              <a:srgbClr val="A5A5A5">
                <a:alpha val="50000"/>
              </a:srgbClr>
            </a:solidFill>
            <a:ln>
              <a:noFill/>
            </a:ln>
            <a:effectLst/>
          </p:spPr>
          <p:txBody>
            <a:bodyPr anchor="ctr"/>
            <a:lstStyle>
              <a:defPPr>
                <a:defRPr lang="es-P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/>
                <a:cs typeface="+mn-cs"/>
              </a:endParaRPr>
            </a:p>
          </p:txBody>
        </p:sp>
        <p:sp>
          <p:nvSpPr>
            <p:cNvPr id="37" name="CasellaDiTesto 17">
              <a:extLst>
                <a:ext uri="{FF2B5EF4-FFF2-40B4-BE49-F238E27FC236}">
                  <a16:creationId xmlns:a16="http://schemas.microsoft.com/office/drawing/2014/main" id="{913F7277-8775-8170-C491-C4944AE2BD0B}"/>
                </a:ext>
              </a:extLst>
            </p:cNvPr>
            <p:cNvSpPr txBox="1"/>
            <p:nvPr/>
          </p:nvSpPr>
          <p:spPr>
            <a:xfrm>
              <a:off x="582841" y="1765491"/>
              <a:ext cx="2768249" cy="39955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>
              <a:defPPr>
                <a:defRPr lang="es-P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ＭＳ Ｐゴシック"/>
                  <a:cs typeface="+mn-cs"/>
                </a:rPr>
                <a:t>QUADRO CONCETTUALE</a:t>
              </a:r>
            </a:p>
          </p:txBody>
        </p:sp>
        <p:sp>
          <p:nvSpPr>
            <p:cNvPr id="38" name="Rettangolo con angoli arrotondati 37">
              <a:extLst>
                <a:ext uri="{FF2B5EF4-FFF2-40B4-BE49-F238E27FC236}">
                  <a16:creationId xmlns:a16="http://schemas.microsoft.com/office/drawing/2014/main" id="{0A52E5ED-3448-66E4-D476-5C6BC50462DC}"/>
                </a:ext>
              </a:extLst>
            </p:cNvPr>
            <p:cNvSpPr/>
            <p:nvPr/>
          </p:nvSpPr>
          <p:spPr>
            <a:xfrm>
              <a:off x="1783746" y="2176144"/>
              <a:ext cx="834466" cy="290152"/>
            </a:xfrm>
            <a:prstGeom prst="roundRect">
              <a:avLst/>
            </a:prstGeom>
            <a:solidFill>
              <a:srgbClr val="4472C4">
                <a:alpha val="50000"/>
              </a:srgbClr>
            </a:solidFill>
            <a:ln>
              <a:noFill/>
            </a:ln>
            <a:effectLst/>
          </p:spPr>
          <p:txBody>
            <a:bodyPr anchor="ctr"/>
            <a:lstStyle>
              <a:defPPr>
                <a:defRPr lang="es-P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ＭＳ Ｐゴシック"/>
                  <a:cs typeface="+mn-cs"/>
                </a:rPr>
                <a:t>TEST</a:t>
              </a:r>
            </a:p>
          </p:txBody>
        </p:sp>
      </p:grpSp>
      <p:sp>
        <p:nvSpPr>
          <p:cNvPr id="33" name="Titolo 1">
            <a:extLst>
              <a:ext uri="{FF2B5EF4-FFF2-40B4-BE49-F238E27FC236}">
                <a16:creationId xmlns:a16="http://schemas.microsoft.com/office/drawing/2014/main" id="{FE1CC514-94FA-DE13-39B9-71AC8BC225A5}"/>
              </a:ext>
            </a:extLst>
          </p:cNvPr>
          <p:cNvSpPr txBox="1">
            <a:spLocks/>
          </p:cNvSpPr>
          <p:nvPr/>
        </p:nvSpPr>
        <p:spPr bwMode="auto">
          <a:xfrm>
            <a:off x="791737" y="179418"/>
            <a:ext cx="6958438" cy="487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s-P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776"/>
                </a:solidFill>
                <a:effectLst/>
                <a:uLnTx/>
                <a:uFillTx/>
                <a:ea typeface="ＭＳ Ｐゴシック"/>
                <a:cs typeface="+mj-cs"/>
              </a:rPr>
              <a:t>Il Portale della formazione </a:t>
            </a:r>
            <a:r>
              <a:rPr kumimoji="0" lang="it-IT" alt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002776"/>
                </a:solidFill>
                <a:effectLst/>
                <a:uLnTx/>
                <a:uFillTx/>
                <a:ea typeface="ＭＳ Ｐゴシック"/>
                <a:cs typeface="+mj-cs"/>
              </a:rPr>
              <a:t>accrual</a:t>
            </a:r>
            <a:endParaRPr kumimoji="0" lang="it-IT" altLang="en-US" sz="2800" b="1" i="1" u="none" strike="noStrike" kern="1200" cap="none" spc="0" normalizeH="0" baseline="0" noProof="0" dirty="0">
              <a:ln>
                <a:noFill/>
              </a:ln>
              <a:solidFill>
                <a:srgbClr val="002776"/>
              </a:solidFill>
              <a:effectLst/>
              <a:uLnTx/>
              <a:uFillTx/>
              <a:ea typeface="ＭＳ Ｐゴシック"/>
              <a:cs typeface="+mj-cs"/>
            </a:endParaRPr>
          </a:p>
        </p:txBody>
      </p:sp>
      <p:pic>
        <p:nvPicPr>
          <p:cNvPr id="34" name="Immagine 33" descr="Immagine che contiene testo, Carattere, Blu elettrico, schermata&#10;&#10;Descrizione generata automaticamente">
            <a:extLst>
              <a:ext uri="{FF2B5EF4-FFF2-40B4-BE49-F238E27FC236}">
                <a16:creationId xmlns:a16="http://schemas.microsoft.com/office/drawing/2014/main" id="{7D538AD8-C32B-E4DF-1333-16E4BEEE1A4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2999" y="3180841"/>
            <a:ext cx="4326771" cy="729231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35" name="CasellaDiTesto 11">
            <a:extLst>
              <a:ext uri="{FF2B5EF4-FFF2-40B4-BE49-F238E27FC236}">
                <a16:creationId xmlns:a16="http://schemas.microsoft.com/office/drawing/2014/main" id="{86155139-B340-C59E-ACFB-C610E1448C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100" y="4306220"/>
            <a:ext cx="11353800" cy="186891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es-PE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00100" marR="0" lvl="1" indent="-342900" algn="just" defTabSz="914400" rtl="0" eaLnBrk="0" fontAlgn="base" latinLnBrk="0" hangingPunct="0">
              <a:lnSpc>
                <a:spcPct val="107000"/>
              </a:lnSpc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it-IT" altLang="it-IT" sz="2000" i="0" strike="noStrike" kern="1200" cap="none" spc="0" normalizeH="0" baseline="0" noProof="0" dirty="0">
                <a:ln>
                  <a:noFill/>
                </a:ln>
                <a:solidFill>
                  <a:srgbClr val="002776"/>
                </a:solidFill>
                <a:effectLst/>
                <a:uLnTx/>
                <a:uFillTx/>
                <a:ea typeface="Calibri" panose="020F0502020204030204" pitchFamily="34" charset="0"/>
                <a:cs typeface="Arial" panose="020B0604020202020204" pitchFamily="34" charset="0"/>
              </a:rPr>
              <a:t>Il 27 giugno 2024 è stata firmata la </a:t>
            </a:r>
            <a:r>
              <a:rPr kumimoji="0" lang="it-IT" altLang="it-IT" sz="2000" b="1" i="0" u="sng" strike="noStrike" kern="1200" cap="none" spc="0" normalizeH="0" baseline="0" noProof="0" dirty="0">
                <a:ln>
                  <a:noFill/>
                </a:ln>
                <a:solidFill>
                  <a:srgbClr val="002776"/>
                </a:solidFill>
                <a:effectLst/>
                <a:uLnTx/>
                <a:uFillTx/>
                <a:ea typeface="Calibri" panose="020F0502020204030204" pitchFamily="34" charset="0"/>
                <a:cs typeface="Arial" panose="020B0604020202020204" pitchFamily="34" charset="0"/>
              </a:rPr>
              <a:t>Convenzione n. 176832 tra la SNA e l’RGS </a:t>
            </a:r>
            <a:r>
              <a:rPr kumimoji="0" lang="it-IT" altLang="it-IT" sz="2000" i="0" strike="noStrike" kern="1200" cap="none" spc="0" normalizeH="0" baseline="0" noProof="0" dirty="0">
                <a:ln>
                  <a:noFill/>
                </a:ln>
                <a:solidFill>
                  <a:srgbClr val="002776"/>
                </a:solidFill>
                <a:effectLst/>
                <a:uLnTx/>
                <a:uFillTx/>
                <a:ea typeface="Calibri" panose="020F0502020204030204" pitchFamily="34" charset="0"/>
                <a:cs typeface="Arial" panose="020B0604020202020204" pitchFamily="34" charset="0"/>
              </a:rPr>
              <a:t>avente per oggetto la validazione e certificazione dei corsi multimediali costituenti il programma formativo di base previsto dal </a:t>
            </a:r>
            <a:r>
              <a:rPr kumimoji="0" lang="it-IT" altLang="it-IT" sz="2000" i="1" strike="noStrike" kern="1200" cap="none" spc="0" normalizeH="0" baseline="0" noProof="0" dirty="0">
                <a:ln>
                  <a:noFill/>
                </a:ln>
                <a:solidFill>
                  <a:srgbClr val="002776"/>
                </a:solidFill>
                <a:effectLst/>
                <a:uLnTx/>
                <a:uFillTx/>
                <a:ea typeface="Calibri" panose="020F0502020204030204" pitchFamily="34" charset="0"/>
                <a:cs typeface="Arial" panose="020B0604020202020204" pitchFamily="34" charset="0"/>
              </a:rPr>
              <a:t>target</a:t>
            </a:r>
            <a:r>
              <a:rPr kumimoji="0" lang="it-IT" altLang="it-IT" sz="2000" i="0" strike="noStrike" kern="1200" cap="none" spc="0" normalizeH="0" baseline="0" noProof="0" dirty="0">
                <a:ln>
                  <a:noFill/>
                </a:ln>
                <a:solidFill>
                  <a:srgbClr val="002776"/>
                </a:solidFill>
                <a:effectLst/>
                <a:uLnTx/>
                <a:uFillTx/>
                <a:ea typeface="Calibri" panose="020F0502020204030204" pitchFamily="34" charset="0"/>
                <a:cs typeface="Arial" panose="020B0604020202020204" pitchFamily="34" charset="0"/>
              </a:rPr>
              <a:t> M1C1-117.</a:t>
            </a:r>
            <a:endParaRPr lang="it-IT" altLang="it-IT" sz="2000" dirty="0">
              <a:solidFill>
                <a:srgbClr val="002776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800100" marR="0" lvl="1" indent="-342900" algn="just" defTabSz="914400" rtl="0" eaLnBrk="0" fontAlgn="base" latinLnBrk="0" hangingPunct="0">
              <a:lnSpc>
                <a:spcPct val="107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it-IT" altLang="it-IT" sz="2000" i="0" strike="noStrike" kern="1200" cap="none" spc="0" normalizeH="0" baseline="0" noProof="0" dirty="0">
                <a:ln>
                  <a:noFill/>
                </a:ln>
                <a:solidFill>
                  <a:srgbClr val="002776"/>
                </a:solidFill>
                <a:effectLst/>
                <a:uLnTx/>
                <a:uFillTx/>
                <a:ea typeface="Calibri" panose="020F0502020204030204" pitchFamily="34" charset="0"/>
                <a:cs typeface="Arial" panose="020B0604020202020204" pitchFamily="34" charset="0"/>
              </a:rPr>
              <a:t>La SNA, in data 20 settembre 2024, ha certificato il </a:t>
            </a:r>
            <a:r>
              <a:rPr kumimoji="0" lang="it-IT" altLang="it-IT" sz="2000" b="1" i="0" strike="noStrike" kern="1200" cap="none" spc="0" normalizeH="0" baseline="0" noProof="0" dirty="0">
                <a:ln>
                  <a:noFill/>
                </a:ln>
                <a:solidFill>
                  <a:srgbClr val="002776"/>
                </a:solidFill>
                <a:effectLst/>
                <a:uLnTx/>
                <a:uFillTx/>
                <a:ea typeface="Calibri" panose="020F0502020204030204" pitchFamily="34" charset="0"/>
                <a:cs typeface="Arial" panose="020B0604020202020204" pitchFamily="34" charset="0"/>
              </a:rPr>
              <a:t>Progetto Didattico </a:t>
            </a:r>
            <a:r>
              <a:rPr kumimoji="0" lang="it-IT" altLang="it-IT" sz="2000" i="0" strike="noStrike" kern="1200" cap="none" spc="0" normalizeH="0" baseline="0" noProof="0" dirty="0">
                <a:ln>
                  <a:noFill/>
                </a:ln>
                <a:solidFill>
                  <a:srgbClr val="002776"/>
                </a:solidFill>
                <a:effectLst/>
                <a:uLnTx/>
                <a:uFillTx/>
                <a:ea typeface="Calibri" panose="020F0502020204030204" pitchFamily="34" charset="0"/>
                <a:cs typeface="Arial" panose="020B0604020202020204" pitchFamily="34" charset="0"/>
              </a:rPr>
              <a:t>concernente l’attività formativa.</a:t>
            </a:r>
          </a:p>
        </p:txBody>
      </p:sp>
      <p:sp>
        <p:nvSpPr>
          <p:cNvPr id="2" name="CasellaDiTesto 9">
            <a:extLst>
              <a:ext uri="{FF2B5EF4-FFF2-40B4-BE49-F238E27FC236}">
                <a16:creationId xmlns:a16="http://schemas.microsoft.com/office/drawing/2014/main" id="{2B05B1EE-179F-44EF-F6D2-B98E13D98F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42679" y="3321377"/>
            <a:ext cx="2792412" cy="407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s-P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marR="0" lvl="1" indent="0" algn="just" defTabSz="914400" rtl="0" eaLnBrk="0" fontAlgn="base" latinLnBrk="0" hangingPunct="0">
              <a:lnSpc>
                <a:spcPct val="107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2000" b="1" i="1" u="sng" strike="noStrike" kern="1200" cap="none" spc="0" normalizeH="0" baseline="0" noProof="0" dirty="0">
                <a:ln>
                  <a:noFill/>
                </a:ln>
                <a:solidFill>
                  <a:srgbClr val="002776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ATTESTATO FINALE </a:t>
            </a:r>
          </a:p>
        </p:txBody>
      </p:sp>
    </p:spTree>
    <p:extLst>
      <p:ext uri="{BB962C8B-B14F-4D97-AF65-F5344CB8AC3E}">
        <p14:creationId xmlns:p14="http://schemas.microsoft.com/office/powerpoint/2010/main" val="2645905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5B7F90-6991-FDB1-FCF6-60141BBD5E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 descr="Immagine che contiene fiore, petalo, pianta, Pedicello&#10;&#10;Descrizione generata automaticamente">
            <a:extLst>
              <a:ext uri="{FF2B5EF4-FFF2-40B4-BE49-F238E27FC236}">
                <a16:creationId xmlns:a16="http://schemas.microsoft.com/office/drawing/2014/main" id="{76EE7BB3-89AF-956B-6D4F-5AD69B595E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49232"/>
            <a:ext cx="12192000" cy="4807085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214CB0DF-F9DB-C0A6-6CF7-7B6F90A4FD2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66325"/>
          <a:stretch/>
        </p:blipFill>
        <p:spPr>
          <a:xfrm>
            <a:off x="-157900" y="2964935"/>
            <a:ext cx="12707689" cy="5216591"/>
          </a:xfrm>
          <a:prstGeom prst="rect">
            <a:avLst/>
          </a:prstGeom>
        </p:spPr>
      </p:pic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05D5F3BD-B778-55B0-AC62-C96F5878B546}"/>
              </a:ext>
            </a:extLst>
          </p:cNvPr>
          <p:cNvSpPr txBox="1"/>
          <p:nvPr/>
        </p:nvSpPr>
        <p:spPr>
          <a:xfrm>
            <a:off x="1678104" y="4657541"/>
            <a:ext cx="99323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3600" b="1" dirty="0">
                <a:solidFill>
                  <a:schemeClr val="bg1"/>
                </a:solidFill>
              </a:rPr>
              <a:t>PROCESSO DI </a:t>
            </a:r>
          </a:p>
          <a:p>
            <a:pPr algn="r"/>
            <a:r>
              <a:rPr lang="en-GB" sz="3600" b="1" dirty="0">
                <a:solidFill>
                  <a:schemeClr val="bg1"/>
                </a:solidFill>
              </a:rPr>
              <a:t>IMPLEMENTAZIONE GRADUALE</a:t>
            </a:r>
          </a:p>
        </p:txBody>
      </p:sp>
      <p:cxnSp>
        <p:nvCxnSpPr>
          <p:cNvPr id="20" name="Connettore diritto 19">
            <a:extLst>
              <a:ext uri="{FF2B5EF4-FFF2-40B4-BE49-F238E27FC236}">
                <a16:creationId xmlns:a16="http://schemas.microsoft.com/office/drawing/2014/main" id="{E7C802FA-EDBB-AE9A-9AF9-3344E77747FB}"/>
              </a:ext>
            </a:extLst>
          </p:cNvPr>
          <p:cNvCxnSpPr>
            <a:cxnSpLocks/>
          </p:cNvCxnSpPr>
          <p:nvPr/>
        </p:nvCxnSpPr>
        <p:spPr>
          <a:xfrm>
            <a:off x="7948276" y="4442386"/>
            <a:ext cx="3662198" cy="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283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684225-1F06-FE30-4A06-0C1F48A151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magine 20">
            <a:extLst>
              <a:ext uri="{FF2B5EF4-FFF2-40B4-BE49-F238E27FC236}">
                <a16:creationId xmlns:a16="http://schemas.microsoft.com/office/drawing/2014/main" id="{92944552-B6F3-A431-35BE-591E2EF4437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66325"/>
          <a:stretch/>
        </p:blipFill>
        <p:spPr>
          <a:xfrm>
            <a:off x="-157900" y="4066310"/>
            <a:ext cx="12707689" cy="5216591"/>
          </a:xfrm>
          <a:prstGeom prst="rect">
            <a:avLst/>
          </a:prstGeom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5A4DD391-F264-7D31-72B3-09F403C1E189}"/>
              </a:ext>
            </a:extLst>
          </p:cNvPr>
          <p:cNvSpPr txBox="1"/>
          <p:nvPr/>
        </p:nvSpPr>
        <p:spPr>
          <a:xfrm>
            <a:off x="1918186" y="5105044"/>
            <a:ext cx="993237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PROCESSO DI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IMPLEMENTAZIONE GRADUALE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(………….. continua)</a:t>
            </a:r>
          </a:p>
        </p:txBody>
      </p:sp>
      <p:cxnSp>
        <p:nvCxnSpPr>
          <p:cNvPr id="78" name="Connettore diritto 77">
            <a:extLst>
              <a:ext uri="{FF2B5EF4-FFF2-40B4-BE49-F238E27FC236}">
                <a16:creationId xmlns:a16="http://schemas.microsoft.com/office/drawing/2014/main" id="{508D314B-B8C5-53C4-39D1-F3185B2D7E85}"/>
              </a:ext>
            </a:extLst>
          </p:cNvPr>
          <p:cNvCxnSpPr>
            <a:cxnSpLocks/>
          </p:cNvCxnSpPr>
          <p:nvPr/>
        </p:nvCxnSpPr>
        <p:spPr>
          <a:xfrm>
            <a:off x="8092655" y="4889953"/>
            <a:ext cx="3662198" cy="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2 21">
            <a:extLst>
              <a:ext uri="{FF2B5EF4-FFF2-40B4-BE49-F238E27FC236}">
                <a16:creationId xmlns:a16="http://schemas.microsoft.com/office/drawing/2014/main" id="{5A75B5B6-F5FE-13D8-246D-C5ABDCC3EB8B}"/>
              </a:ext>
            </a:extLst>
          </p:cNvPr>
          <p:cNvCxnSpPr>
            <a:cxnSpLocks/>
          </p:cNvCxnSpPr>
          <p:nvPr/>
        </p:nvCxnSpPr>
        <p:spPr>
          <a:xfrm flipV="1">
            <a:off x="3878775" y="2027036"/>
            <a:ext cx="0" cy="944866"/>
          </a:xfrm>
          <a:prstGeom prst="straightConnector1">
            <a:avLst/>
          </a:prstGeom>
          <a:noFill/>
          <a:ln w="19050" cap="flat" cmpd="sng" algn="ctr">
            <a:solidFill>
              <a:srgbClr val="7030A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25" name="Connettore diritto 24">
            <a:extLst>
              <a:ext uri="{FF2B5EF4-FFF2-40B4-BE49-F238E27FC236}">
                <a16:creationId xmlns:a16="http://schemas.microsoft.com/office/drawing/2014/main" id="{4042D08D-101E-4583-5C82-4F810613645B}"/>
              </a:ext>
            </a:extLst>
          </p:cNvPr>
          <p:cNvCxnSpPr>
            <a:cxnSpLocks/>
            <a:stCxn id="40" idx="3"/>
            <a:endCxn id="35" idx="1"/>
          </p:cNvCxnSpPr>
          <p:nvPr/>
        </p:nvCxnSpPr>
        <p:spPr>
          <a:xfrm flipH="1">
            <a:off x="6938032" y="2575148"/>
            <a:ext cx="7634" cy="489800"/>
          </a:xfrm>
          <a:prstGeom prst="line">
            <a:avLst/>
          </a:prstGeom>
          <a:noFill/>
          <a:ln w="19050" cap="flat" cmpd="sng" algn="ctr">
            <a:solidFill>
              <a:srgbClr val="E8E8E8">
                <a:lumMod val="90000"/>
              </a:srgbClr>
            </a:solidFill>
            <a:prstDash val="dashDot"/>
            <a:miter lim="800000"/>
          </a:ln>
          <a:effectLst/>
        </p:spPr>
      </p:cxnSp>
      <p:sp>
        <p:nvSpPr>
          <p:cNvPr id="33" name="Rettangolo 32">
            <a:extLst>
              <a:ext uri="{FF2B5EF4-FFF2-40B4-BE49-F238E27FC236}">
                <a16:creationId xmlns:a16="http://schemas.microsoft.com/office/drawing/2014/main" id="{B6156DEC-2B19-AC7B-EE54-FF82CDB75F73}"/>
              </a:ext>
            </a:extLst>
          </p:cNvPr>
          <p:cNvSpPr/>
          <p:nvPr/>
        </p:nvSpPr>
        <p:spPr>
          <a:xfrm>
            <a:off x="5709590" y="2961468"/>
            <a:ext cx="1219182" cy="206960"/>
          </a:xfrm>
          <a:prstGeom prst="rect">
            <a:avLst/>
          </a:prstGeom>
          <a:solidFill>
            <a:srgbClr val="A6CAEC"/>
          </a:solidFill>
          <a:ln w="19050" cap="flat" cmpd="sng" algn="ctr">
            <a:solidFill>
              <a:srgbClr val="A02B93">
                <a:lumMod val="7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524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2026</a:t>
            </a:r>
          </a:p>
        </p:txBody>
      </p:sp>
      <p:sp>
        <p:nvSpPr>
          <p:cNvPr id="35" name="Rettangolo 34">
            <a:extLst>
              <a:ext uri="{FF2B5EF4-FFF2-40B4-BE49-F238E27FC236}">
                <a16:creationId xmlns:a16="http://schemas.microsoft.com/office/drawing/2014/main" id="{799EABFF-DAFE-0A4E-BC61-24B76BDC0C07}"/>
              </a:ext>
            </a:extLst>
          </p:cNvPr>
          <p:cNvSpPr/>
          <p:nvPr/>
        </p:nvSpPr>
        <p:spPr>
          <a:xfrm>
            <a:off x="6938031" y="2961468"/>
            <a:ext cx="1219182" cy="206960"/>
          </a:xfrm>
          <a:prstGeom prst="rect">
            <a:avLst/>
          </a:prstGeom>
          <a:solidFill>
            <a:srgbClr val="4E95D9"/>
          </a:solidFill>
          <a:ln w="19050" cap="flat" cmpd="sng" algn="ctr">
            <a:solidFill>
              <a:srgbClr val="4E95D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524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2027 …</a:t>
            </a:r>
          </a:p>
        </p:txBody>
      </p:sp>
      <p:sp>
        <p:nvSpPr>
          <p:cNvPr id="36" name="Rettangolo 35">
            <a:extLst>
              <a:ext uri="{FF2B5EF4-FFF2-40B4-BE49-F238E27FC236}">
                <a16:creationId xmlns:a16="http://schemas.microsoft.com/office/drawing/2014/main" id="{C6BFC83C-DDED-D2E6-A014-09C2798104DA}"/>
              </a:ext>
            </a:extLst>
          </p:cNvPr>
          <p:cNvSpPr/>
          <p:nvPr/>
        </p:nvSpPr>
        <p:spPr>
          <a:xfrm>
            <a:off x="8166244" y="2961468"/>
            <a:ext cx="1219182" cy="206960"/>
          </a:xfrm>
          <a:prstGeom prst="rect">
            <a:avLst/>
          </a:prstGeom>
          <a:solidFill>
            <a:srgbClr val="4E95D9"/>
          </a:solidFill>
          <a:ln w="19050" cap="flat" cmpd="sng" algn="ctr">
            <a:solidFill>
              <a:srgbClr val="4E95D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524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7" name="Rettangolo 36">
            <a:extLst>
              <a:ext uri="{FF2B5EF4-FFF2-40B4-BE49-F238E27FC236}">
                <a16:creationId xmlns:a16="http://schemas.microsoft.com/office/drawing/2014/main" id="{BFED9D77-51F5-8B95-1E8A-FA4F40E363DA}"/>
              </a:ext>
            </a:extLst>
          </p:cNvPr>
          <p:cNvSpPr/>
          <p:nvPr/>
        </p:nvSpPr>
        <p:spPr>
          <a:xfrm>
            <a:off x="9386627" y="2961469"/>
            <a:ext cx="1006872" cy="205926"/>
          </a:xfrm>
          <a:prstGeom prst="rect">
            <a:avLst/>
          </a:prstGeom>
          <a:solidFill>
            <a:srgbClr val="4E95D9"/>
          </a:solidFill>
          <a:ln w="19050" cap="flat" cmpd="sng" algn="ctr">
            <a:solidFill>
              <a:srgbClr val="4E95D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524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0D97BFB4-F9BF-4145-5E3B-CA87ED8EE559}"/>
              </a:ext>
            </a:extLst>
          </p:cNvPr>
          <p:cNvSpPr txBox="1"/>
          <p:nvPr/>
        </p:nvSpPr>
        <p:spPr>
          <a:xfrm>
            <a:off x="5123613" y="1098472"/>
            <a:ext cx="2225007" cy="1094402"/>
          </a:xfrm>
          <a:prstGeom prst="rect">
            <a:avLst/>
          </a:prstGeom>
          <a:solidFill>
            <a:sysClr val="window" lastClr="FFFFFF"/>
          </a:solidFill>
          <a:ln w="254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8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355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milestone M1C1-118</a:t>
            </a:r>
          </a:p>
          <a:p>
            <a:pPr marL="149200" marR="0" lvl="0" indent="-149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kumimoji="0" lang="en-GB" sz="1185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LEGGE DI RIFORMA</a:t>
            </a:r>
          </a:p>
          <a:p>
            <a:pPr marL="149200" marR="0" lvl="0" indent="-149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kumimoji="0" lang="en-GB" sz="1185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FASE PILOTA</a:t>
            </a:r>
          </a:p>
          <a:p>
            <a:pPr marL="149200" marR="0" lvl="0" indent="-149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kumimoji="0" lang="en-GB" sz="1185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PROGRAMMI FORMATIVI</a:t>
            </a:r>
          </a:p>
          <a:p>
            <a:pPr marL="149200" marR="0" lvl="0" indent="-149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kumimoji="0" lang="en-GB" sz="1185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MANUALI OPERATIVI</a:t>
            </a:r>
          </a:p>
        </p:txBody>
      </p:sp>
      <p:cxnSp>
        <p:nvCxnSpPr>
          <p:cNvPr id="39" name="Connettore 2 38">
            <a:extLst>
              <a:ext uri="{FF2B5EF4-FFF2-40B4-BE49-F238E27FC236}">
                <a16:creationId xmlns:a16="http://schemas.microsoft.com/office/drawing/2014/main" id="{C6AFDB82-F2A7-1DFD-71DC-CE583DF3CC13}"/>
              </a:ext>
            </a:extLst>
          </p:cNvPr>
          <p:cNvCxnSpPr>
            <a:cxnSpLocks/>
          </p:cNvCxnSpPr>
          <p:nvPr/>
        </p:nvCxnSpPr>
        <p:spPr>
          <a:xfrm flipV="1">
            <a:off x="6318849" y="2190978"/>
            <a:ext cx="0" cy="770491"/>
          </a:xfrm>
          <a:prstGeom prst="straightConnector1">
            <a:avLst/>
          </a:prstGeom>
          <a:noFill/>
          <a:ln w="19050" cap="flat" cmpd="sng" algn="ctr">
            <a:solidFill>
              <a:srgbClr val="7030A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40" name="Freccia bidirezionale orizzontale 39">
            <a:extLst>
              <a:ext uri="{FF2B5EF4-FFF2-40B4-BE49-F238E27FC236}">
                <a16:creationId xmlns:a16="http://schemas.microsoft.com/office/drawing/2014/main" id="{B6360DF7-AFC1-258D-0007-78EAA0FAE73E}"/>
              </a:ext>
            </a:extLst>
          </p:cNvPr>
          <p:cNvSpPr/>
          <p:nvPr/>
        </p:nvSpPr>
        <p:spPr>
          <a:xfrm>
            <a:off x="6945666" y="2315838"/>
            <a:ext cx="3355346" cy="518622"/>
          </a:xfrm>
          <a:prstGeom prst="leftRightArrow">
            <a:avLst/>
          </a:prstGeom>
          <a:solidFill>
            <a:srgbClr val="4E95D9"/>
          </a:solidFill>
          <a:ln>
            <a:noFill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524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PERIODO DI TRANSIZIONE </a:t>
            </a:r>
          </a:p>
        </p:txBody>
      </p:sp>
      <p:sp>
        <p:nvSpPr>
          <p:cNvPr id="43" name="Rettangolo 42">
            <a:extLst>
              <a:ext uri="{FF2B5EF4-FFF2-40B4-BE49-F238E27FC236}">
                <a16:creationId xmlns:a16="http://schemas.microsoft.com/office/drawing/2014/main" id="{75B0E4F3-B8B4-EAFA-DAD4-E9087F1B1156}"/>
              </a:ext>
            </a:extLst>
          </p:cNvPr>
          <p:cNvSpPr/>
          <p:nvPr/>
        </p:nvSpPr>
        <p:spPr>
          <a:xfrm>
            <a:off x="1667823" y="2961468"/>
            <a:ext cx="499865" cy="206960"/>
          </a:xfrm>
          <a:prstGeom prst="rect">
            <a:avLst/>
          </a:prstGeom>
          <a:solidFill>
            <a:srgbClr val="A6CAEC"/>
          </a:solidFill>
          <a:ln w="19050" cap="flat" cmpd="sng" algn="ctr">
            <a:solidFill>
              <a:srgbClr val="A6CAEC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524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5" name="Rettangolo 44">
            <a:extLst>
              <a:ext uri="{FF2B5EF4-FFF2-40B4-BE49-F238E27FC236}">
                <a16:creationId xmlns:a16="http://schemas.microsoft.com/office/drawing/2014/main" id="{CF2CA450-CF15-22CD-9B27-D234BEE95284}"/>
              </a:ext>
            </a:extLst>
          </p:cNvPr>
          <p:cNvSpPr/>
          <p:nvPr/>
        </p:nvSpPr>
        <p:spPr>
          <a:xfrm>
            <a:off x="4477822" y="2962691"/>
            <a:ext cx="1219182" cy="206960"/>
          </a:xfrm>
          <a:prstGeom prst="rect">
            <a:avLst/>
          </a:prstGeom>
          <a:solidFill>
            <a:srgbClr val="A6CAEC"/>
          </a:solidFill>
          <a:ln w="19050" cap="flat" cmpd="sng" algn="ctr">
            <a:solidFill>
              <a:srgbClr val="A02B93">
                <a:lumMod val="7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524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2025</a:t>
            </a:r>
          </a:p>
        </p:txBody>
      </p:sp>
      <p:sp>
        <p:nvSpPr>
          <p:cNvPr id="46" name="Freccia bidirezionale orizzontale 45">
            <a:extLst>
              <a:ext uri="{FF2B5EF4-FFF2-40B4-BE49-F238E27FC236}">
                <a16:creationId xmlns:a16="http://schemas.microsoft.com/office/drawing/2014/main" id="{71728E8C-5E2F-3EB6-026F-079BCE283C18}"/>
              </a:ext>
            </a:extLst>
          </p:cNvPr>
          <p:cNvSpPr/>
          <p:nvPr/>
        </p:nvSpPr>
        <p:spPr>
          <a:xfrm>
            <a:off x="86445" y="2315837"/>
            <a:ext cx="6852905" cy="518622"/>
          </a:xfrm>
          <a:prstGeom prst="leftRightArrow">
            <a:avLst/>
          </a:prstGeom>
          <a:solidFill>
            <a:srgbClr val="A6CAEC"/>
          </a:solidFill>
          <a:ln>
            <a:noFill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524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FASE PREPARATORIA (2018-2024)</a:t>
            </a:r>
          </a:p>
        </p:txBody>
      </p:sp>
      <p:sp>
        <p:nvSpPr>
          <p:cNvPr id="47" name="CasellaDiTesto 46">
            <a:extLst>
              <a:ext uri="{FF2B5EF4-FFF2-40B4-BE49-F238E27FC236}">
                <a16:creationId xmlns:a16="http://schemas.microsoft.com/office/drawing/2014/main" id="{1D7B38ED-F7B5-CCA6-A640-0BE07046B7B6}"/>
              </a:ext>
            </a:extLst>
          </p:cNvPr>
          <p:cNvSpPr txBox="1"/>
          <p:nvPr/>
        </p:nvSpPr>
        <p:spPr>
          <a:xfrm>
            <a:off x="2819507" y="1097848"/>
            <a:ext cx="2144028" cy="1094402"/>
          </a:xfrm>
          <a:prstGeom prst="rect">
            <a:avLst/>
          </a:prstGeom>
          <a:solidFill>
            <a:sysClr val="window" lastClr="FFFFFF"/>
          </a:solidFill>
          <a:ln w="25400">
            <a:solidFill>
              <a:srgbClr val="7030A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600">
                <a:solidFill>
                  <a:srgbClr val="002060"/>
                </a:solidFill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8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355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milestone M1C1-108 </a:t>
            </a:r>
          </a:p>
          <a:p>
            <a:pPr marL="149200" marR="0" lvl="0" indent="-149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kumimoji="0" lang="en-GB" sz="1185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QUADRO CONCETTUALE </a:t>
            </a:r>
          </a:p>
          <a:p>
            <a:pPr marL="149200" marR="0" lvl="0" indent="-149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kumimoji="0" lang="en-GB" sz="1185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STANDARD ITAS</a:t>
            </a:r>
          </a:p>
          <a:p>
            <a:pPr marL="149200" marR="0" lvl="0" indent="-149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kumimoji="0" lang="en-GB" sz="1185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PDC MULTIDIMENSIONALE</a:t>
            </a:r>
          </a:p>
        </p:txBody>
      </p:sp>
      <p:sp>
        <p:nvSpPr>
          <p:cNvPr id="48" name="CasellaDiTesto 47">
            <a:extLst>
              <a:ext uri="{FF2B5EF4-FFF2-40B4-BE49-F238E27FC236}">
                <a16:creationId xmlns:a16="http://schemas.microsoft.com/office/drawing/2014/main" id="{84EF8793-258A-F448-84D5-3A2592378176}"/>
              </a:ext>
            </a:extLst>
          </p:cNvPr>
          <p:cNvSpPr txBox="1"/>
          <p:nvPr/>
        </p:nvSpPr>
        <p:spPr>
          <a:xfrm>
            <a:off x="10311140" y="2366682"/>
            <a:ext cx="1739203" cy="431144"/>
          </a:xfrm>
          <a:prstGeom prst="rect">
            <a:avLst/>
          </a:prstGeom>
          <a:solidFill>
            <a:sysClr val="window" lastClr="FFFFFF"/>
          </a:solidFill>
          <a:ln w="19050">
            <a:solidFill>
              <a:srgbClr val="196B24">
                <a:lumMod val="60000"/>
                <a:lumOff val="40000"/>
              </a:srgb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1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PIENA ADOZIONE DELLA CONTABILITA’ ACCRUAL</a:t>
            </a:r>
          </a:p>
        </p:txBody>
      </p:sp>
      <p:sp>
        <p:nvSpPr>
          <p:cNvPr id="49" name="Rettangolo 48">
            <a:extLst>
              <a:ext uri="{FF2B5EF4-FFF2-40B4-BE49-F238E27FC236}">
                <a16:creationId xmlns:a16="http://schemas.microsoft.com/office/drawing/2014/main" id="{7A41CF97-7068-A518-02E8-2778FBEF07ED}"/>
              </a:ext>
            </a:extLst>
          </p:cNvPr>
          <p:cNvSpPr/>
          <p:nvPr/>
        </p:nvSpPr>
        <p:spPr>
          <a:xfrm>
            <a:off x="1784658" y="2962691"/>
            <a:ext cx="60959" cy="206960"/>
          </a:xfrm>
          <a:prstGeom prst="rect">
            <a:avLst/>
          </a:prstGeom>
          <a:solidFill>
            <a:srgbClr val="A6CAEC"/>
          </a:solidFill>
          <a:ln w="19050" cap="flat" cmpd="sng" algn="ctr">
            <a:solidFill>
              <a:srgbClr val="A6CAEC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524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0" name="Rettangolo 49">
            <a:extLst>
              <a:ext uri="{FF2B5EF4-FFF2-40B4-BE49-F238E27FC236}">
                <a16:creationId xmlns:a16="http://schemas.microsoft.com/office/drawing/2014/main" id="{4C7B90CA-F58D-A4CA-C2E8-DF8E21DBD67A}"/>
              </a:ext>
            </a:extLst>
          </p:cNvPr>
          <p:cNvSpPr/>
          <p:nvPr/>
        </p:nvSpPr>
        <p:spPr>
          <a:xfrm>
            <a:off x="2731711" y="2962691"/>
            <a:ext cx="499865" cy="207261"/>
          </a:xfrm>
          <a:prstGeom prst="rect">
            <a:avLst/>
          </a:prstGeom>
          <a:solidFill>
            <a:srgbClr val="A6CAEC"/>
          </a:solidFill>
          <a:ln w="19050" cap="flat" cmpd="sng" algn="ctr">
            <a:solidFill>
              <a:srgbClr val="A6CAEC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524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1" name="CasellaDiTesto 50">
            <a:extLst>
              <a:ext uri="{FF2B5EF4-FFF2-40B4-BE49-F238E27FC236}">
                <a16:creationId xmlns:a16="http://schemas.microsoft.com/office/drawing/2014/main" id="{586BB0C7-29AA-009E-F14F-A902EF287F5A}"/>
              </a:ext>
            </a:extLst>
          </p:cNvPr>
          <p:cNvSpPr txBox="1"/>
          <p:nvPr/>
        </p:nvSpPr>
        <p:spPr>
          <a:xfrm>
            <a:off x="858641" y="3686999"/>
            <a:ext cx="1188057" cy="639406"/>
          </a:xfrm>
          <a:prstGeom prst="rect">
            <a:avLst/>
          </a:prstGeom>
          <a:solidFill>
            <a:sysClr val="window" lastClr="FFFFFF"/>
          </a:solidFill>
          <a:ln w="19050" cap="flat" cmpd="sng" algn="ctr">
            <a:solidFill>
              <a:srgbClr val="4E95D9"/>
            </a:solidFill>
            <a:prstDash val="solid"/>
            <a:miter lim="800000"/>
          </a:ln>
          <a:effectLst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85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2020: </a:t>
            </a:r>
            <a:r>
              <a:rPr kumimoji="0" lang="en-GB" sz="1185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STRUTTURA DI </a:t>
            </a:r>
            <a:r>
              <a:rPr kumimoji="0" lang="en-GB" sz="1185" b="1" i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GOVERNANCE</a:t>
            </a:r>
          </a:p>
        </p:txBody>
      </p:sp>
      <p:sp>
        <p:nvSpPr>
          <p:cNvPr id="52" name="Rettangolo 51">
            <a:extLst>
              <a:ext uri="{FF2B5EF4-FFF2-40B4-BE49-F238E27FC236}">
                <a16:creationId xmlns:a16="http://schemas.microsoft.com/office/drawing/2014/main" id="{7A18FA38-D0D7-A7D5-E444-5C9C8619AB7E}"/>
              </a:ext>
            </a:extLst>
          </p:cNvPr>
          <p:cNvSpPr/>
          <p:nvPr/>
        </p:nvSpPr>
        <p:spPr>
          <a:xfrm>
            <a:off x="3254011" y="2962691"/>
            <a:ext cx="1219182" cy="206960"/>
          </a:xfrm>
          <a:prstGeom prst="rect">
            <a:avLst/>
          </a:prstGeom>
          <a:solidFill>
            <a:srgbClr val="A6CAEC"/>
          </a:solidFill>
          <a:ln w="19050" cap="flat" cmpd="sng" algn="ctr">
            <a:solidFill>
              <a:srgbClr val="A02B93">
                <a:lumMod val="7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524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2024</a:t>
            </a:r>
          </a:p>
        </p:txBody>
      </p:sp>
      <p:sp>
        <p:nvSpPr>
          <p:cNvPr id="53" name="Rettangolo 52">
            <a:extLst>
              <a:ext uri="{FF2B5EF4-FFF2-40B4-BE49-F238E27FC236}">
                <a16:creationId xmlns:a16="http://schemas.microsoft.com/office/drawing/2014/main" id="{06610249-EBBD-41A5-BBAC-0C036ED8B3A8}"/>
              </a:ext>
            </a:extLst>
          </p:cNvPr>
          <p:cNvSpPr/>
          <p:nvPr/>
        </p:nvSpPr>
        <p:spPr>
          <a:xfrm>
            <a:off x="2198382" y="2962691"/>
            <a:ext cx="499865" cy="206960"/>
          </a:xfrm>
          <a:prstGeom prst="rect">
            <a:avLst/>
          </a:prstGeom>
          <a:solidFill>
            <a:srgbClr val="A6CAEC"/>
          </a:solidFill>
          <a:ln w="19050" cap="flat" cmpd="sng" algn="ctr">
            <a:solidFill>
              <a:srgbClr val="A6CAEC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524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4" name="CasellaDiTesto 53">
            <a:extLst>
              <a:ext uri="{FF2B5EF4-FFF2-40B4-BE49-F238E27FC236}">
                <a16:creationId xmlns:a16="http://schemas.microsoft.com/office/drawing/2014/main" id="{0D4E8B6E-DA55-B540-79CA-D62A2D153CD3}"/>
              </a:ext>
            </a:extLst>
          </p:cNvPr>
          <p:cNvSpPr txBox="1"/>
          <p:nvPr/>
        </p:nvSpPr>
        <p:spPr>
          <a:xfrm>
            <a:off x="2103330" y="3680817"/>
            <a:ext cx="1188702" cy="639406"/>
          </a:xfrm>
          <a:prstGeom prst="rect">
            <a:avLst/>
          </a:prstGeom>
          <a:solidFill>
            <a:sysClr val="window" lastClr="FFFFFF"/>
          </a:solidFill>
          <a:ln w="1905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wrap="square" rtlCol="0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85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2021: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85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PNRR</a:t>
            </a:r>
            <a:r>
              <a:rPr kumimoji="0" lang="en-GB" sz="1185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GB" sz="1185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RIFORMA 1.15</a:t>
            </a:r>
          </a:p>
        </p:txBody>
      </p:sp>
      <p:cxnSp>
        <p:nvCxnSpPr>
          <p:cNvPr id="56" name="Connettore a gomito 55">
            <a:extLst>
              <a:ext uri="{FF2B5EF4-FFF2-40B4-BE49-F238E27FC236}">
                <a16:creationId xmlns:a16="http://schemas.microsoft.com/office/drawing/2014/main" id="{4FC3BF7E-4F14-D174-9404-0559DB309B12}"/>
              </a:ext>
            </a:extLst>
          </p:cNvPr>
          <p:cNvCxnSpPr/>
          <p:nvPr/>
        </p:nvCxnSpPr>
        <p:spPr>
          <a:xfrm rot="5400000">
            <a:off x="5448728" y="3152155"/>
            <a:ext cx="487673" cy="518152"/>
          </a:xfrm>
          <a:prstGeom prst="bentConnector3">
            <a:avLst>
              <a:gd name="adj1" fmla="val 41214"/>
            </a:avLst>
          </a:prstGeom>
          <a:noFill/>
          <a:ln w="19050" cap="flat" cmpd="sng" algn="ctr">
            <a:solidFill>
              <a:srgbClr val="7030A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57" name="Connettore 2 56">
            <a:extLst>
              <a:ext uri="{FF2B5EF4-FFF2-40B4-BE49-F238E27FC236}">
                <a16:creationId xmlns:a16="http://schemas.microsoft.com/office/drawing/2014/main" id="{E7549B5D-1621-B7FC-7280-1825D4E88F88}"/>
              </a:ext>
            </a:extLst>
          </p:cNvPr>
          <p:cNvCxnSpPr>
            <a:cxnSpLocks/>
          </p:cNvCxnSpPr>
          <p:nvPr/>
        </p:nvCxnSpPr>
        <p:spPr>
          <a:xfrm>
            <a:off x="1926074" y="3183325"/>
            <a:ext cx="618843" cy="487673"/>
          </a:xfrm>
          <a:prstGeom prst="straightConnector1">
            <a:avLst/>
          </a:prstGeom>
          <a:noFill/>
          <a:ln w="19050" cap="flat" cmpd="sng" algn="ctr">
            <a:solidFill>
              <a:srgbClr val="FF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58" name="Connettore 2 57">
            <a:extLst>
              <a:ext uri="{FF2B5EF4-FFF2-40B4-BE49-F238E27FC236}">
                <a16:creationId xmlns:a16="http://schemas.microsoft.com/office/drawing/2014/main" id="{B854D5DA-FCD2-E04F-76D6-14C47AB3286F}"/>
              </a:ext>
            </a:extLst>
          </p:cNvPr>
          <p:cNvCxnSpPr>
            <a:cxnSpLocks/>
          </p:cNvCxnSpPr>
          <p:nvPr/>
        </p:nvCxnSpPr>
        <p:spPr>
          <a:xfrm>
            <a:off x="1415286" y="3177125"/>
            <a:ext cx="108" cy="487673"/>
          </a:xfrm>
          <a:prstGeom prst="straightConnector1">
            <a:avLst/>
          </a:prstGeom>
          <a:noFill/>
          <a:ln w="19050" cap="flat" cmpd="sng" algn="ctr">
            <a:solidFill>
              <a:srgbClr val="4E95D9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59" name="Connettore 2 58">
            <a:extLst>
              <a:ext uri="{FF2B5EF4-FFF2-40B4-BE49-F238E27FC236}">
                <a16:creationId xmlns:a16="http://schemas.microsoft.com/office/drawing/2014/main" id="{BF601405-07E0-2D6F-9D93-A43E41DF5D9A}"/>
              </a:ext>
            </a:extLst>
          </p:cNvPr>
          <p:cNvCxnSpPr>
            <a:cxnSpLocks/>
          </p:cNvCxnSpPr>
          <p:nvPr/>
        </p:nvCxnSpPr>
        <p:spPr>
          <a:xfrm>
            <a:off x="3878775" y="3183325"/>
            <a:ext cx="108" cy="1615416"/>
          </a:xfrm>
          <a:prstGeom prst="straightConnector1">
            <a:avLst/>
          </a:prstGeom>
          <a:noFill/>
          <a:ln w="19050" cap="flat" cmpd="sng" algn="ctr">
            <a:solidFill>
              <a:sysClr val="window" lastClr="FFFFFF">
                <a:lumMod val="50000"/>
              </a:sysClr>
            </a:solidFill>
            <a:prstDash val="dash"/>
            <a:miter lim="800000"/>
            <a:tailEnd type="triangle"/>
          </a:ln>
          <a:effectLst/>
        </p:spPr>
      </p:cxnSp>
      <p:sp>
        <p:nvSpPr>
          <p:cNvPr id="60" name="CasellaDiTesto 59">
            <a:extLst>
              <a:ext uri="{FF2B5EF4-FFF2-40B4-BE49-F238E27FC236}">
                <a16:creationId xmlns:a16="http://schemas.microsoft.com/office/drawing/2014/main" id="{95313680-D0E7-70A9-F8BB-A71A7EC062D9}"/>
              </a:ext>
            </a:extLst>
          </p:cNvPr>
          <p:cNvSpPr txBox="1"/>
          <p:nvPr/>
        </p:nvSpPr>
        <p:spPr>
          <a:xfrm>
            <a:off x="3569234" y="4848733"/>
            <a:ext cx="619080" cy="404983"/>
          </a:xfrm>
          <a:prstGeom prst="rect">
            <a:avLst/>
          </a:prstGeom>
          <a:noFill/>
          <a:ln w="22225">
            <a:noFill/>
          </a:ln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1200">
                <a:solidFill>
                  <a:srgbClr val="002060"/>
                </a:solidFill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16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2°  trim.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16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2024</a:t>
            </a:r>
          </a:p>
        </p:txBody>
      </p:sp>
      <p:cxnSp>
        <p:nvCxnSpPr>
          <p:cNvPr id="61" name="Connettore 2 60">
            <a:extLst>
              <a:ext uri="{FF2B5EF4-FFF2-40B4-BE49-F238E27FC236}">
                <a16:creationId xmlns:a16="http://schemas.microsoft.com/office/drawing/2014/main" id="{F2EDC7EE-F202-CD8C-8A1A-F0449140B90F}"/>
              </a:ext>
            </a:extLst>
          </p:cNvPr>
          <p:cNvCxnSpPr>
            <a:cxnSpLocks/>
          </p:cNvCxnSpPr>
          <p:nvPr/>
        </p:nvCxnSpPr>
        <p:spPr>
          <a:xfrm>
            <a:off x="5461902" y="4344694"/>
            <a:ext cx="108" cy="487673"/>
          </a:xfrm>
          <a:prstGeom prst="straightConnector1">
            <a:avLst/>
          </a:prstGeom>
          <a:noFill/>
          <a:ln w="19050" cap="flat" cmpd="sng" algn="ctr">
            <a:solidFill>
              <a:sysClr val="window" lastClr="FFFFFF">
                <a:lumMod val="50000"/>
              </a:sysClr>
            </a:solidFill>
            <a:prstDash val="dash"/>
            <a:miter lim="800000"/>
            <a:tailEnd type="triangle"/>
          </a:ln>
          <a:effectLst/>
        </p:spPr>
      </p:cxnSp>
      <p:sp>
        <p:nvSpPr>
          <p:cNvPr id="62" name="CasellaDiTesto 61">
            <a:extLst>
              <a:ext uri="{FF2B5EF4-FFF2-40B4-BE49-F238E27FC236}">
                <a16:creationId xmlns:a16="http://schemas.microsoft.com/office/drawing/2014/main" id="{853BDBBE-2BAC-7A0F-E1F2-411720376353}"/>
              </a:ext>
            </a:extLst>
          </p:cNvPr>
          <p:cNvSpPr txBox="1"/>
          <p:nvPr/>
        </p:nvSpPr>
        <p:spPr>
          <a:xfrm>
            <a:off x="5152361" y="4848733"/>
            <a:ext cx="619080" cy="404983"/>
          </a:xfrm>
          <a:prstGeom prst="rect">
            <a:avLst/>
          </a:prstGeom>
          <a:noFill/>
          <a:ln w="22225">
            <a:noFill/>
          </a:ln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1200">
                <a:solidFill>
                  <a:srgbClr val="002060"/>
                </a:solidFill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16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1°  trim.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16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2026</a:t>
            </a:r>
          </a:p>
        </p:txBody>
      </p:sp>
      <p:cxnSp>
        <p:nvCxnSpPr>
          <p:cNvPr id="63" name="Connettore 2 62">
            <a:extLst>
              <a:ext uri="{FF2B5EF4-FFF2-40B4-BE49-F238E27FC236}">
                <a16:creationId xmlns:a16="http://schemas.microsoft.com/office/drawing/2014/main" id="{CCDCD1E0-64B0-D85E-5D2B-D0C24C1A49EC}"/>
              </a:ext>
            </a:extLst>
          </p:cNvPr>
          <p:cNvCxnSpPr>
            <a:cxnSpLocks/>
          </p:cNvCxnSpPr>
          <p:nvPr/>
        </p:nvCxnSpPr>
        <p:spPr>
          <a:xfrm>
            <a:off x="6328720" y="3208329"/>
            <a:ext cx="108" cy="1615416"/>
          </a:xfrm>
          <a:prstGeom prst="straightConnector1">
            <a:avLst/>
          </a:prstGeom>
          <a:noFill/>
          <a:ln w="19050" cap="flat" cmpd="sng" algn="ctr">
            <a:solidFill>
              <a:sysClr val="window" lastClr="FFFFFF">
                <a:lumMod val="50000"/>
              </a:sysClr>
            </a:solidFill>
            <a:prstDash val="dash"/>
            <a:miter lim="800000"/>
            <a:tailEnd type="triangle"/>
          </a:ln>
          <a:effectLst/>
        </p:spPr>
      </p:cxnSp>
      <p:sp>
        <p:nvSpPr>
          <p:cNvPr id="64" name="CasellaDiTesto 63">
            <a:extLst>
              <a:ext uri="{FF2B5EF4-FFF2-40B4-BE49-F238E27FC236}">
                <a16:creationId xmlns:a16="http://schemas.microsoft.com/office/drawing/2014/main" id="{9FC9F49F-3583-D6BA-8E77-FC1CCEF29813}"/>
              </a:ext>
            </a:extLst>
          </p:cNvPr>
          <p:cNvSpPr txBox="1"/>
          <p:nvPr/>
        </p:nvSpPr>
        <p:spPr>
          <a:xfrm>
            <a:off x="6024583" y="4848733"/>
            <a:ext cx="619080" cy="404983"/>
          </a:xfrm>
          <a:prstGeom prst="rect">
            <a:avLst/>
          </a:prstGeom>
          <a:noFill/>
          <a:ln w="22225">
            <a:noFill/>
          </a:ln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1600">
                <a:solidFill>
                  <a:srgbClr val="002060"/>
                </a:solidFill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16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2°  trim.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16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2026</a:t>
            </a:r>
          </a:p>
        </p:txBody>
      </p:sp>
      <p:sp>
        <p:nvSpPr>
          <p:cNvPr id="65" name="Rettangolo 64">
            <a:extLst>
              <a:ext uri="{FF2B5EF4-FFF2-40B4-BE49-F238E27FC236}">
                <a16:creationId xmlns:a16="http://schemas.microsoft.com/office/drawing/2014/main" id="{4094997D-84F6-F952-3918-4388DDF35A06}"/>
              </a:ext>
            </a:extLst>
          </p:cNvPr>
          <p:cNvSpPr/>
          <p:nvPr/>
        </p:nvSpPr>
        <p:spPr>
          <a:xfrm>
            <a:off x="1139202" y="2962691"/>
            <a:ext cx="499865" cy="206960"/>
          </a:xfrm>
          <a:prstGeom prst="rect">
            <a:avLst/>
          </a:prstGeom>
          <a:solidFill>
            <a:srgbClr val="A6CAEC"/>
          </a:solidFill>
          <a:ln w="19050" cap="flat" cmpd="sng" algn="ctr">
            <a:solidFill>
              <a:srgbClr val="A6CAEC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524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6" name="Rettangolo 65">
            <a:extLst>
              <a:ext uri="{FF2B5EF4-FFF2-40B4-BE49-F238E27FC236}">
                <a16:creationId xmlns:a16="http://schemas.microsoft.com/office/drawing/2014/main" id="{0828A46B-681A-6FAF-BC8E-E0A6913B96AA}"/>
              </a:ext>
            </a:extLst>
          </p:cNvPr>
          <p:cNvSpPr/>
          <p:nvPr/>
        </p:nvSpPr>
        <p:spPr>
          <a:xfrm>
            <a:off x="10953438" y="2962691"/>
            <a:ext cx="499865" cy="206960"/>
          </a:xfrm>
          <a:prstGeom prst="rect">
            <a:avLst/>
          </a:prstGeom>
          <a:solidFill>
            <a:srgbClr val="196B24">
              <a:lumMod val="60000"/>
              <a:lumOff val="40000"/>
            </a:srgbClr>
          </a:solidFill>
          <a:ln w="19050" cap="flat" cmpd="sng" algn="ctr">
            <a:solidFill>
              <a:srgbClr val="00B05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524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7" name="Rettangolo 66">
            <a:extLst>
              <a:ext uri="{FF2B5EF4-FFF2-40B4-BE49-F238E27FC236}">
                <a16:creationId xmlns:a16="http://schemas.microsoft.com/office/drawing/2014/main" id="{4C80EB24-A56A-2F80-8BC2-F3F786F1423E}"/>
              </a:ext>
            </a:extLst>
          </p:cNvPr>
          <p:cNvSpPr/>
          <p:nvPr/>
        </p:nvSpPr>
        <p:spPr>
          <a:xfrm>
            <a:off x="11488030" y="2962691"/>
            <a:ext cx="499865" cy="206960"/>
          </a:xfrm>
          <a:prstGeom prst="rect">
            <a:avLst/>
          </a:prstGeom>
          <a:solidFill>
            <a:srgbClr val="196B24">
              <a:lumMod val="60000"/>
              <a:lumOff val="40000"/>
            </a:srgbClr>
          </a:solidFill>
          <a:ln w="19050" cap="flat" cmpd="sng" algn="ctr">
            <a:solidFill>
              <a:srgbClr val="00B05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524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8" name="Rettangolo 67">
            <a:extLst>
              <a:ext uri="{FF2B5EF4-FFF2-40B4-BE49-F238E27FC236}">
                <a16:creationId xmlns:a16="http://schemas.microsoft.com/office/drawing/2014/main" id="{885080C8-6EBE-1602-D958-C1B7C503864B}"/>
              </a:ext>
            </a:extLst>
          </p:cNvPr>
          <p:cNvSpPr/>
          <p:nvPr/>
        </p:nvSpPr>
        <p:spPr>
          <a:xfrm>
            <a:off x="612039" y="2962691"/>
            <a:ext cx="499865" cy="206960"/>
          </a:xfrm>
          <a:prstGeom prst="rect">
            <a:avLst/>
          </a:prstGeom>
          <a:solidFill>
            <a:srgbClr val="A6CAEC"/>
          </a:solidFill>
          <a:ln w="19050" cap="flat" cmpd="sng" algn="ctr">
            <a:solidFill>
              <a:srgbClr val="A6CAEC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524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9" name="Rettangolo 68">
            <a:extLst>
              <a:ext uri="{FF2B5EF4-FFF2-40B4-BE49-F238E27FC236}">
                <a16:creationId xmlns:a16="http://schemas.microsoft.com/office/drawing/2014/main" id="{2C827583-3473-FE61-95B2-6727B3894833}"/>
              </a:ext>
            </a:extLst>
          </p:cNvPr>
          <p:cNvSpPr/>
          <p:nvPr/>
        </p:nvSpPr>
        <p:spPr>
          <a:xfrm>
            <a:off x="10422779" y="2962003"/>
            <a:ext cx="499865" cy="206960"/>
          </a:xfrm>
          <a:prstGeom prst="rect">
            <a:avLst/>
          </a:prstGeom>
          <a:solidFill>
            <a:srgbClr val="196B24">
              <a:lumMod val="60000"/>
              <a:lumOff val="40000"/>
            </a:srgbClr>
          </a:solidFill>
          <a:ln w="19050" cap="flat" cmpd="sng" algn="ctr">
            <a:solidFill>
              <a:srgbClr val="00B05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524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9" name="CasellaDiTesto 78">
            <a:extLst>
              <a:ext uri="{FF2B5EF4-FFF2-40B4-BE49-F238E27FC236}">
                <a16:creationId xmlns:a16="http://schemas.microsoft.com/office/drawing/2014/main" id="{135BEC67-E4C4-0644-53BB-5D9069054CD2}"/>
              </a:ext>
            </a:extLst>
          </p:cNvPr>
          <p:cNvSpPr txBox="1"/>
          <p:nvPr/>
        </p:nvSpPr>
        <p:spPr>
          <a:xfrm>
            <a:off x="6938032" y="3227473"/>
            <a:ext cx="3455468" cy="431144"/>
          </a:xfrm>
          <a:prstGeom prst="rect">
            <a:avLst/>
          </a:prstGeom>
          <a:solidFill>
            <a:sysClr val="window" lastClr="FFFFFF"/>
          </a:solidFill>
          <a:ln w="25400">
            <a:solidFill>
              <a:srgbClr val="4E95D9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0" i="0" u="none" strike="noStrike" cap="none" spc="0" normalizeH="0" baseline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110004020202020204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8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1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ADOZIONE GRADUALE DELLA CONTABILITA’ ACCRUAL</a:t>
            </a:r>
          </a:p>
        </p:txBody>
      </p:sp>
      <p:cxnSp>
        <p:nvCxnSpPr>
          <p:cNvPr id="80" name="Connettore diritto 79">
            <a:extLst>
              <a:ext uri="{FF2B5EF4-FFF2-40B4-BE49-F238E27FC236}">
                <a16:creationId xmlns:a16="http://schemas.microsoft.com/office/drawing/2014/main" id="{CB31CC13-E537-BB17-8B74-FEEB08792077}"/>
              </a:ext>
            </a:extLst>
          </p:cNvPr>
          <p:cNvCxnSpPr>
            <a:cxnSpLocks/>
          </p:cNvCxnSpPr>
          <p:nvPr/>
        </p:nvCxnSpPr>
        <p:spPr>
          <a:xfrm flipH="1">
            <a:off x="99411" y="2551136"/>
            <a:ext cx="7634" cy="489800"/>
          </a:xfrm>
          <a:prstGeom prst="line">
            <a:avLst/>
          </a:prstGeom>
          <a:noFill/>
          <a:ln w="19050" cap="flat" cmpd="sng" algn="ctr">
            <a:solidFill>
              <a:srgbClr val="E8E8E8">
                <a:lumMod val="90000"/>
              </a:srgbClr>
            </a:solidFill>
            <a:prstDash val="dashDot"/>
            <a:miter lim="800000"/>
          </a:ln>
          <a:effectLst/>
        </p:spPr>
      </p:cxnSp>
      <p:sp>
        <p:nvSpPr>
          <p:cNvPr id="81" name="Rettangolo 80">
            <a:extLst>
              <a:ext uri="{FF2B5EF4-FFF2-40B4-BE49-F238E27FC236}">
                <a16:creationId xmlns:a16="http://schemas.microsoft.com/office/drawing/2014/main" id="{0ADAA5C3-BE60-9735-295E-46C70EE9AE0A}"/>
              </a:ext>
            </a:extLst>
          </p:cNvPr>
          <p:cNvSpPr/>
          <p:nvPr/>
        </p:nvSpPr>
        <p:spPr>
          <a:xfrm>
            <a:off x="86444" y="2962691"/>
            <a:ext cx="499865" cy="206960"/>
          </a:xfrm>
          <a:prstGeom prst="rect">
            <a:avLst/>
          </a:prstGeom>
          <a:solidFill>
            <a:srgbClr val="A6CAEC"/>
          </a:solidFill>
          <a:ln w="19050" cap="flat" cmpd="sng" algn="ctr">
            <a:solidFill>
              <a:srgbClr val="A6CAEC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524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2" name="CasellaDiTesto 81">
            <a:extLst>
              <a:ext uri="{FF2B5EF4-FFF2-40B4-BE49-F238E27FC236}">
                <a16:creationId xmlns:a16="http://schemas.microsoft.com/office/drawing/2014/main" id="{E3093668-4ED8-1AF1-DF5D-2467B350AAC6}"/>
              </a:ext>
            </a:extLst>
          </p:cNvPr>
          <p:cNvSpPr txBox="1"/>
          <p:nvPr/>
        </p:nvSpPr>
        <p:spPr>
          <a:xfrm>
            <a:off x="4559714" y="3636631"/>
            <a:ext cx="1712328" cy="729687"/>
          </a:xfrm>
          <a:prstGeom prst="rect">
            <a:avLst/>
          </a:prstGeom>
          <a:solidFill>
            <a:sysClr val="window" lastClr="FFFFFF"/>
          </a:solidFill>
          <a:ln w="25400">
            <a:solidFill>
              <a:srgbClr val="A02B93">
                <a:lumMod val="75000"/>
              </a:srgbClr>
            </a:solidFill>
          </a:ln>
        </p:spPr>
        <p:txBody>
          <a:bodyPr wrap="none" rtlCol="0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8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355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target M1C1-117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85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1° CICLO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85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FORMAZIONE DI BASE</a:t>
            </a:r>
          </a:p>
        </p:txBody>
      </p:sp>
      <p:sp>
        <p:nvSpPr>
          <p:cNvPr id="83" name="Parentesi graffa aperta 82">
            <a:extLst>
              <a:ext uri="{FF2B5EF4-FFF2-40B4-BE49-F238E27FC236}">
                <a16:creationId xmlns:a16="http://schemas.microsoft.com/office/drawing/2014/main" id="{E2D42F27-6523-A2FB-A0FC-2E1E448427B0}"/>
              </a:ext>
            </a:extLst>
          </p:cNvPr>
          <p:cNvSpPr/>
          <p:nvPr/>
        </p:nvSpPr>
        <p:spPr>
          <a:xfrm rot="5400000">
            <a:off x="5748302" y="-4854762"/>
            <a:ext cx="896645" cy="11653864"/>
          </a:xfrm>
          <a:prstGeom prst="leftBrace">
            <a:avLst>
              <a:gd name="adj1" fmla="val 141444"/>
              <a:gd name="adj2" fmla="val 50000"/>
            </a:avLst>
          </a:prstGeom>
          <a:ln w="38100">
            <a:gradFill flip="none" rotWithShape="1">
              <a:gsLst>
                <a:gs pos="58000">
                  <a:schemeClr val="accent1">
                    <a:lumMod val="40000"/>
                    <a:lumOff val="60000"/>
                  </a:schemeClr>
                </a:gs>
                <a:gs pos="45000">
                  <a:srgbClr val="012B86"/>
                </a:gs>
                <a:gs pos="79000">
                  <a:srgbClr val="012B86"/>
                </a:gs>
              </a:gsLst>
              <a:path path="circle">
                <a:fillToRect l="50000" t="130000" r="50000" b="-30000"/>
              </a:path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4" name="CasellaDiTesto 5">
            <a:extLst>
              <a:ext uri="{FF2B5EF4-FFF2-40B4-BE49-F238E27FC236}">
                <a16:creationId xmlns:a16="http://schemas.microsoft.com/office/drawing/2014/main" id="{AC75F06D-EB79-4AB2-7DE1-AA05F18779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0674" y="-133542"/>
            <a:ext cx="10356958" cy="850900"/>
          </a:xfrm>
          <a:custGeom>
            <a:avLst/>
            <a:gdLst>
              <a:gd name="T0" fmla="*/ 0 w 8492871"/>
              <a:gd name="T1" fmla="*/ 1 h 996826"/>
              <a:gd name="T2" fmla="*/ 1 w 8492871"/>
              <a:gd name="T3" fmla="*/ 0 h 996826"/>
              <a:gd name="T4" fmla="*/ 1 w 8492871"/>
              <a:gd name="T5" fmla="*/ 1 h 996826"/>
              <a:gd name="T6" fmla="*/ 1 w 8492871"/>
              <a:gd name="T7" fmla="*/ 1 h 996826"/>
              <a:gd name="T8" fmla="*/ 0 w 8492871"/>
              <a:gd name="T9" fmla="*/ 1 h 99682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492871"/>
              <a:gd name="T16" fmla="*/ 0 h 996826"/>
              <a:gd name="T17" fmla="*/ 8492871 w 8492871"/>
              <a:gd name="T18" fmla="*/ 996826 h 99682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492871" h="996826">
                <a:moveTo>
                  <a:pt x="0" y="22755"/>
                </a:moveTo>
                <a:lnTo>
                  <a:pt x="8492871" y="0"/>
                </a:lnTo>
                <a:lnTo>
                  <a:pt x="8128859" y="958726"/>
                </a:lnTo>
                <a:lnTo>
                  <a:pt x="138773" y="996826"/>
                </a:lnTo>
                <a:lnTo>
                  <a:pt x="0" y="22755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14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3200" b="1" i="0" u="none" strike="noStrike" kern="0" cap="none" spc="0" normalizeH="0" baseline="0" noProof="0" dirty="0">
                <a:ln>
                  <a:noFill/>
                </a:ln>
                <a:gradFill flip="none" rotWithShape="1">
                  <a:gsLst>
                    <a:gs pos="0">
                      <a:srgbClr val="4472C4">
                        <a:lumMod val="40000"/>
                        <a:lumOff val="60000"/>
                      </a:srgbClr>
                    </a:gs>
                    <a:gs pos="46000">
                      <a:srgbClr val="4472C4">
                        <a:lumMod val="95000"/>
                        <a:lumOff val="5000"/>
                      </a:srgbClr>
                    </a:gs>
                    <a:gs pos="100000">
                      <a:srgbClr val="4472C4">
                        <a:lumMod val="60000"/>
                      </a:srgbClr>
                    </a:gs>
                  </a:gsLst>
                  <a:path path="circle">
                    <a:fillToRect l="50000" t="130000" r="50000" b="-30000"/>
                  </a:path>
                  <a:tileRect/>
                </a:gra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PHASED APPROACH</a:t>
            </a:r>
            <a:endParaRPr kumimoji="0" lang="it-IT" altLang="it-IT" sz="3200" b="1" i="0" u="sng" strike="noStrike" kern="0" cap="none" spc="0" normalizeH="0" baseline="0" noProof="0" dirty="0">
              <a:ln>
                <a:noFill/>
              </a:ln>
              <a:gradFill flip="none" rotWithShape="1">
                <a:gsLst>
                  <a:gs pos="0">
                    <a:srgbClr val="4472C4">
                      <a:lumMod val="40000"/>
                      <a:lumOff val="60000"/>
                    </a:srgbClr>
                  </a:gs>
                  <a:gs pos="46000">
                    <a:srgbClr val="4472C4">
                      <a:lumMod val="95000"/>
                      <a:lumOff val="5000"/>
                    </a:srgbClr>
                  </a:gs>
                  <a:gs pos="100000">
                    <a:srgbClr val="4472C4">
                      <a:lumMod val="60000"/>
                    </a:srgbClr>
                  </a:gs>
                </a:gsLst>
                <a:path path="circle">
                  <a:fillToRect l="50000" t="130000" r="50000" b="-30000"/>
                </a:path>
                <a:tileRect/>
              </a:gra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72515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0462FB-5681-CD15-1317-2F953BF836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igura a mano libera: forma 22">
            <a:extLst>
              <a:ext uri="{FF2B5EF4-FFF2-40B4-BE49-F238E27FC236}">
                <a16:creationId xmlns:a16="http://schemas.microsoft.com/office/drawing/2014/main" id="{0CB9C9B3-7A87-FE51-67BE-29755CB69BDD}"/>
              </a:ext>
            </a:extLst>
          </p:cNvPr>
          <p:cNvSpPr/>
          <p:nvPr/>
        </p:nvSpPr>
        <p:spPr>
          <a:xfrm>
            <a:off x="-376989" y="7674115"/>
            <a:ext cx="12945978" cy="15778590"/>
          </a:xfrm>
          <a:custGeom>
            <a:avLst/>
            <a:gdLst/>
            <a:ahLst/>
            <a:cxnLst/>
            <a:rect l="l" t="t" r="r" b="b"/>
            <a:pathLst>
              <a:path w="12945978" h="15778590">
                <a:moveTo>
                  <a:pt x="9937451" y="10912759"/>
                </a:moveTo>
                <a:lnTo>
                  <a:pt x="9937451" y="11216368"/>
                </a:lnTo>
                <a:lnTo>
                  <a:pt x="10261152" y="11216368"/>
                </a:lnTo>
                <a:lnTo>
                  <a:pt x="10261152" y="10912759"/>
                </a:lnTo>
                <a:close/>
                <a:moveTo>
                  <a:pt x="7712992" y="10408231"/>
                </a:moveTo>
                <a:lnTo>
                  <a:pt x="7833403" y="10800393"/>
                </a:lnTo>
                <a:lnTo>
                  <a:pt x="7593836" y="10800393"/>
                </a:lnTo>
                <a:close/>
                <a:moveTo>
                  <a:pt x="3866604" y="10362095"/>
                </a:moveTo>
                <a:cubicBezTo>
                  <a:pt x="3937546" y="10362095"/>
                  <a:pt x="3993728" y="10385783"/>
                  <a:pt x="4035152" y="10433160"/>
                </a:cubicBezTo>
                <a:cubicBezTo>
                  <a:pt x="4076576" y="10480537"/>
                  <a:pt x="4097287" y="10555571"/>
                  <a:pt x="4097287" y="10658263"/>
                </a:cubicBezTo>
                <a:cubicBezTo>
                  <a:pt x="4097287" y="10780302"/>
                  <a:pt x="4077444" y="10864886"/>
                  <a:pt x="4037756" y="10912014"/>
                </a:cubicBezTo>
                <a:cubicBezTo>
                  <a:pt x="3998069" y="10959143"/>
                  <a:pt x="3942010" y="10982708"/>
                  <a:pt x="3869580" y="10982708"/>
                </a:cubicBezTo>
                <a:cubicBezTo>
                  <a:pt x="3799135" y="10982708"/>
                  <a:pt x="3743449" y="10958647"/>
                  <a:pt x="3702521" y="10910526"/>
                </a:cubicBezTo>
                <a:cubicBezTo>
                  <a:pt x="3661593" y="10862405"/>
                  <a:pt x="3641129" y="10783278"/>
                  <a:pt x="3641129" y="10673145"/>
                </a:cubicBezTo>
                <a:cubicBezTo>
                  <a:pt x="3641129" y="10562020"/>
                  <a:pt x="3661717" y="10482397"/>
                  <a:pt x="3702893" y="10434276"/>
                </a:cubicBezTo>
                <a:cubicBezTo>
                  <a:pt x="3744069" y="10386155"/>
                  <a:pt x="3798639" y="10362095"/>
                  <a:pt x="3866604" y="10362095"/>
                </a:cubicBezTo>
                <a:close/>
                <a:moveTo>
                  <a:pt x="4956324" y="10345723"/>
                </a:moveTo>
                <a:lnTo>
                  <a:pt x="5104407" y="10345723"/>
                </a:lnTo>
                <a:cubicBezTo>
                  <a:pt x="5165923" y="10345723"/>
                  <a:pt x="5207843" y="10355149"/>
                  <a:pt x="5230167" y="10374001"/>
                </a:cubicBezTo>
                <a:cubicBezTo>
                  <a:pt x="5252491" y="10392852"/>
                  <a:pt x="5263653" y="10419889"/>
                  <a:pt x="5263653" y="10455112"/>
                </a:cubicBezTo>
                <a:cubicBezTo>
                  <a:pt x="5263653" y="10478925"/>
                  <a:pt x="5256584" y="10500009"/>
                  <a:pt x="5242445" y="10518364"/>
                </a:cubicBezTo>
                <a:cubicBezTo>
                  <a:pt x="5228307" y="10536720"/>
                  <a:pt x="5210076" y="10548130"/>
                  <a:pt x="5187751" y="10552595"/>
                </a:cubicBezTo>
                <a:cubicBezTo>
                  <a:pt x="5143599" y="10562516"/>
                  <a:pt x="5113833" y="10567477"/>
                  <a:pt x="5098454" y="10567477"/>
                </a:cubicBezTo>
                <a:lnTo>
                  <a:pt x="4956324" y="10567477"/>
                </a:lnTo>
                <a:close/>
                <a:moveTo>
                  <a:pt x="898673" y="10345723"/>
                </a:moveTo>
                <a:lnTo>
                  <a:pt x="1046757" y="10345723"/>
                </a:lnTo>
                <a:cubicBezTo>
                  <a:pt x="1108273" y="10345723"/>
                  <a:pt x="1150193" y="10355149"/>
                  <a:pt x="1172517" y="10374001"/>
                </a:cubicBezTo>
                <a:cubicBezTo>
                  <a:pt x="1194841" y="10392852"/>
                  <a:pt x="1206003" y="10419889"/>
                  <a:pt x="1206003" y="10455112"/>
                </a:cubicBezTo>
                <a:cubicBezTo>
                  <a:pt x="1206003" y="10478925"/>
                  <a:pt x="1198934" y="10500009"/>
                  <a:pt x="1184795" y="10518364"/>
                </a:cubicBezTo>
                <a:cubicBezTo>
                  <a:pt x="1170657" y="10536720"/>
                  <a:pt x="1152425" y="10548130"/>
                  <a:pt x="1130101" y="10552595"/>
                </a:cubicBezTo>
                <a:cubicBezTo>
                  <a:pt x="1085949" y="10562516"/>
                  <a:pt x="1056183" y="10567477"/>
                  <a:pt x="1040804" y="10567477"/>
                </a:cubicBezTo>
                <a:lnTo>
                  <a:pt x="898673" y="10567477"/>
                </a:lnTo>
                <a:close/>
                <a:moveTo>
                  <a:pt x="11554469" y="10125458"/>
                </a:moveTo>
                <a:lnTo>
                  <a:pt x="11458475" y="10711841"/>
                </a:lnTo>
                <a:lnTo>
                  <a:pt x="11716691" y="10749048"/>
                </a:lnTo>
                <a:cubicBezTo>
                  <a:pt x="11741000" y="10721763"/>
                  <a:pt x="11763325" y="10702911"/>
                  <a:pt x="11783664" y="10692493"/>
                </a:cubicBezTo>
                <a:cubicBezTo>
                  <a:pt x="11810950" y="10678106"/>
                  <a:pt x="11839227" y="10670913"/>
                  <a:pt x="11868496" y="10670913"/>
                </a:cubicBezTo>
                <a:cubicBezTo>
                  <a:pt x="11914633" y="10670913"/>
                  <a:pt x="11951592" y="10686044"/>
                  <a:pt x="11979373" y="10716306"/>
                </a:cubicBezTo>
                <a:cubicBezTo>
                  <a:pt x="12007155" y="10746567"/>
                  <a:pt x="12021045" y="10794192"/>
                  <a:pt x="12021045" y="10859180"/>
                </a:cubicBezTo>
                <a:cubicBezTo>
                  <a:pt x="12021045" y="10922680"/>
                  <a:pt x="12007278" y="10970430"/>
                  <a:pt x="11979745" y="11002428"/>
                </a:cubicBezTo>
                <a:cubicBezTo>
                  <a:pt x="11952212" y="11034426"/>
                  <a:pt x="11917362" y="11050425"/>
                  <a:pt x="11875193" y="11050425"/>
                </a:cubicBezTo>
                <a:cubicBezTo>
                  <a:pt x="11837491" y="11050425"/>
                  <a:pt x="11804997" y="11037650"/>
                  <a:pt x="11777711" y="11012101"/>
                </a:cubicBezTo>
                <a:cubicBezTo>
                  <a:pt x="11750427" y="10986552"/>
                  <a:pt x="11733063" y="10949222"/>
                  <a:pt x="11725621" y="10900108"/>
                </a:cubicBezTo>
                <a:lnTo>
                  <a:pt x="11419035" y="10933595"/>
                </a:lnTo>
                <a:cubicBezTo>
                  <a:pt x="11433918" y="10984692"/>
                  <a:pt x="11452522" y="11027356"/>
                  <a:pt x="11474846" y="11061587"/>
                </a:cubicBezTo>
                <a:cubicBezTo>
                  <a:pt x="11497170" y="11095817"/>
                  <a:pt x="11526316" y="11126451"/>
                  <a:pt x="11562282" y="11153488"/>
                </a:cubicBezTo>
                <a:cubicBezTo>
                  <a:pt x="11598250" y="11180525"/>
                  <a:pt x="11641905" y="11200865"/>
                  <a:pt x="11693251" y="11214508"/>
                </a:cubicBezTo>
                <a:cubicBezTo>
                  <a:pt x="11744597" y="11228150"/>
                  <a:pt x="11806237" y="11234972"/>
                  <a:pt x="11878170" y="11234972"/>
                </a:cubicBezTo>
                <a:cubicBezTo>
                  <a:pt x="11978381" y="11234972"/>
                  <a:pt x="12060609" y="11217856"/>
                  <a:pt x="12124853" y="11183626"/>
                </a:cubicBezTo>
                <a:cubicBezTo>
                  <a:pt x="12189097" y="11149395"/>
                  <a:pt x="12238706" y="11099786"/>
                  <a:pt x="12273681" y="11034798"/>
                </a:cubicBezTo>
                <a:cubicBezTo>
                  <a:pt x="12308655" y="10969809"/>
                  <a:pt x="12326143" y="10902093"/>
                  <a:pt x="12326143" y="10831647"/>
                </a:cubicBezTo>
                <a:cubicBezTo>
                  <a:pt x="12326143" y="10731436"/>
                  <a:pt x="12292161" y="10648341"/>
                  <a:pt x="12224195" y="10582360"/>
                </a:cubicBezTo>
                <a:cubicBezTo>
                  <a:pt x="12156231" y="10516380"/>
                  <a:pt x="12067678" y="10483390"/>
                  <a:pt x="11958537" y="10483390"/>
                </a:cubicBezTo>
                <a:cubicBezTo>
                  <a:pt x="11926291" y="10483390"/>
                  <a:pt x="11893674" y="10487358"/>
                  <a:pt x="11860683" y="10495296"/>
                </a:cubicBezTo>
                <a:cubicBezTo>
                  <a:pt x="11827693" y="10503233"/>
                  <a:pt x="11794331" y="10515140"/>
                  <a:pt x="11760596" y="10531014"/>
                </a:cubicBezTo>
                <a:lnTo>
                  <a:pt x="11786641" y="10367304"/>
                </a:lnTo>
                <a:lnTo>
                  <a:pt x="12274053" y="10367304"/>
                </a:lnTo>
                <a:lnTo>
                  <a:pt x="12274053" y="10125458"/>
                </a:lnTo>
                <a:close/>
                <a:moveTo>
                  <a:pt x="7533282" y="10125458"/>
                </a:moveTo>
                <a:lnTo>
                  <a:pt x="7123260" y="11216368"/>
                </a:lnTo>
                <a:lnTo>
                  <a:pt x="7467449" y="11216368"/>
                </a:lnTo>
                <a:lnTo>
                  <a:pt x="7520620" y="11036286"/>
                </a:lnTo>
                <a:lnTo>
                  <a:pt x="7903329" y="11036286"/>
                </a:lnTo>
                <a:lnTo>
                  <a:pt x="7957907" y="11216368"/>
                </a:lnTo>
                <a:lnTo>
                  <a:pt x="8310909" y="11216368"/>
                </a:lnTo>
                <a:lnTo>
                  <a:pt x="7900980" y="10125458"/>
                </a:lnTo>
                <a:close/>
                <a:moveTo>
                  <a:pt x="5790654" y="10125458"/>
                </a:moveTo>
                <a:lnTo>
                  <a:pt x="5790654" y="11216368"/>
                </a:lnTo>
                <a:lnTo>
                  <a:pt x="6066730" y="11216368"/>
                </a:lnTo>
                <a:lnTo>
                  <a:pt x="6066730" y="10384419"/>
                </a:lnTo>
                <a:lnTo>
                  <a:pt x="6279054" y="11216368"/>
                </a:lnTo>
                <a:lnTo>
                  <a:pt x="6528946" y="11216368"/>
                </a:lnTo>
                <a:lnTo>
                  <a:pt x="6741665" y="10384419"/>
                </a:lnTo>
                <a:lnTo>
                  <a:pt x="6741665" y="11216368"/>
                </a:lnTo>
                <a:lnTo>
                  <a:pt x="7017741" y="11216368"/>
                </a:lnTo>
                <a:lnTo>
                  <a:pt x="7017741" y="10125458"/>
                </a:lnTo>
                <a:lnTo>
                  <a:pt x="6574687" y="10125458"/>
                </a:lnTo>
                <a:lnTo>
                  <a:pt x="6404941" y="10789231"/>
                </a:lnTo>
                <a:lnTo>
                  <a:pt x="6233975" y="10125458"/>
                </a:lnTo>
                <a:close/>
                <a:moveTo>
                  <a:pt x="4617740" y="10125458"/>
                </a:moveTo>
                <a:lnTo>
                  <a:pt x="4617740" y="11216368"/>
                </a:lnTo>
                <a:lnTo>
                  <a:pt x="4956324" y="11216368"/>
                </a:lnTo>
                <a:lnTo>
                  <a:pt x="4956324" y="10773604"/>
                </a:lnTo>
                <a:lnTo>
                  <a:pt x="4986090" y="10773604"/>
                </a:lnTo>
                <a:cubicBezTo>
                  <a:pt x="5016847" y="10773604"/>
                  <a:pt x="5044380" y="10782038"/>
                  <a:pt x="5068689" y="10798905"/>
                </a:cubicBezTo>
                <a:cubicBezTo>
                  <a:pt x="5086548" y="10811804"/>
                  <a:pt x="5106888" y="10839833"/>
                  <a:pt x="5129708" y="10882993"/>
                </a:cubicBezTo>
                <a:lnTo>
                  <a:pt x="5309895" y="11216368"/>
                </a:lnTo>
                <a:lnTo>
                  <a:pt x="5690790" y="11216368"/>
                </a:lnTo>
                <a:lnTo>
                  <a:pt x="5527544" y="10900259"/>
                </a:lnTo>
                <a:cubicBezTo>
                  <a:pt x="5519614" y="10884369"/>
                  <a:pt x="5503875" y="10861775"/>
                  <a:pt x="5480326" y="10832479"/>
                </a:cubicBezTo>
                <a:cubicBezTo>
                  <a:pt x="5456777" y="10803182"/>
                  <a:pt x="5438805" y="10784065"/>
                  <a:pt x="5426411" y="10775128"/>
                </a:cubicBezTo>
                <a:cubicBezTo>
                  <a:pt x="5408063" y="10761725"/>
                  <a:pt x="5378813" y="10748319"/>
                  <a:pt x="5338661" y="10734909"/>
                </a:cubicBezTo>
                <a:cubicBezTo>
                  <a:pt x="5388797" y="10723499"/>
                  <a:pt x="5428260" y="10709112"/>
                  <a:pt x="5457048" y="10691749"/>
                </a:cubicBezTo>
                <a:cubicBezTo>
                  <a:pt x="5502216" y="10664464"/>
                  <a:pt x="5537706" y="10628869"/>
                  <a:pt x="5563518" y="10584965"/>
                </a:cubicBezTo>
                <a:cubicBezTo>
                  <a:pt x="5589331" y="10541060"/>
                  <a:pt x="5602237" y="10488846"/>
                  <a:pt x="5602237" y="10428323"/>
                </a:cubicBezTo>
                <a:cubicBezTo>
                  <a:pt x="5602237" y="10358870"/>
                  <a:pt x="5585371" y="10299959"/>
                  <a:pt x="5551635" y="10251590"/>
                </a:cubicBezTo>
                <a:cubicBezTo>
                  <a:pt x="5517901" y="10203221"/>
                  <a:pt x="5473501" y="10170106"/>
                  <a:pt x="5418434" y="10152247"/>
                </a:cubicBezTo>
                <a:cubicBezTo>
                  <a:pt x="5363368" y="10134388"/>
                  <a:pt x="5283745" y="10125458"/>
                  <a:pt x="5179566" y="10125458"/>
                </a:cubicBezTo>
                <a:close/>
                <a:moveTo>
                  <a:pt x="2328763" y="10125458"/>
                </a:moveTo>
                <a:lnTo>
                  <a:pt x="2328763" y="11216368"/>
                </a:lnTo>
                <a:lnTo>
                  <a:pt x="2667347" y="11216368"/>
                </a:lnTo>
                <a:lnTo>
                  <a:pt x="2667347" y="10770628"/>
                </a:lnTo>
                <a:lnTo>
                  <a:pt x="3090019" y="10770628"/>
                </a:lnTo>
                <a:lnTo>
                  <a:pt x="3090019" y="10550362"/>
                </a:lnTo>
                <a:lnTo>
                  <a:pt x="2667347" y="10550362"/>
                </a:lnTo>
                <a:lnTo>
                  <a:pt x="2667347" y="10359862"/>
                </a:lnTo>
                <a:lnTo>
                  <a:pt x="3162200" y="10359862"/>
                </a:lnTo>
                <a:lnTo>
                  <a:pt x="3162200" y="10125458"/>
                </a:lnTo>
                <a:close/>
                <a:moveTo>
                  <a:pt x="1750119" y="10125458"/>
                </a:moveTo>
                <a:lnTo>
                  <a:pt x="1750119" y="11216368"/>
                </a:lnTo>
                <a:lnTo>
                  <a:pt x="2087959" y="11216368"/>
                </a:lnTo>
                <a:lnTo>
                  <a:pt x="2087959" y="10125458"/>
                </a:lnTo>
                <a:close/>
                <a:moveTo>
                  <a:pt x="560089" y="10125458"/>
                </a:moveTo>
                <a:lnTo>
                  <a:pt x="560089" y="11216368"/>
                </a:lnTo>
                <a:lnTo>
                  <a:pt x="898673" y="11216368"/>
                </a:lnTo>
                <a:lnTo>
                  <a:pt x="898673" y="10773604"/>
                </a:lnTo>
                <a:lnTo>
                  <a:pt x="928439" y="10773604"/>
                </a:lnTo>
                <a:cubicBezTo>
                  <a:pt x="959197" y="10773604"/>
                  <a:pt x="986730" y="10782038"/>
                  <a:pt x="1011039" y="10798905"/>
                </a:cubicBezTo>
                <a:cubicBezTo>
                  <a:pt x="1028898" y="10811804"/>
                  <a:pt x="1049238" y="10839833"/>
                  <a:pt x="1072058" y="10882993"/>
                </a:cubicBezTo>
                <a:lnTo>
                  <a:pt x="1252245" y="11216368"/>
                </a:lnTo>
                <a:lnTo>
                  <a:pt x="1633140" y="11216368"/>
                </a:lnTo>
                <a:lnTo>
                  <a:pt x="1469894" y="10900259"/>
                </a:lnTo>
                <a:cubicBezTo>
                  <a:pt x="1461965" y="10884369"/>
                  <a:pt x="1446225" y="10861775"/>
                  <a:pt x="1422676" y="10832479"/>
                </a:cubicBezTo>
                <a:cubicBezTo>
                  <a:pt x="1399127" y="10803182"/>
                  <a:pt x="1381156" y="10784065"/>
                  <a:pt x="1368761" y="10775128"/>
                </a:cubicBezTo>
                <a:cubicBezTo>
                  <a:pt x="1350413" y="10761725"/>
                  <a:pt x="1321163" y="10748319"/>
                  <a:pt x="1281010" y="10734909"/>
                </a:cubicBezTo>
                <a:cubicBezTo>
                  <a:pt x="1331147" y="10723499"/>
                  <a:pt x="1370610" y="10709112"/>
                  <a:pt x="1399399" y="10691749"/>
                </a:cubicBezTo>
                <a:cubicBezTo>
                  <a:pt x="1444566" y="10664464"/>
                  <a:pt x="1480056" y="10628869"/>
                  <a:pt x="1505869" y="10584965"/>
                </a:cubicBezTo>
                <a:cubicBezTo>
                  <a:pt x="1531681" y="10541060"/>
                  <a:pt x="1544588" y="10488846"/>
                  <a:pt x="1544588" y="10428323"/>
                </a:cubicBezTo>
                <a:cubicBezTo>
                  <a:pt x="1544588" y="10358870"/>
                  <a:pt x="1527720" y="10299959"/>
                  <a:pt x="1493986" y="10251590"/>
                </a:cubicBezTo>
                <a:cubicBezTo>
                  <a:pt x="1460251" y="10203221"/>
                  <a:pt x="1415851" y="10170106"/>
                  <a:pt x="1360784" y="10152247"/>
                </a:cubicBezTo>
                <a:cubicBezTo>
                  <a:pt x="1305718" y="10134388"/>
                  <a:pt x="1226095" y="10125458"/>
                  <a:pt x="1121915" y="10125458"/>
                </a:cubicBezTo>
                <a:close/>
                <a:moveTo>
                  <a:pt x="10848577" y="10106854"/>
                </a:moveTo>
                <a:cubicBezTo>
                  <a:pt x="10816331" y="10175315"/>
                  <a:pt x="10771683" y="10232862"/>
                  <a:pt x="10714632" y="10279495"/>
                </a:cubicBezTo>
                <a:cubicBezTo>
                  <a:pt x="10657581" y="10326128"/>
                  <a:pt x="10577462" y="10366063"/>
                  <a:pt x="10474274" y="10399302"/>
                </a:cubicBezTo>
                <a:lnTo>
                  <a:pt x="10474274" y="10647845"/>
                </a:lnTo>
                <a:cubicBezTo>
                  <a:pt x="10544223" y="10626513"/>
                  <a:pt x="10602391" y="10604188"/>
                  <a:pt x="10648775" y="10580872"/>
                </a:cubicBezTo>
                <a:cubicBezTo>
                  <a:pt x="10695160" y="10557556"/>
                  <a:pt x="10743157" y="10527046"/>
                  <a:pt x="10792766" y="10489343"/>
                </a:cubicBezTo>
                <a:lnTo>
                  <a:pt x="10792766" y="11216368"/>
                </a:lnTo>
                <a:lnTo>
                  <a:pt x="11099352" y="11216368"/>
                </a:lnTo>
                <a:lnTo>
                  <a:pt x="11099352" y="10106854"/>
                </a:lnTo>
                <a:close/>
                <a:moveTo>
                  <a:pt x="9324577" y="10106854"/>
                </a:moveTo>
                <a:cubicBezTo>
                  <a:pt x="9292331" y="10175315"/>
                  <a:pt x="9247683" y="10232862"/>
                  <a:pt x="9190632" y="10279495"/>
                </a:cubicBezTo>
                <a:cubicBezTo>
                  <a:pt x="9133581" y="10326128"/>
                  <a:pt x="9053462" y="10366063"/>
                  <a:pt x="8950274" y="10399302"/>
                </a:cubicBezTo>
                <a:lnTo>
                  <a:pt x="8950274" y="10647845"/>
                </a:lnTo>
                <a:cubicBezTo>
                  <a:pt x="9020223" y="10626513"/>
                  <a:pt x="9078391" y="10604188"/>
                  <a:pt x="9124775" y="10580872"/>
                </a:cubicBezTo>
                <a:cubicBezTo>
                  <a:pt x="9171160" y="10557556"/>
                  <a:pt x="9219157" y="10527046"/>
                  <a:pt x="9268766" y="10489343"/>
                </a:cubicBezTo>
                <a:lnTo>
                  <a:pt x="9268766" y="11216368"/>
                </a:lnTo>
                <a:lnTo>
                  <a:pt x="9575352" y="11216368"/>
                </a:lnTo>
                <a:lnTo>
                  <a:pt x="9575352" y="10106854"/>
                </a:lnTo>
                <a:close/>
                <a:moveTo>
                  <a:pt x="3867348" y="10106854"/>
                </a:moveTo>
                <a:cubicBezTo>
                  <a:pt x="3690243" y="10106854"/>
                  <a:pt x="3552081" y="10156464"/>
                  <a:pt x="3452861" y="10255682"/>
                </a:cubicBezTo>
                <a:cubicBezTo>
                  <a:pt x="3353643" y="10354901"/>
                  <a:pt x="3304034" y="10493559"/>
                  <a:pt x="3304034" y="10671657"/>
                </a:cubicBezTo>
                <a:cubicBezTo>
                  <a:pt x="3304034" y="10799153"/>
                  <a:pt x="3329086" y="10905317"/>
                  <a:pt x="3379192" y="10990149"/>
                </a:cubicBezTo>
                <a:cubicBezTo>
                  <a:pt x="3429297" y="11074981"/>
                  <a:pt x="3494657" y="11136993"/>
                  <a:pt x="3575273" y="11176184"/>
                </a:cubicBezTo>
                <a:cubicBezTo>
                  <a:pt x="3655888" y="11215376"/>
                  <a:pt x="3757711" y="11234972"/>
                  <a:pt x="3880743" y="11234972"/>
                </a:cubicBezTo>
                <a:cubicBezTo>
                  <a:pt x="4001790" y="11234972"/>
                  <a:pt x="4102868" y="11212275"/>
                  <a:pt x="4183980" y="11166883"/>
                </a:cubicBezTo>
                <a:cubicBezTo>
                  <a:pt x="4265091" y="11121490"/>
                  <a:pt x="4327103" y="11057990"/>
                  <a:pt x="4370015" y="10976383"/>
                </a:cubicBezTo>
                <a:cubicBezTo>
                  <a:pt x="4412927" y="10894775"/>
                  <a:pt x="4434383" y="10790224"/>
                  <a:pt x="4434383" y="10662727"/>
                </a:cubicBezTo>
                <a:cubicBezTo>
                  <a:pt x="4434383" y="10487110"/>
                  <a:pt x="4385270" y="10350560"/>
                  <a:pt x="4287044" y="10253078"/>
                </a:cubicBezTo>
                <a:cubicBezTo>
                  <a:pt x="4188817" y="10155596"/>
                  <a:pt x="4048919" y="10106854"/>
                  <a:pt x="3867348" y="10106854"/>
                </a:cubicBezTo>
                <a:close/>
                <a:moveTo>
                  <a:pt x="11342428" y="11"/>
                </a:moveTo>
                <a:cubicBezTo>
                  <a:pt x="11809640" y="598"/>
                  <a:pt x="12324187" y="24743"/>
                  <a:pt x="12894876" y="77381"/>
                </a:cubicBezTo>
                <a:lnTo>
                  <a:pt x="12945978" y="15778590"/>
                </a:lnTo>
                <a:lnTo>
                  <a:pt x="0" y="15778590"/>
                </a:lnTo>
                <a:lnTo>
                  <a:pt x="102206" y="1713675"/>
                </a:lnTo>
                <a:cubicBezTo>
                  <a:pt x="6907005" y="3266503"/>
                  <a:pt x="5829321" y="-6911"/>
                  <a:pt x="11342428" y="11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13352927_3840_2160_25fps (online-video-cutter.com)">
            <a:hlinkClick r:id="" action="ppaction://media"/>
            <a:extLst>
              <a:ext uri="{FF2B5EF4-FFF2-40B4-BE49-F238E27FC236}">
                <a16:creationId xmlns:a16="http://schemas.microsoft.com/office/drawing/2014/main" id="{1D961A5D-620F-92DC-3326-EE2824DD77C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-18190"/>
            <a:ext cx="12192000" cy="6858000"/>
          </a:xfrm>
          <a:prstGeom prst="rect">
            <a:avLst/>
          </a:prstGeom>
        </p:spPr>
      </p:pic>
      <p:sp>
        <p:nvSpPr>
          <p:cNvPr id="9" name="Rectangle 4">
            <a:extLst>
              <a:ext uri="{FF2B5EF4-FFF2-40B4-BE49-F238E27FC236}">
                <a16:creationId xmlns:a16="http://schemas.microsoft.com/office/drawing/2014/main" id="{5A437FAA-87C3-CBED-9823-E4C52326F6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02249" y="3853221"/>
            <a:ext cx="4304715" cy="941387"/>
          </a:xfrm>
          <a:prstGeom prst="rect">
            <a:avLst/>
          </a:prstGeom>
          <a:noFill/>
        </p:spPr>
        <p:txBody>
          <a:bodyPr/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defRPr sz="1500">
                <a:solidFill>
                  <a:schemeClr val="bg1">
                    <a:lumMod val="50000"/>
                  </a:schemeClr>
                </a:solidFill>
                <a:latin typeface="Frutiger LT 45 Light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defRPr sz="1500">
                <a:solidFill>
                  <a:srgbClr val="0B3066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1500">
                <a:solidFill>
                  <a:srgbClr val="0B3066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1500">
                <a:solidFill>
                  <a:srgbClr val="0B3066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1500">
                <a:solidFill>
                  <a:srgbClr val="0B3066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defRPr sz="1500">
                <a:solidFill>
                  <a:srgbClr val="0B3066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defRPr sz="1500">
                <a:solidFill>
                  <a:srgbClr val="0B3066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defRPr sz="1500">
                <a:solidFill>
                  <a:srgbClr val="0B3066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defRPr sz="1500">
                <a:solidFill>
                  <a:srgbClr val="0B3066"/>
                </a:solidFill>
                <a:latin typeface="+mn-lt"/>
                <a:ea typeface="+mn-ea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utiger LT 45 Light" pitchFamily="34" charset="0"/>
                <a:ea typeface="ＭＳ Ｐゴシック"/>
                <a:cs typeface="+mn-cs"/>
              </a:rPr>
              <a:t>Fabrizio Mocavini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utiger LT 45 Light" pitchFamily="34" charset="0"/>
                <a:ea typeface="ＭＳ Ｐゴシック"/>
                <a:cs typeface="+mn-cs"/>
              </a:rPr>
              <a:t>Ministero dell’Economia e delle Finanze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utiger LT 45 Light" pitchFamily="34" charset="0"/>
                <a:ea typeface="ＭＳ Ｐゴシック"/>
                <a:cs typeface="+mn-cs"/>
              </a:rPr>
              <a:t>Ragioneria Generale dello Stato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utiger LT 45 Light" pitchFamily="34" charset="0"/>
                <a:ea typeface="ＭＳ Ｐゴシック"/>
                <a:cs typeface="+mn-cs"/>
              </a:rPr>
              <a:t>Servizio Studi Dipartimentale</a:t>
            </a:r>
          </a:p>
        </p:txBody>
      </p:sp>
      <p:pic>
        <p:nvPicPr>
          <p:cNvPr id="10" name="Immagine 9" descr="Immagine che contiene Carattere, Elementi grafici, testo, logo&#10;&#10;Descrizione generata automaticamente">
            <a:extLst>
              <a:ext uri="{FF2B5EF4-FFF2-40B4-BE49-F238E27FC236}">
                <a16:creationId xmlns:a16="http://schemas.microsoft.com/office/drawing/2014/main" id="{A240C2B0-ABBB-7FE0-B780-A9F3CC70934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49120" y="2654705"/>
            <a:ext cx="1470940" cy="489365"/>
          </a:xfrm>
          <a:prstGeom prst="rect">
            <a:avLst/>
          </a:prstGeom>
        </p:spPr>
      </p:pic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82E6FE64-C322-135B-F65D-6777B47685AC}"/>
              </a:ext>
            </a:extLst>
          </p:cNvPr>
          <p:cNvGraphicFramePr>
            <a:graphicFrameLocks noGrp="1"/>
          </p:cNvGraphicFramePr>
          <p:nvPr/>
        </p:nvGraphicFramePr>
        <p:xfrm>
          <a:off x="0" y="-18190"/>
          <a:ext cx="12191998" cy="68761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1714">
                  <a:extLst>
                    <a:ext uri="{9D8B030D-6E8A-4147-A177-3AD203B41FA5}">
                      <a16:colId xmlns:a16="http://schemas.microsoft.com/office/drawing/2014/main" val="3962608117"/>
                    </a:ext>
                  </a:extLst>
                </a:gridCol>
                <a:gridCol w="1741714">
                  <a:extLst>
                    <a:ext uri="{9D8B030D-6E8A-4147-A177-3AD203B41FA5}">
                      <a16:colId xmlns:a16="http://schemas.microsoft.com/office/drawing/2014/main" val="224790958"/>
                    </a:ext>
                  </a:extLst>
                </a:gridCol>
                <a:gridCol w="1741714">
                  <a:extLst>
                    <a:ext uri="{9D8B030D-6E8A-4147-A177-3AD203B41FA5}">
                      <a16:colId xmlns:a16="http://schemas.microsoft.com/office/drawing/2014/main" val="762209655"/>
                    </a:ext>
                  </a:extLst>
                </a:gridCol>
                <a:gridCol w="1741714">
                  <a:extLst>
                    <a:ext uri="{9D8B030D-6E8A-4147-A177-3AD203B41FA5}">
                      <a16:colId xmlns:a16="http://schemas.microsoft.com/office/drawing/2014/main" val="4141637608"/>
                    </a:ext>
                  </a:extLst>
                </a:gridCol>
                <a:gridCol w="1741714">
                  <a:extLst>
                    <a:ext uri="{9D8B030D-6E8A-4147-A177-3AD203B41FA5}">
                      <a16:colId xmlns:a16="http://schemas.microsoft.com/office/drawing/2014/main" val="4264618545"/>
                    </a:ext>
                  </a:extLst>
                </a:gridCol>
                <a:gridCol w="1741714">
                  <a:extLst>
                    <a:ext uri="{9D8B030D-6E8A-4147-A177-3AD203B41FA5}">
                      <a16:colId xmlns:a16="http://schemas.microsoft.com/office/drawing/2014/main" val="1867952278"/>
                    </a:ext>
                  </a:extLst>
                </a:gridCol>
                <a:gridCol w="1741714">
                  <a:extLst>
                    <a:ext uri="{9D8B030D-6E8A-4147-A177-3AD203B41FA5}">
                      <a16:colId xmlns:a16="http://schemas.microsoft.com/office/drawing/2014/main" val="1191467465"/>
                    </a:ext>
                  </a:extLst>
                </a:gridCol>
              </a:tblGrid>
              <a:tr h="1146031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8476452"/>
                  </a:ext>
                </a:extLst>
              </a:tr>
              <a:tr h="1146031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7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1205723"/>
                  </a:ext>
                </a:extLst>
              </a:tr>
              <a:tr h="1146031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262057"/>
                  </a:ext>
                </a:extLst>
              </a:tr>
              <a:tr h="1146031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4094311"/>
                  </a:ext>
                </a:extLst>
              </a:tr>
              <a:tr h="1146031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7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1435127"/>
                  </a:ext>
                </a:extLst>
              </a:tr>
              <a:tr h="1146031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8107333"/>
                  </a:ext>
                </a:extLst>
              </a:tr>
            </a:tbl>
          </a:graphicData>
        </a:graphic>
      </p:graphicFrame>
      <p:sp>
        <p:nvSpPr>
          <p:cNvPr id="8" name="CasellaDiTesto 7">
            <a:extLst>
              <a:ext uri="{FF2B5EF4-FFF2-40B4-BE49-F238E27FC236}">
                <a16:creationId xmlns:a16="http://schemas.microsoft.com/office/drawing/2014/main" id="{2E1AEDC5-D8C0-CE8B-DEAE-4229DFDC4898}"/>
              </a:ext>
            </a:extLst>
          </p:cNvPr>
          <p:cNvSpPr txBox="1"/>
          <p:nvPr/>
        </p:nvSpPr>
        <p:spPr>
          <a:xfrm>
            <a:off x="-2107612" y="3597958"/>
            <a:ext cx="113714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RIFORMA 1.15 del PNRR</a:t>
            </a: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5D52F171-0B9D-8F88-3A3E-5C5252B03CB4}"/>
              </a:ext>
            </a:extLst>
          </p:cNvPr>
          <p:cNvSpPr txBox="1"/>
          <p:nvPr/>
        </p:nvSpPr>
        <p:spPr>
          <a:xfrm>
            <a:off x="-2236529" y="2068889"/>
            <a:ext cx="1137148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Grazie</a:t>
            </a:r>
          </a:p>
        </p:txBody>
      </p:sp>
      <p:pic>
        <p:nvPicPr>
          <p:cNvPr id="7" name="Immagine 6" descr="Immagine che contiene Carattere, Elementi grafici, testo, logo&#10;&#10;Descrizione generata automaticamente">
            <a:extLst>
              <a:ext uri="{FF2B5EF4-FFF2-40B4-BE49-F238E27FC236}">
                <a16:creationId xmlns:a16="http://schemas.microsoft.com/office/drawing/2014/main" id="{9D899BDC-04A7-9939-2654-4388266B5C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4500" y="373850"/>
            <a:ext cx="1470940" cy="489365"/>
          </a:xfrm>
          <a:prstGeom prst="rect">
            <a:avLst/>
          </a:prstGeom>
        </p:spPr>
      </p:pic>
      <p:sp>
        <p:nvSpPr>
          <p:cNvPr id="6" name="Rectangle 4">
            <a:extLst>
              <a:ext uri="{FF2B5EF4-FFF2-40B4-BE49-F238E27FC236}">
                <a16:creationId xmlns:a16="http://schemas.microsoft.com/office/drawing/2014/main" id="{4C2E4DC7-018B-69BF-4A22-B680E92A20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32549" y="4547121"/>
            <a:ext cx="4304715" cy="941387"/>
          </a:xfrm>
          <a:prstGeom prst="rect">
            <a:avLst/>
          </a:prstGeom>
          <a:noFill/>
        </p:spPr>
        <p:txBody>
          <a:bodyPr/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defRPr sz="1500">
                <a:solidFill>
                  <a:schemeClr val="bg1">
                    <a:lumMod val="50000"/>
                  </a:schemeClr>
                </a:solidFill>
                <a:latin typeface="Frutiger LT 45 Light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defRPr sz="1500">
                <a:solidFill>
                  <a:srgbClr val="0B3066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1500">
                <a:solidFill>
                  <a:srgbClr val="0B3066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1500">
                <a:solidFill>
                  <a:srgbClr val="0B3066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1500">
                <a:solidFill>
                  <a:srgbClr val="0B3066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defRPr sz="1500">
                <a:solidFill>
                  <a:srgbClr val="0B3066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defRPr sz="1500">
                <a:solidFill>
                  <a:srgbClr val="0B3066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defRPr sz="1500">
                <a:solidFill>
                  <a:srgbClr val="0B3066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defRPr sz="1500">
                <a:solidFill>
                  <a:srgbClr val="0B3066"/>
                </a:solidFill>
                <a:latin typeface="+mn-lt"/>
                <a:ea typeface="+mn-ea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2000" b="1" i="0" u="none" strike="noStrike" kern="1200" cap="none" spc="0" normalizeH="0" baseline="0" noProof="0" dirty="0">
                <a:ln>
                  <a:noFill/>
                </a:ln>
                <a:solidFill>
                  <a:srgbClr val="03174E"/>
                </a:solidFill>
                <a:effectLst/>
                <a:uLnTx/>
                <a:uFillTx/>
                <a:latin typeface="Frutiger LT 45 Light" pitchFamily="34" charset="0"/>
                <a:ea typeface="ＭＳ Ｐゴシック"/>
                <a:cs typeface="+mn-cs"/>
              </a:rPr>
              <a:t>Fabrizio Mocavini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400" b="0" i="0" u="none" strike="noStrike" kern="0" cap="none" spc="0" normalizeH="0" baseline="0" noProof="0" dirty="0">
                <a:ln>
                  <a:noFill/>
                </a:ln>
                <a:solidFill>
                  <a:srgbClr val="03174E"/>
                </a:solidFill>
                <a:effectLst/>
                <a:uLnTx/>
                <a:uFillTx/>
                <a:latin typeface="Frutiger LT 45 Light" pitchFamily="34" charset="0"/>
                <a:ea typeface="ＭＳ Ｐゴシック"/>
                <a:cs typeface="+mn-cs"/>
              </a:rPr>
              <a:t>Ministero dell’Economia e delle Finanze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400" b="0" i="0" u="none" strike="noStrike" kern="0" cap="none" spc="0" normalizeH="0" baseline="0" noProof="0" dirty="0">
                <a:ln>
                  <a:noFill/>
                </a:ln>
                <a:solidFill>
                  <a:srgbClr val="03174E"/>
                </a:solidFill>
                <a:effectLst/>
                <a:uLnTx/>
                <a:uFillTx/>
                <a:latin typeface="Frutiger LT 45 Light" pitchFamily="34" charset="0"/>
                <a:ea typeface="ＭＳ Ｐゴシック"/>
                <a:cs typeface="+mn-cs"/>
              </a:rPr>
              <a:t>Ragioneria Generale dello Stato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400" b="0" i="0" u="none" strike="noStrike" kern="0" cap="none" spc="0" normalizeH="0" baseline="0" noProof="0" dirty="0">
                <a:ln>
                  <a:noFill/>
                </a:ln>
                <a:solidFill>
                  <a:srgbClr val="03174E"/>
                </a:solidFill>
                <a:effectLst/>
                <a:uLnTx/>
                <a:uFillTx/>
                <a:latin typeface="Frutiger LT 45 Light" pitchFamily="34" charset="0"/>
                <a:ea typeface="ＭＳ Ｐゴシック"/>
                <a:cs typeface="+mn-cs"/>
              </a:rPr>
              <a:t>Servizio Studi Dipartimentale</a:t>
            </a:r>
          </a:p>
        </p:txBody>
      </p:sp>
    </p:spTree>
    <p:extLst>
      <p:ext uri="{BB962C8B-B14F-4D97-AF65-F5344CB8AC3E}">
        <p14:creationId xmlns:p14="http://schemas.microsoft.com/office/powerpoint/2010/main" val="215485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20">
        <p:checker/>
      </p:transition>
    </mc:Choice>
    <mc:Fallback xmlns="">
      <p:transition spd="slow" advClick="0" advTm="20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1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A8D7A0-12C7-B8CC-2240-2D471A3481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nero, bianco e nero&#10;&#10;Descrizione generata automaticamente">
            <a:extLst>
              <a:ext uri="{FF2B5EF4-FFF2-40B4-BE49-F238E27FC236}">
                <a16:creationId xmlns:a16="http://schemas.microsoft.com/office/drawing/2014/main" id="{C8F201E5-D0CA-6046-17E3-2010BF3A552F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bright="70000" contrast="-70000"/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49373" flipV="1">
            <a:off x="-3380696" y="1066873"/>
            <a:ext cx="4393594" cy="5200508"/>
          </a:xfrm>
          <a:prstGeom prst="rect">
            <a:avLst/>
          </a:prstGeom>
        </p:spPr>
      </p:pic>
      <p:grpSp>
        <p:nvGrpSpPr>
          <p:cNvPr id="2" name="Gruppo 1">
            <a:extLst>
              <a:ext uri="{FF2B5EF4-FFF2-40B4-BE49-F238E27FC236}">
                <a16:creationId xmlns:a16="http://schemas.microsoft.com/office/drawing/2014/main" id="{77DD54B6-B8B4-C355-BB4C-26CC784FBFAC}"/>
              </a:ext>
            </a:extLst>
          </p:cNvPr>
          <p:cNvGrpSpPr/>
          <p:nvPr/>
        </p:nvGrpSpPr>
        <p:grpSpPr>
          <a:xfrm>
            <a:off x="-7409373" y="973145"/>
            <a:ext cx="6163971" cy="5600868"/>
            <a:chOff x="7179748" y="751948"/>
            <a:chExt cx="6098437" cy="5312110"/>
          </a:xfrm>
        </p:grpSpPr>
        <p:pic>
          <p:nvPicPr>
            <p:cNvPr id="3" name="Immagine 10" descr="Pro Memoria Parigi 1999 (3).pdf - Adobe Acrobat Reader DC">
              <a:extLst>
                <a:ext uri="{FF2B5EF4-FFF2-40B4-BE49-F238E27FC236}">
                  <a16:creationId xmlns:a16="http://schemas.microsoft.com/office/drawing/2014/main" id="{F7F5D78A-DF1F-23F9-B6AC-839F7F8B53A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34" t="12030" r="22083" b="43468"/>
            <a:stretch>
              <a:fillRect/>
            </a:stretch>
          </p:blipFill>
          <p:spPr bwMode="auto">
            <a:xfrm>
              <a:off x="7347726" y="751948"/>
              <a:ext cx="4054899" cy="20363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Immagine 3" descr="Pro Memoria Parigi 1999 (3).pdf - Adobe Acrobat Reader DC">
              <a:extLst>
                <a:ext uri="{FF2B5EF4-FFF2-40B4-BE49-F238E27FC236}">
                  <a16:creationId xmlns:a16="http://schemas.microsoft.com/office/drawing/2014/main" id="{45C5009D-C7DD-6A29-0C56-6FC3806E4F5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/>
            <a:srcRect l="16979" t="29728" r="15416" b="1831"/>
            <a:stretch/>
          </p:blipFill>
          <p:spPr>
            <a:xfrm>
              <a:off x="7179748" y="3459597"/>
              <a:ext cx="4279230" cy="2604461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7" name="Immagine 6" descr="Pro Memoria Parigi 1999 (3).pdf - Adobe Acrobat Reader DC">
              <a:extLst>
                <a:ext uri="{FF2B5EF4-FFF2-40B4-BE49-F238E27FC236}">
                  <a16:creationId xmlns:a16="http://schemas.microsoft.com/office/drawing/2014/main" id="{D38EA550-A838-BC95-A627-3111D2C2263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17707" t="34579" r="16042" b="35792"/>
            <a:stretch/>
          </p:blipFill>
          <p:spPr>
            <a:xfrm>
              <a:off x="7342492" y="1980901"/>
              <a:ext cx="5935693" cy="1594811"/>
            </a:xfrm>
            <a:prstGeom prst="rect">
              <a:avLst/>
            </a:prstGeom>
            <a:ln w="19050" cap="sq">
              <a:solidFill>
                <a:srgbClr val="C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</p:grpSp>
      <p:pic>
        <p:nvPicPr>
          <p:cNvPr id="8" name="Immagine 7" descr="Pro Memoria New York 1999 (1).pdf - Adobe Acrobat Reader DC">
            <a:extLst>
              <a:ext uri="{FF2B5EF4-FFF2-40B4-BE49-F238E27FC236}">
                <a16:creationId xmlns:a16="http://schemas.microsoft.com/office/drawing/2014/main" id="{153F240B-962B-D5AE-7838-F844416DC71C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7291" t="9364" r="15833" b="11256"/>
          <a:stretch/>
        </p:blipFill>
        <p:spPr>
          <a:xfrm>
            <a:off x="502043" y="-3985352"/>
            <a:ext cx="4285603" cy="3078292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Immagine 8" descr="Pro Memoria Parigi 1999 (3).pdf - Adobe Acrobat Reader DC">
            <a:extLst>
              <a:ext uri="{FF2B5EF4-FFF2-40B4-BE49-F238E27FC236}">
                <a16:creationId xmlns:a16="http://schemas.microsoft.com/office/drawing/2014/main" id="{AC57E0AC-1263-9716-CD28-A73C4D47057F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58469" t="56226" r="18247" b="22873"/>
          <a:stretch/>
        </p:blipFill>
        <p:spPr>
          <a:xfrm>
            <a:off x="14963559" y="4576897"/>
            <a:ext cx="3879850" cy="20939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Immagine 9" descr="Pro Memoria Parigi 1999 (3).pdf - Adobe Acrobat Reader DC">
            <a:extLst>
              <a:ext uri="{FF2B5EF4-FFF2-40B4-BE49-F238E27FC236}">
                <a16:creationId xmlns:a16="http://schemas.microsoft.com/office/drawing/2014/main" id="{0FD0B38E-0BD9-8A55-A23F-6C5F54251E0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84" t="11188" r="15417" b="6337"/>
          <a:stretch>
            <a:fillRect/>
          </a:stretch>
        </p:blipFill>
        <p:spPr bwMode="auto">
          <a:xfrm>
            <a:off x="13137428" y="2199903"/>
            <a:ext cx="3816350" cy="2803525"/>
          </a:xfrm>
          <a:prstGeom prst="rect">
            <a:avLst/>
          </a:prstGeom>
          <a:noFill/>
          <a:ln>
            <a:noFill/>
          </a:ln>
          <a:effectLst>
            <a:outerShdw blurRad="139700" dist="38100" dir="2700000" sx="101000" sy="101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Ovale 10">
            <a:extLst>
              <a:ext uri="{FF2B5EF4-FFF2-40B4-BE49-F238E27FC236}">
                <a16:creationId xmlns:a16="http://schemas.microsoft.com/office/drawing/2014/main" id="{569E02FC-4976-3125-E3A0-3285FCF129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63622" y="3699392"/>
            <a:ext cx="1439862" cy="708025"/>
          </a:xfrm>
          <a:prstGeom prst="ellipse">
            <a:avLst/>
          </a:prstGeom>
          <a:noFill/>
          <a:ln w="19050" algn="ctr">
            <a:solidFill>
              <a:srgbClr val="A6163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altLang="en-US" sz="2400" b="0" i="0" u="none" strike="noStrike" kern="0" cap="none" spc="0" normalizeH="0" baseline="0" noProof="0">
              <a:ln>
                <a:noFill/>
              </a:ln>
              <a:solidFill>
                <a:srgbClr val="002776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cxnSp>
        <p:nvCxnSpPr>
          <p:cNvPr id="12" name="Connettore 2 12">
            <a:extLst>
              <a:ext uri="{FF2B5EF4-FFF2-40B4-BE49-F238E27FC236}">
                <a16:creationId xmlns:a16="http://schemas.microsoft.com/office/drawing/2014/main" id="{C7CF0323-61A7-7AE4-9147-A12294EF6C3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6579303" y="4345639"/>
            <a:ext cx="648362" cy="827269"/>
          </a:xfrm>
          <a:prstGeom prst="straightConnector1">
            <a:avLst/>
          </a:prstGeom>
          <a:noFill/>
          <a:ln w="19050" algn="ctr">
            <a:solidFill>
              <a:srgbClr val="A6163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" name="Rettangolo 12">
            <a:extLst>
              <a:ext uri="{FF2B5EF4-FFF2-40B4-BE49-F238E27FC236}">
                <a16:creationId xmlns:a16="http://schemas.microsoft.com/office/drawing/2014/main" id="{680F7DD6-8F41-F36A-9AF6-01EE83A0F62E}"/>
              </a:ext>
            </a:extLst>
          </p:cNvPr>
          <p:cNvSpPr/>
          <p:nvPr/>
        </p:nvSpPr>
        <p:spPr>
          <a:xfrm>
            <a:off x="-6425264" y="5497627"/>
            <a:ext cx="2243103" cy="791204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itolo 1">
            <a:extLst>
              <a:ext uri="{FF2B5EF4-FFF2-40B4-BE49-F238E27FC236}">
                <a16:creationId xmlns:a16="http://schemas.microsoft.com/office/drawing/2014/main" id="{6210D58A-1998-1A57-865C-C83A17B5530E}"/>
              </a:ext>
            </a:extLst>
          </p:cNvPr>
          <p:cNvSpPr txBox="1">
            <a:spLocks/>
          </p:cNvSpPr>
          <p:nvPr/>
        </p:nvSpPr>
        <p:spPr bwMode="auto">
          <a:xfrm>
            <a:off x="3573999" y="-739773"/>
            <a:ext cx="5044001" cy="693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altLang="it-IT" sz="3600" b="1" kern="0" dirty="0">
                <a:solidFill>
                  <a:srgbClr val="012B86"/>
                </a:solidFill>
                <a:latin typeface="+mn-lt"/>
                <a:ea typeface="ＭＳ Ｐゴシック"/>
              </a:rPr>
              <a:t>… le origini </a:t>
            </a:r>
            <a:r>
              <a:rPr lang="it-IT" altLang="it-IT" sz="3600" kern="0" dirty="0">
                <a:solidFill>
                  <a:srgbClr val="012B86"/>
                </a:solidFill>
                <a:latin typeface="+mn-lt"/>
                <a:ea typeface="ＭＳ Ｐゴシック"/>
              </a:rPr>
              <a:t>(1999 – 2010)</a:t>
            </a:r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id="{8BDF8E79-00DF-1DB1-A154-939F6BB072CF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b="40805"/>
          <a:stretch/>
        </p:blipFill>
        <p:spPr>
          <a:xfrm>
            <a:off x="532022" y="1344140"/>
            <a:ext cx="6301915" cy="3279432"/>
          </a:xfrm>
          <a:prstGeom prst="rect">
            <a:avLst/>
          </a:prstGeom>
        </p:spPr>
      </p:pic>
      <p:pic>
        <p:nvPicPr>
          <p:cNvPr id="19" name="Immagine 18">
            <a:extLst>
              <a:ext uri="{FF2B5EF4-FFF2-40B4-BE49-F238E27FC236}">
                <a16:creationId xmlns:a16="http://schemas.microsoft.com/office/drawing/2014/main" id="{3000D158-771C-8214-6300-42F34EEB92E9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t="59800"/>
          <a:stretch/>
        </p:blipFill>
        <p:spPr>
          <a:xfrm>
            <a:off x="1402796" y="2310871"/>
            <a:ext cx="10479949" cy="3702029"/>
          </a:xfrm>
          <a:prstGeom prst="rect">
            <a:avLst/>
          </a:prstGeom>
        </p:spPr>
      </p:pic>
      <p:pic>
        <p:nvPicPr>
          <p:cNvPr id="20" name="Immagine 19">
            <a:extLst>
              <a:ext uri="{FF2B5EF4-FFF2-40B4-BE49-F238E27FC236}">
                <a16:creationId xmlns:a16="http://schemas.microsoft.com/office/drawing/2014/main" id="{11663EA6-5296-DCFC-50D8-383DE23EC7E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420863" y="3601665"/>
            <a:ext cx="10203760" cy="2347363"/>
          </a:xfrm>
          <a:prstGeom prst="rect">
            <a:avLst/>
          </a:prstGeom>
        </p:spPr>
      </p:pic>
      <p:pic>
        <p:nvPicPr>
          <p:cNvPr id="22" name="Immagine 21">
            <a:extLst>
              <a:ext uri="{FF2B5EF4-FFF2-40B4-BE49-F238E27FC236}">
                <a16:creationId xmlns:a16="http://schemas.microsoft.com/office/drawing/2014/main" id="{820A01D9-2B15-EECF-C66E-7751FAB13F6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2585032" y="3827978"/>
            <a:ext cx="11805659" cy="3087633"/>
          </a:xfrm>
          <a:prstGeom prst="rect">
            <a:avLst/>
          </a:prstGeom>
        </p:spPr>
      </p:pic>
      <p:pic>
        <p:nvPicPr>
          <p:cNvPr id="23" name="Immagine 22">
            <a:extLst>
              <a:ext uri="{FF2B5EF4-FFF2-40B4-BE49-F238E27FC236}">
                <a16:creationId xmlns:a16="http://schemas.microsoft.com/office/drawing/2014/main" id="{7F71004D-55CA-5167-FE16-A38EB35AAB1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2834410" y="4993187"/>
            <a:ext cx="11321938" cy="1922424"/>
          </a:xfrm>
          <a:prstGeom prst="rect">
            <a:avLst/>
          </a:prstGeom>
        </p:spPr>
      </p:pic>
      <p:pic>
        <p:nvPicPr>
          <p:cNvPr id="16" name="Video 14" title="Cerchi grigi radianti">
            <a:hlinkClick r:id="" action="ppaction://media"/>
            <a:extLst>
              <a:ext uri="{FF2B5EF4-FFF2-40B4-BE49-F238E27FC236}">
                <a16:creationId xmlns:a16="http://schemas.microsoft.com/office/drawing/2014/main" id="{FF69E74D-CFBA-E4B2-0A0E-0F1F58E0D244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19761"/>
                </p14:media>
              </p:ext>
            </p:extLst>
          </p:nvPr>
        </p:nvPicPr>
        <p:blipFill>
          <a:blip r:embed="rId16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99888" y="184072"/>
            <a:ext cx="1937858" cy="113491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24" name="Gruppo 23">
            <a:extLst>
              <a:ext uri="{FF2B5EF4-FFF2-40B4-BE49-F238E27FC236}">
                <a16:creationId xmlns:a16="http://schemas.microsoft.com/office/drawing/2014/main" id="{100F161D-030A-E5C9-75DA-0A3B0E34D480}"/>
              </a:ext>
            </a:extLst>
          </p:cNvPr>
          <p:cNvGrpSpPr/>
          <p:nvPr/>
        </p:nvGrpSpPr>
        <p:grpSpPr>
          <a:xfrm>
            <a:off x="961374" y="386052"/>
            <a:ext cx="10848096" cy="769441"/>
            <a:chOff x="1223442" y="1193567"/>
            <a:chExt cx="10848096" cy="769441"/>
          </a:xfrm>
        </p:grpSpPr>
        <p:sp>
          <p:nvSpPr>
            <p:cNvPr id="25" name="CasellaDiTesto 5">
              <a:extLst>
                <a:ext uri="{FF2B5EF4-FFF2-40B4-BE49-F238E27FC236}">
                  <a16:creationId xmlns:a16="http://schemas.microsoft.com/office/drawing/2014/main" id="{3E921CED-5995-F184-9EEF-D8A1B66449D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94454" y="1193567"/>
              <a:ext cx="9377084" cy="76944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just" defTabSz="914400" eaLnBrk="0" fontAlgn="base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002776"/>
                </a:buClr>
                <a:buSzTx/>
                <a:buFontTx/>
                <a:buNone/>
                <a:tabLst/>
                <a:defRPr/>
              </a:pPr>
              <a:r>
                <a:rPr kumimoji="0" lang="it-IT" altLang="it-IT" sz="2200" b="1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Inizio attività di studio </a:t>
              </a:r>
              <a:r>
                <a:rPr lang="it-IT" altLang="it-IT" sz="2200" b="1" kern="0" dirty="0">
                  <a:solidFill>
                    <a:srgbClr val="012B86"/>
                  </a:solidFill>
                  <a:latin typeface="+mn-lt"/>
                </a:rPr>
                <a:t>su</a:t>
              </a:r>
              <a:r>
                <a:rPr kumimoji="0" lang="it-IT" altLang="it-IT" sz="2200" b="1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gli standard contabili internazionali </a:t>
              </a:r>
              <a:r>
                <a:rPr lang="it-IT" altLang="it-IT" sz="2200" b="1" kern="0" dirty="0">
                  <a:solidFill>
                    <a:srgbClr val="012B86"/>
                  </a:solidFill>
                  <a:latin typeface="+mn-lt"/>
                </a:rPr>
                <a:t>                                     </a:t>
              </a:r>
              <a:r>
                <a:rPr kumimoji="0" lang="it-IT" altLang="it-IT" sz="2200" b="1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(progetto IFAC per i PVS)</a:t>
              </a:r>
            </a:p>
          </p:txBody>
        </p:sp>
        <p:sp>
          <p:nvSpPr>
            <p:cNvPr id="26" name="CasellaDiTesto 10">
              <a:extLst>
                <a:ext uri="{FF2B5EF4-FFF2-40B4-BE49-F238E27FC236}">
                  <a16:creationId xmlns:a16="http://schemas.microsoft.com/office/drawing/2014/main" id="{06016CA9-B429-5AD7-C389-E80D99E8B9D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23442" y="1256708"/>
              <a:ext cx="1008751" cy="578882"/>
            </a:xfrm>
            <a:prstGeom prst="roundRect">
              <a:avLst/>
            </a:prstGeom>
            <a:noFill/>
            <a:ln w="2857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altLang="it-IT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1999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193140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8" fill="hold" display="0">
                  <p:stCondLst>
                    <p:cond delay="indefinite"/>
                  </p:stCondLst>
                </p:cTn>
                <p:tgtEl>
                  <p:spTgt spid="16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A8D7A0-12C7-B8CC-2240-2D471A3481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nero, bianco e nero&#10;&#10;Descrizione generata automaticamente">
            <a:extLst>
              <a:ext uri="{FF2B5EF4-FFF2-40B4-BE49-F238E27FC236}">
                <a16:creationId xmlns:a16="http://schemas.microsoft.com/office/drawing/2014/main" id="{C8F201E5-D0CA-6046-17E3-2010BF3A552F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bright="70000" contrast="-70000"/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49373" flipV="1">
            <a:off x="-3380696" y="1066873"/>
            <a:ext cx="4393594" cy="5200508"/>
          </a:xfrm>
          <a:prstGeom prst="rect">
            <a:avLst/>
          </a:prstGeom>
        </p:spPr>
      </p:pic>
      <p:grpSp>
        <p:nvGrpSpPr>
          <p:cNvPr id="2" name="Gruppo 1">
            <a:extLst>
              <a:ext uri="{FF2B5EF4-FFF2-40B4-BE49-F238E27FC236}">
                <a16:creationId xmlns:a16="http://schemas.microsoft.com/office/drawing/2014/main" id="{77DD54B6-B8B4-C355-BB4C-26CC784FBFAC}"/>
              </a:ext>
            </a:extLst>
          </p:cNvPr>
          <p:cNvGrpSpPr/>
          <p:nvPr/>
        </p:nvGrpSpPr>
        <p:grpSpPr>
          <a:xfrm>
            <a:off x="-7409373" y="973145"/>
            <a:ext cx="6163971" cy="5600868"/>
            <a:chOff x="7179748" y="751948"/>
            <a:chExt cx="6098437" cy="5312110"/>
          </a:xfrm>
        </p:grpSpPr>
        <p:pic>
          <p:nvPicPr>
            <p:cNvPr id="3" name="Immagine 10" descr="Pro Memoria Parigi 1999 (3).pdf - Adobe Acrobat Reader DC">
              <a:extLst>
                <a:ext uri="{FF2B5EF4-FFF2-40B4-BE49-F238E27FC236}">
                  <a16:creationId xmlns:a16="http://schemas.microsoft.com/office/drawing/2014/main" id="{F7F5D78A-DF1F-23F9-B6AC-839F7F8B53A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34" t="12030" r="22083" b="43468"/>
            <a:stretch>
              <a:fillRect/>
            </a:stretch>
          </p:blipFill>
          <p:spPr bwMode="auto">
            <a:xfrm>
              <a:off x="7347726" y="751948"/>
              <a:ext cx="4054899" cy="20363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Immagine 3" descr="Pro Memoria Parigi 1999 (3).pdf - Adobe Acrobat Reader DC">
              <a:extLst>
                <a:ext uri="{FF2B5EF4-FFF2-40B4-BE49-F238E27FC236}">
                  <a16:creationId xmlns:a16="http://schemas.microsoft.com/office/drawing/2014/main" id="{45C5009D-C7DD-6A29-0C56-6FC3806E4F5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/>
            <a:srcRect l="16979" t="29728" r="15416" b="1831"/>
            <a:stretch/>
          </p:blipFill>
          <p:spPr>
            <a:xfrm>
              <a:off x="7179748" y="3459597"/>
              <a:ext cx="4279230" cy="2604461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7" name="Immagine 6" descr="Pro Memoria Parigi 1999 (3).pdf - Adobe Acrobat Reader DC">
              <a:extLst>
                <a:ext uri="{FF2B5EF4-FFF2-40B4-BE49-F238E27FC236}">
                  <a16:creationId xmlns:a16="http://schemas.microsoft.com/office/drawing/2014/main" id="{D38EA550-A838-BC95-A627-3111D2C2263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17707" t="34579" r="16042" b="35792"/>
            <a:stretch/>
          </p:blipFill>
          <p:spPr>
            <a:xfrm>
              <a:off x="7342492" y="1980901"/>
              <a:ext cx="5935693" cy="1594811"/>
            </a:xfrm>
            <a:prstGeom prst="rect">
              <a:avLst/>
            </a:prstGeom>
            <a:ln w="19050" cap="sq">
              <a:solidFill>
                <a:srgbClr val="C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</p:grpSp>
      <p:pic>
        <p:nvPicPr>
          <p:cNvPr id="8" name="Immagine 7" descr="Pro Memoria New York 1999 (1).pdf - Adobe Acrobat Reader DC">
            <a:extLst>
              <a:ext uri="{FF2B5EF4-FFF2-40B4-BE49-F238E27FC236}">
                <a16:creationId xmlns:a16="http://schemas.microsoft.com/office/drawing/2014/main" id="{153F240B-962B-D5AE-7838-F844416DC71C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7291" t="9364" r="15833" b="11256"/>
          <a:stretch/>
        </p:blipFill>
        <p:spPr>
          <a:xfrm>
            <a:off x="502043" y="-3985352"/>
            <a:ext cx="4285603" cy="3078292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Immagine 8" descr="Pro Memoria Parigi 1999 (3).pdf - Adobe Acrobat Reader DC">
            <a:extLst>
              <a:ext uri="{FF2B5EF4-FFF2-40B4-BE49-F238E27FC236}">
                <a16:creationId xmlns:a16="http://schemas.microsoft.com/office/drawing/2014/main" id="{AC57E0AC-1263-9716-CD28-A73C4D47057F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58469" t="56226" r="18247" b="22873"/>
          <a:stretch/>
        </p:blipFill>
        <p:spPr>
          <a:xfrm>
            <a:off x="14963559" y="4576897"/>
            <a:ext cx="3879850" cy="20939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Immagine 9" descr="Pro Memoria Parigi 1999 (3).pdf - Adobe Acrobat Reader DC">
            <a:extLst>
              <a:ext uri="{FF2B5EF4-FFF2-40B4-BE49-F238E27FC236}">
                <a16:creationId xmlns:a16="http://schemas.microsoft.com/office/drawing/2014/main" id="{0FD0B38E-0BD9-8A55-A23F-6C5F54251E0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84" t="11188" r="15417" b="6337"/>
          <a:stretch>
            <a:fillRect/>
          </a:stretch>
        </p:blipFill>
        <p:spPr bwMode="auto">
          <a:xfrm>
            <a:off x="13137428" y="2199903"/>
            <a:ext cx="3816350" cy="2803525"/>
          </a:xfrm>
          <a:prstGeom prst="rect">
            <a:avLst/>
          </a:prstGeom>
          <a:noFill/>
          <a:ln>
            <a:noFill/>
          </a:ln>
          <a:effectLst>
            <a:outerShdw blurRad="139700" dist="38100" dir="2700000" sx="101000" sy="101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Ovale 10">
            <a:extLst>
              <a:ext uri="{FF2B5EF4-FFF2-40B4-BE49-F238E27FC236}">
                <a16:creationId xmlns:a16="http://schemas.microsoft.com/office/drawing/2014/main" id="{569E02FC-4976-3125-E3A0-3285FCF129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63622" y="3699392"/>
            <a:ext cx="1439862" cy="708025"/>
          </a:xfrm>
          <a:prstGeom prst="ellipse">
            <a:avLst/>
          </a:prstGeom>
          <a:noFill/>
          <a:ln w="19050" algn="ctr">
            <a:solidFill>
              <a:srgbClr val="A6163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altLang="en-US" sz="2400" b="0" i="0" u="none" strike="noStrike" kern="0" cap="none" spc="0" normalizeH="0" baseline="0" noProof="0">
              <a:ln>
                <a:noFill/>
              </a:ln>
              <a:solidFill>
                <a:srgbClr val="002776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cxnSp>
        <p:nvCxnSpPr>
          <p:cNvPr id="12" name="Connettore 2 12">
            <a:extLst>
              <a:ext uri="{FF2B5EF4-FFF2-40B4-BE49-F238E27FC236}">
                <a16:creationId xmlns:a16="http://schemas.microsoft.com/office/drawing/2014/main" id="{C7CF0323-61A7-7AE4-9147-A12294EF6C3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6579303" y="4345639"/>
            <a:ext cx="648362" cy="827269"/>
          </a:xfrm>
          <a:prstGeom prst="straightConnector1">
            <a:avLst/>
          </a:prstGeom>
          <a:noFill/>
          <a:ln w="19050" algn="ctr">
            <a:solidFill>
              <a:srgbClr val="A6163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" name="Rettangolo 12">
            <a:extLst>
              <a:ext uri="{FF2B5EF4-FFF2-40B4-BE49-F238E27FC236}">
                <a16:creationId xmlns:a16="http://schemas.microsoft.com/office/drawing/2014/main" id="{680F7DD6-8F41-F36A-9AF6-01EE83A0F62E}"/>
              </a:ext>
            </a:extLst>
          </p:cNvPr>
          <p:cNvSpPr/>
          <p:nvPr/>
        </p:nvSpPr>
        <p:spPr>
          <a:xfrm>
            <a:off x="-6425264" y="5497627"/>
            <a:ext cx="2243103" cy="791204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itolo 1">
            <a:extLst>
              <a:ext uri="{FF2B5EF4-FFF2-40B4-BE49-F238E27FC236}">
                <a16:creationId xmlns:a16="http://schemas.microsoft.com/office/drawing/2014/main" id="{6210D58A-1998-1A57-865C-C83A17B5530E}"/>
              </a:ext>
            </a:extLst>
          </p:cNvPr>
          <p:cNvSpPr txBox="1">
            <a:spLocks/>
          </p:cNvSpPr>
          <p:nvPr/>
        </p:nvSpPr>
        <p:spPr bwMode="auto">
          <a:xfrm>
            <a:off x="3573999" y="-739773"/>
            <a:ext cx="5044001" cy="693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altLang="it-IT" sz="3600" b="1" kern="0" dirty="0">
                <a:solidFill>
                  <a:srgbClr val="012B86"/>
                </a:solidFill>
                <a:latin typeface="+mn-lt"/>
                <a:ea typeface="ＭＳ Ｐゴシック"/>
              </a:rPr>
              <a:t>… le origini </a:t>
            </a:r>
            <a:r>
              <a:rPr lang="it-IT" altLang="it-IT" sz="3600" kern="0" dirty="0">
                <a:solidFill>
                  <a:srgbClr val="012B86"/>
                </a:solidFill>
                <a:latin typeface="+mn-lt"/>
                <a:ea typeface="ＭＳ Ｐゴシック"/>
              </a:rPr>
              <a:t>(1999 – 2010)</a:t>
            </a:r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id="{8BDF8E79-00DF-1DB1-A154-939F6BB072CF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b="40805"/>
          <a:stretch/>
        </p:blipFill>
        <p:spPr>
          <a:xfrm>
            <a:off x="-7333119" y="-3634139"/>
            <a:ext cx="6301915" cy="3279432"/>
          </a:xfrm>
          <a:prstGeom prst="rect">
            <a:avLst/>
          </a:prstGeom>
        </p:spPr>
      </p:pic>
      <p:pic>
        <p:nvPicPr>
          <p:cNvPr id="19" name="Immagine 18">
            <a:extLst>
              <a:ext uri="{FF2B5EF4-FFF2-40B4-BE49-F238E27FC236}">
                <a16:creationId xmlns:a16="http://schemas.microsoft.com/office/drawing/2014/main" id="{3000D158-771C-8214-6300-42F34EEB92E9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t="59800"/>
          <a:stretch/>
        </p:blipFill>
        <p:spPr>
          <a:xfrm>
            <a:off x="-7333119" y="7740759"/>
            <a:ext cx="10479949" cy="3702029"/>
          </a:xfrm>
          <a:prstGeom prst="rect">
            <a:avLst/>
          </a:prstGeom>
        </p:spPr>
      </p:pic>
      <p:pic>
        <p:nvPicPr>
          <p:cNvPr id="22" name="Immagine 21">
            <a:extLst>
              <a:ext uri="{FF2B5EF4-FFF2-40B4-BE49-F238E27FC236}">
                <a16:creationId xmlns:a16="http://schemas.microsoft.com/office/drawing/2014/main" id="{820A01D9-2B15-EECF-C66E-7751FAB13F6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00758" y="2093701"/>
            <a:ext cx="11805659" cy="3087633"/>
          </a:xfrm>
          <a:prstGeom prst="rect">
            <a:avLst/>
          </a:prstGeom>
        </p:spPr>
      </p:pic>
      <p:pic>
        <p:nvPicPr>
          <p:cNvPr id="23" name="Immagine 22">
            <a:extLst>
              <a:ext uri="{FF2B5EF4-FFF2-40B4-BE49-F238E27FC236}">
                <a16:creationId xmlns:a16="http://schemas.microsoft.com/office/drawing/2014/main" id="{7F71004D-55CA-5167-FE16-A38EB35AAB1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50136" y="3258910"/>
            <a:ext cx="11321938" cy="1922424"/>
          </a:xfrm>
          <a:prstGeom prst="rect">
            <a:avLst/>
          </a:prstGeom>
        </p:spPr>
      </p:pic>
      <p:pic>
        <p:nvPicPr>
          <p:cNvPr id="16" name="Video 14" title="Cerchi grigi radianti">
            <a:hlinkClick r:id="" action="ppaction://media"/>
            <a:extLst>
              <a:ext uri="{FF2B5EF4-FFF2-40B4-BE49-F238E27FC236}">
                <a16:creationId xmlns:a16="http://schemas.microsoft.com/office/drawing/2014/main" id="{3BFD4438-02DF-66FD-E2D9-4E28CB1164FD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19761"/>
                </p14:media>
              </p:ext>
            </p:extLst>
          </p:nvPr>
        </p:nvPicPr>
        <p:blipFill>
          <a:blip r:embed="rId15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99888" y="184072"/>
            <a:ext cx="1937858" cy="113491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20" name="Gruppo 19">
            <a:extLst>
              <a:ext uri="{FF2B5EF4-FFF2-40B4-BE49-F238E27FC236}">
                <a16:creationId xmlns:a16="http://schemas.microsoft.com/office/drawing/2014/main" id="{F2BE26DD-60C2-9973-4A14-3667EA7680D1}"/>
              </a:ext>
            </a:extLst>
          </p:cNvPr>
          <p:cNvGrpSpPr/>
          <p:nvPr/>
        </p:nvGrpSpPr>
        <p:grpSpPr>
          <a:xfrm>
            <a:off x="961374" y="386052"/>
            <a:ext cx="10848096" cy="769441"/>
            <a:chOff x="1223442" y="1193567"/>
            <a:chExt cx="10848096" cy="769441"/>
          </a:xfrm>
        </p:grpSpPr>
        <p:sp>
          <p:nvSpPr>
            <p:cNvPr id="24" name="CasellaDiTesto 5">
              <a:extLst>
                <a:ext uri="{FF2B5EF4-FFF2-40B4-BE49-F238E27FC236}">
                  <a16:creationId xmlns:a16="http://schemas.microsoft.com/office/drawing/2014/main" id="{06C64DF4-FFB6-674E-8D51-21F96ECCCFC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94454" y="1193567"/>
              <a:ext cx="9377084" cy="76944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just" defTabSz="914400" eaLnBrk="0" fontAlgn="base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002776"/>
                </a:buClr>
                <a:buSzTx/>
                <a:buFontTx/>
                <a:buNone/>
                <a:tabLst/>
                <a:defRPr/>
              </a:pPr>
              <a:r>
                <a:rPr kumimoji="0" lang="it-IT" altLang="it-IT" sz="2200" b="1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Inizio attività di studio </a:t>
              </a:r>
              <a:r>
                <a:rPr lang="it-IT" altLang="it-IT" sz="2200" b="1" kern="0" dirty="0">
                  <a:solidFill>
                    <a:srgbClr val="012B86"/>
                  </a:solidFill>
                  <a:latin typeface="+mn-lt"/>
                </a:rPr>
                <a:t>su</a:t>
              </a:r>
              <a:r>
                <a:rPr kumimoji="0" lang="it-IT" altLang="it-IT" sz="2200" b="1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gli standard contabili internazionali </a:t>
              </a:r>
              <a:r>
                <a:rPr lang="it-IT" altLang="it-IT" sz="2200" b="1" kern="0" dirty="0">
                  <a:solidFill>
                    <a:srgbClr val="012B86"/>
                  </a:solidFill>
                  <a:latin typeface="+mn-lt"/>
                </a:rPr>
                <a:t>                                     </a:t>
              </a:r>
              <a:r>
                <a:rPr kumimoji="0" lang="it-IT" altLang="it-IT" sz="2200" b="1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(progetto IFAC per i PVS)</a:t>
              </a:r>
            </a:p>
          </p:txBody>
        </p:sp>
        <p:sp>
          <p:nvSpPr>
            <p:cNvPr id="25" name="CasellaDiTesto 10">
              <a:extLst>
                <a:ext uri="{FF2B5EF4-FFF2-40B4-BE49-F238E27FC236}">
                  <a16:creationId xmlns:a16="http://schemas.microsoft.com/office/drawing/2014/main" id="{1F391C73-0D8C-45A6-372C-9190D9C2A3B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23442" y="1256708"/>
              <a:ext cx="1008751" cy="578882"/>
            </a:xfrm>
            <a:prstGeom prst="roundRect">
              <a:avLst/>
            </a:prstGeom>
            <a:noFill/>
            <a:ln w="2857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altLang="it-IT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1999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865092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8" fill="hold" display="0">
                  <p:stCondLst>
                    <p:cond delay="indefinite"/>
                  </p:stCondLst>
                </p:cTn>
                <p:tgtEl>
                  <p:spTgt spid="16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A8D7A0-12C7-B8CC-2240-2D471A3481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nero, bianco e nero&#10;&#10;Descrizione generata automaticamente">
            <a:extLst>
              <a:ext uri="{FF2B5EF4-FFF2-40B4-BE49-F238E27FC236}">
                <a16:creationId xmlns:a16="http://schemas.microsoft.com/office/drawing/2014/main" id="{C8F201E5-D0CA-6046-17E3-2010BF3A552F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bright="70000" contrast="-70000"/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49373" flipV="1">
            <a:off x="-3380696" y="1066873"/>
            <a:ext cx="4393594" cy="5200508"/>
          </a:xfrm>
          <a:prstGeom prst="rect">
            <a:avLst/>
          </a:prstGeom>
        </p:spPr>
      </p:pic>
      <p:grpSp>
        <p:nvGrpSpPr>
          <p:cNvPr id="2" name="Gruppo 1">
            <a:extLst>
              <a:ext uri="{FF2B5EF4-FFF2-40B4-BE49-F238E27FC236}">
                <a16:creationId xmlns:a16="http://schemas.microsoft.com/office/drawing/2014/main" id="{77DD54B6-B8B4-C355-BB4C-26CC784FBFAC}"/>
              </a:ext>
            </a:extLst>
          </p:cNvPr>
          <p:cNvGrpSpPr/>
          <p:nvPr/>
        </p:nvGrpSpPr>
        <p:grpSpPr>
          <a:xfrm>
            <a:off x="140575" y="1545890"/>
            <a:ext cx="6098438" cy="5312822"/>
            <a:chOff x="7179747" y="751948"/>
            <a:chExt cx="6098438" cy="5312822"/>
          </a:xfrm>
        </p:grpSpPr>
        <p:pic>
          <p:nvPicPr>
            <p:cNvPr id="3" name="Immagine 10" descr="Pro Memoria Parigi 1999 (3).pdf - Adobe Acrobat Reader DC">
              <a:extLst>
                <a:ext uri="{FF2B5EF4-FFF2-40B4-BE49-F238E27FC236}">
                  <a16:creationId xmlns:a16="http://schemas.microsoft.com/office/drawing/2014/main" id="{F7F5D78A-DF1F-23F9-B6AC-839F7F8B53A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34" t="12030" r="22083" b="43468"/>
            <a:stretch>
              <a:fillRect/>
            </a:stretch>
          </p:blipFill>
          <p:spPr bwMode="auto">
            <a:xfrm>
              <a:off x="7347726" y="751948"/>
              <a:ext cx="4054899" cy="20363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Immagine 3" descr="Pro Memoria Parigi 1999 (3).pdf - Adobe Acrobat Reader DC">
              <a:extLst>
                <a:ext uri="{FF2B5EF4-FFF2-40B4-BE49-F238E27FC236}">
                  <a16:creationId xmlns:a16="http://schemas.microsoft.com/office/drawing/2014/main" id="{45C5009D-C7DD-6A29-0C56-6FC3806E4F5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/>
            <a:srcRect l="16979" t="29728" r="15416" b="1831"/>
            <a:stretch/>
          </p:blipFill>
          <p:spPr>
            <a:xfrm>
              <a:off x="7179747" y="3459597"/>
              <a:ext cx="4280400" cy="2605173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7" name="Immagine 6" descr="Pro Memoria Parigi 1999 (3).pdf - Adobe Acrobat Reader DC">
              <a:extLst>
                <a:ext uri="{FF2B5EF4-FFF2-40B4-BE49-F238E27FC236}">
                  <a16:creationId xmlns:a16="http://schemas.microsoft.com/office/drawing/2014/main" id="{D38EA550-A838-BC95-A627-3111D2C2263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17707" t="34579" r="16042" b="35792"/>
            <a:stretch/>
          </p:blipFill>
          <p:spPr>
            <a:xfrm>
              <a:off x="7342492" y="1980901"/>
              <a:ext cx="5935693" cy="1594811"/>
            </a:xfrm>
            <a:prstGeom prst="rect">
              <a:avLst/>
            </a:prstGeom>
            <a:ln w="19050" cap="sq">
              <a:solidFill>
                <a:srgbClr val="C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</p:grpSp>
      <p:pic>
        <p:nvPicPr>
          <p:cNvPr id="13" name="Immagine 12" descr="Pro Memoria New York 1999 (1).pdf - Adobe Acrobat Reader DC">
            <a:extLst>
              <a:ext uri="{FF2B5EF4-FFF2-40B4-BE49-F238E27FC236}">
                <a16:creationId xmlns:a16="http://schemas.microsoft.com/office/drawing/2014/main" id="{D3D60DBD-AEA9-17AF-F6C8-17BA6016719E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7291" t="9364" r="15833" b="11256"/>
          <a:stretch/>
        </p:blipFill>
        <p:spPr>
          <a:xfrm>
            <a:off x="4860080" y="1084182"/>
            <a:ext cx="3582718" cy="2573419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Immagine 13" descr="Pro Memoria Parigi 1999 (3).pdf - Adobe Acrobat Reader DC">
            <a:extLst>
              <a:ext uri="{FF2B5EF4-FFF2-40B4-BE49-F238E27FC236}">
                <a16:creationId xmlns:a16="http://schemas.microsoft.com/office/drawing/2014/main" id="{0F39311D-A381-9F6C-7582-D370BB93D7F8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58469" t="56226" r="18247" b="22873"/>
          <a:stretch/>
        </p:blipFill>
        <p:spPr>
          <a:xfrm>
            <a:off x="8171574" y="4535954"/>
            <a:ext cx="3879850" cy="20939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Immagine 14" descr="Pro Memoria Parigi 1999 (3).pdf - Adobe Acrobat Reader DC">
            <a:extLst>
              <a:ext uri="{FF2B5EF4-FFF2-40B4-BE49-F238E27FC236}">
                <a16:creationId xmlns:a16="http://schemas.microsoft.com/office/drawing/2014/main" id="{8CB52710-AB55-1842-097C-59B0985F2E5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84" t="11188" r="15417" b="6337"/>
          <a:stretch>
            <a:fillRect/>
          </a:stretch>
        </p:blipFill>
        <p:spPr bwMode="auto">
          <a:xfrm>
            <a:off x="6345443" y="2158960"/>
            <a:ext cx="3816350" cy="2803525"/>
          </a:xfrm>
          <a:prstGeom prst="rect">
            <a:avLst/>
          </a:prstGeom>
          <a:noFill/>
          <a:ln>
            <a:noFill/>
          </a:ln>
          <a:effectLst>
            <a:outerShdw blurRad="139700" dist="38100" dir="2700000" sx="101000" sy="101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Ovale 15">
            <a:extLst>
              <a:ext uri="{FF2B5EF4-FFF2-40B4-BE49-F238E27FC236}">
                <a16:creationId xmlns:a16="http://schemas.microsoft.com/office/drawing/2014/main" id="{1391ED12-B320-150C-438D-BE78296D0C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71637" y="3658449"/>
            <a:ext cx="1439862" cy="708025"/>
          </a:xfrm>
          <a:prstGeom prst="ellipse">
            <a:avLst/>
          </a:prstGeom>
          <a:noFill/>
          <a:ln w="19050" algn="ctr">
            <a:solidFill>
              <a:srgbClr val="A6163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altLang="en-US" sz="2400" b="0" i="0" u="none" strike="noStrike" kern="0" cap="none" spc="0" normalizeH="0" baseline="0" noProof="0">
              <a:ln>
                <a:noFill/>
              </a:ln>
              <a:solidFill>
                <a:srgbClr val="002776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cxnSp>
        <p:nvCxnSpPr>
          <p:cNvPr id="19" name="Connettore 2 12">
            <a:extLst>
              <a:ext uri="{FF2B5EF4-FFF2-40B4-BE49-F238E27FC236}">
                <a16:creationId xmlns:a16="http://schemas.microsoft.com/office/drawing/2014/main" id="{896AC4CB-B092-95EB-6746-0CE8F80FE19A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9787318" y="4304696"/>
            <a:ext cx="648362" cy="827269"/>
          </a:xfrm>
          <a:prstGeom prst="straightConnector1">
            <a:avLst/>
          </a:prstGeom>
          <a:noFill/>
          <a:ln w="19050" algn="ctr">
            <a:solidFill>
              <a:srgbClr val="A6163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0" name="Rettangolo 19">
            <a:extLst>
              <a:ext uri="{FF2B5EF4-FFF2-40B4-BE49-F238E27FC236}">
                <a16:creationId xmlns:a16="http://schemas.microsoft.com/office/drawing/2014/main" id="{86962F3C-2792-2330-C639-DB4A98A20A75}"/>
              </a:ext>
            </a:extLst>
          </p:cNvPr>
          <p:cNvSpPr/>
          <p:nvPr/>
        </p:nvSpPr>
        <p:spPr>
          <a:xfrm>
            <a:off x="9787318" y="5778212"/>
            <a:ext cx="1594916" cy="750413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Titolo 1">
            <a:extLst>
              <a:ext uri="{FF2B5EF4-FFF2-40B4-BE49-F238E27FC236}">
                <a16:creationId xmlns:a16="http://schemas.microsoft.com/office/drawing/2014/main" id="{40C4F748-F0BD-63BB-25AB-1D9FB8D499F5}"/>
              </a:ext>
            </a:extLst>
          </p:cNvPr>
          <p:cNvSpPr txBox="1">
            <a:spLocks/>
          </p:cNvSpPr>
          <p:nvPr/>
        </p:nvSpPr>
        <p:spPr bwMode="auto">
          <a:xfrm>
            <a:off x="3573999" y="-739773"/>
            <a:ext cx="5044001" cy="693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altLang="it-IT" sz="3600" b="1" kern="0" dirty="0">
                <a:solidFill>
                  <a:srgbClr val="012B86"/>
                </a:solidFill>
                <a:latin typeface="+mn-lt"/>
                <a:ea typeface="ＭＳ Ｐゴシック"/>
              </a:rPr>
              <a:t>… le origini </a:t>
            </a:r>
            <a:r>
              <a:rPr lang="it-IT" altLang="it-IT" sz="3600" kern="0" dirty="0">
                <a:solidFill>
                  <a:srgbClr val="012B86"/>
                </a:solidFill>
                <a:latin typeface="+mn-lt"/>
                <a:ea typeface="ＭＳ Ｐゴシック"/>
              </a:rPr>
              <a:t>(1999 – 2010)</a:t>
            </a:r>
          </a:p>
        </p:txBody>
      </p:sp>
      <p:pic>
        <p:nvPicPr>
          <p:cNvPr id="8" name="Video 14" title="Cerchi grigi radianti">
            <a:hlinkClick r:id="" action="ppaction://media"/>
            <a:extLst>
              <a:ext uri="{FF2B5EF4-FFF2-40B4-BE49-F238E27FC236}">
                <a16:creationId xmlns:a16="http://schemas.microsoft.com/office/drawing/2014/main" id="{3DE6A7DC-D6B1-6BB5-EB9D-66700F9CC949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19761"/>
                </p14:media>
              </p:ext>
            </p:extLst>
          </p:nvPr>
        </p:nvPicPr>
        <p:blipFill>
          <a:blip r:embed="rId11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99888" y="184072"/>
            <a:ext cx="1937858" cy="113491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9" name="Gruppo 8">
            <a:extLst>
              <a:ext uri="{FF2B5EF4-FFF2-40B4-BE49-F238E27FC236}">
                <a16:creationId xmlns:a16="http://schemas.microsoft.com/office/drawing/2014/main" id="{A2FA8038-AC7B-2E83-68DF-7CC27A48C87A}"/>
              </a:ext>
            </a:extLst>
          </p:cNvPr>
          <p:cNvGrpSpPr/>
          <p:nvPr/>
        </p:nvGrpSpPr>
        <p:grpSpPr>
          <a:xfrm>
            <a:off x="961374" y="386052"/>
            <a:ext cx="10848096" cy="769441"/>
            <a:chOff x="1223442" y="1193567"/>
            <a:chExt cx="10848096" cy="769441"/>
          </a:xfrm>
        </p:grpSpPr>
        <p:sp>
          <p:nvSpPr>
            <p:cNvPr id="10" name="CasellaDiTesto 5">
              <a:extLst>
                <a:ext uri="{FF2B5EF4-FFF2-40B4-BE49-F238E27FC236}">
                  <a16:creationId xmlns:a16="http://schemas.microsoft.com/office/drawing/2014/main" id="{9627AD21-DB45-34FE-D235-23879CB6DE5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94454" y="1193567"/>
              <a:ext cx="9377084" cy="76944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just" defTabSz="914400" eaLnBrk="0" fontAlgn="base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002776"/>
                </a:buClr>
                <a:buSzTx/>
                <a:buFontTx/>
                <a:buNone/>
                <a:tabLst/>
                <a:defRPr/>
              </a:pPr>
              <a:r>
                <a:rPr kumimoji="0" lang="it-IT" altLang="it-IT" sz="2200" b="1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Inizio attività di studio </a:t>
              </a:r>
              <a:r>
                <a:rPr lang="it-IT" altLang="it-IT" sz="2200" b="1" kern="0" dirty="0">
                  <a:solidFill>
                    <a:srgbClr val="012B86"/>
                  </a:solidFill>
                  <a:latin typeface="+mn-lt"/>
                </a:rPr>
                <a:t>su</a:t>
              </a:r>
              <a:r>
                <a:rPr kumimoji="0" lang="it-IT" altLang="it-IT" sz="2200" b="1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gli standard contabili internazionali </a:t>
              </a:r>
              <a:r>
                <a:rPr lang="it-IT" altLang="it-IT" sz="2200" b="1" kern="0" dirty="0">
                  <a:solidFill>
                    <a:srgbClr val="012B86"/>
                  </a:solidFill>
                  <a:latin typeface="+mn-lt"/>
                </a:rPr>
                <a:t>                                     </a:t>
              </a:r>
              <a:r>
                <a:rPr kumimoji="0" lang="it-IT" altLang="it-IT" sz="2200" b="1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(progetto IFAC per i PVS)</a:t>
              </a:r>
            </a:p>
          </p:txBody>
        </p:sp>
        <p:sp>
          <p:nvSpPr>
            <p:cNvPr id="11" name="CasellaDiTesto 10">
              <a:extLst>
                <a:ext uri="{FF2B5EF4-FFF2-40B4-BE49-F238E27FC236}">
                  <a16:creationId xmlns:a16="http://schemas.microsoft.com/office/drawing/2014/main" id="{E421CF28-206C-9937-B537-B1434DC8AEB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23442" y="1256708"/>
              <a:ext cx="1008751" cy="578882"/>
            </a:xfrm>
            <a:prstGeom prst="roundRect">
              <a:avLst/>
            </a:prstGeom>
            <a:noFill/>
            <a:ln w="2857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altLang="it-IT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12B86"/>
                  </a:solidFill>
                  <a:effectLst/>
                  <a:uLnTx/>
                  <a:uFillTx/>
                  <a:latin typeface="+mn-lt"/>
                  <a:ea typeface="ＭＳ Ｐゴシック" panose="020B0600070205080204" pitchFamily="34" charset="-128"/>
                </a:rPr>
                <a:t>1999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926178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8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2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tangolo arrotondato 9">
            <a:extLst>
              <a:ext uri="{FF2B5EF4-FFF2-40B4-BE49-F238E27FC236}">
                <a16:creationId xmlns:a16="http://schemas.microsoft.com/office/drawing/2014/main" id="{23437EBA-3D3D-74E0-E6C1-393BA98BE648}"/>
              </a:ext>
            </a:extLst>
          </p:cNvPr>
          <p:cNvSpPr/>
          <p:nvPr/>
        </p:nvSpPr>
        <p:spPr bwMode="auto">
          <a:xfrm>
            <a:off x="5568064" y="-1896202"/>
            <a:ext cx="2473325" cy="1150938"/>
          </a:xfrm>
          <a:prstGeom prst="roundRect">
            <a:avLst/>
          </a:prstGeom>
          <a:solidFill>
            <a:srgbClr val="FFFFFF">
              <a:lumMod val="75000"/>
            </a:srgbClr>
          </a:solidFill>
          <a:ln w="19050" cap="flat" cmpd="sng" algn="ctr">
            <a:noFill/>
            <a:prstDash val="solid"/>
          </a:ln>
          <a:effectLst/>
        </p:spPr>
        <p:txBody>
          <a:bodyPr lIns="72000" tIns="0" bIns="0"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ea typeface="ＭＳ Ｐゴシック"/>
                <a:cs typeface="+mn-cs"/>
              </a:rPr>
              <a:t>IPSAS Board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3520AB37-826A-7204-3FC5-43B29E93E5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057" y="2463106"/>
            <a:ext cx="3716952" cy="13020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CasellaDiTesto 3">
            <a:extLst>
              <a:ext uri="{FF2B5EF4-FFF2-40B4-BE49-F238E27FC236}">
                <a16:creationId xmlns:a16="http://schemas.microsoft.com/office/drawing/2014/main" id="{B4FF56D7-4CBC-F28C-0B00-A2F392E40E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166255" y="3196736"/>
            <a:ext cx="1747962" cy="906700"/>
          </a:xfrm>
          <a:prstGeom prst="rect">
            <a:avLst/>
          </a:prstGeom>
          <a:noFill/>
          <a:ln>
            <a:noFill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altLang="it-IT" sz="2200" b="1" kern="0" dirty="0">
                <a:solidFill>
                  <a:srgbClr val="012B86"/>
                </a:solidFill>
                <a:latin typeface="+mn-lt"/>
              </a:rPr>
              <a:t>PUBLIC SECTOR</a:t>
            </a:r>
          </a:p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altLang="it-IT" sz="2200" b="1" kern="0" dirty="0">
                <a:solidFill>
                  <a:srgbClr val="012B86"/>
                </a:solidFill>
                <a:latin typeface="+mn-lt"/>
              </a:rPr>
              <a:t> COMMITTEE</a:t>
            </a:r>
            <a:endParaRPr kumimoji="0" lang="it-IT" altLang="it-IT" sz="2200" b="1" u="none" strike="noStrike" kern="0" cap="none" spc="0" normalizeH="0" baseline="0" noProof="0" dirty="0">
              <a:ln>
                <a:noFill/>
              </a:ln>
              <a:solidFill>
                <a:srgbClr val="012B86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799631F5-3E62-DDE8-56EC-1AD5C1CF8D1A}"/>
              </a:ext>
            </a:extLst>
          </p:cNvPr>
          <p:cNvSpPr txBox="1"/>
          <p:nvPr/>
        </p:nvSpPr>
        <p:spPr>
          <a:xfrm>
            <a:off x="4029275" y="6994858"/>
            <a:ext cx="5761012" cy="1015663"/>
          </a:xfrm>
          <a:prstGeom prst="rect">
            <a:avLst/>
          </a:prstGeom>
          <a:noFill/>
          <a:ln w="28575">
            <a:solidFill>
              <a:srgbClr val="4272C4"/>
            </a:solidFill>
          </a:ln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sz="2000" kern="0" dirty="0">
                <a:solidFill>
                  <a:schemeClr val="accent1">
                    <a:lumMod val="50000"/>
                  </a:schemeClr>
                </a:solidFill>
                <a:ea typeface="ＭＳ Ｐゴシック"/>
              </a:rPr>
              <a:t>Il PSC ha cambiato il suo ruolo in un </a:t>
            </a:r>
            <a:r>
              <a:rPr lang="it-IT" altLang="it-IT" sz="2000" b="1" kern="0" dirty="0">
                <a:solidFill>
                  <a:schemeClr val="accent1">
                    <a:lumMod val="50000"/>
                  </a:schemeClr>
                </a:solidFill>
                <a:ea typeface="ＭＳ Ｐゴシック"/>
              </a:rPr>
              <a:t>ente di normazione contabile internazionale per il settore pubblico</a:t>
            </a:r>
            <a:r>
              <a:rPr lang="it-IT" altLang="it-IT" sz="2000" kern="0" dirty="0">
                <a:solidFill>
                  <a:schemeClr val="accent1">
                    <a:lumMod val="50000"/>
                  </a:schemeClr>
                </a:solidFill>
                <a:ea typeface="ＭＳ Ｐゴシック"/>
              </a:rPr>
              <a:t> con il lancio del suo </a:t>
            </a:r>
            <a:r>
              <a:rPr lang="it-IT" altLang="it-IT" sz="2000" u="sng" kern="0" dirty="0">
                <a:solidFill>
                  <a:schemeClr val="accent1">
                    <a:lumMod val="50000"/>
                  </a:schemeClr>
                </a:solidFill>
                <a:ea typeface="ＭＳ Ｐゴシック"/>
              </a:rPr>
              <a:t>Programma di standard</a:t>
            </a:r>
            <a:r>
              <a:rPr lang="it-IT" altLang="it-IT" sz="2000" kern="0" dirty="0">
                <a:solidFill>
                  <a:schemeClr val="accent1">
                    <a:lumMod val="50000"/>
                  </a:schemeClr>
                </a:solidFill>
                <a:ea typeface="ＭＳ Ｐゴシック"/>
              </a:rPr>
              <a:t>. </a:t>
            </a:r>
            <a:endParaRPr lang="en-GB" sz="2000" dirty="0">
              <a:solidFill>
                <a:schemeClr val="accent1">
                  <a:lumMod val="50000"/>
                </a:schemeClr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A2D9C2F1-F995-E9B8-8A73-6D91D30432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9275" y="7183387"/>
            <a:ext cx="1107219" cy="684000"/>
          </a:xfrm>
          <a:prstGeom prst="ellipse">
            <a:avLst/>
          </a:prstGeom>
          <a:noFill/>
          <a:ln w="28575">
            <a:solidFill>
              <a:srgbClr val="4272C4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2000" b="1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19</a:t>
            </a:r>
            <a:r>
              <a:rPr lang="it-IT" altLang="it-IT" sz="2000" b="1" kern="0" dirty="0">
                <a:solidFill>
                  <a:srgbClr val="012B86"/>
                </a:solidFill>
                <a:latin typeface="+mn-lt"/>
              </a:rPr>
              <a:t>9</a:t>
            </a:r>
            <a:r>
              <a:rPr kumimoji="0" lang="it-IT" altLang="it-IT" sz="2000" b="1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6</a:t>
            </a:r>
          </a:p>
        </p:txBody>
      </p:sp>
      <p:pic>
        <p:nvPicPr>
          <p:cNvPr id="19" name="Picture 18" descr="D:\Documenti\giulia.crocco\Immagini\immagini ppt\Advisory-Board-Header-NEW.jpg">
            <a:extLst>
              <a:ext uri="{FF2B5EF4-FFF2-40B4-BE49-F238E27FC236}">
                <a16:creationId xmlns:a16="http://schemas.microsoft.com/office/drawing/2014/main" id="{D89ED434-DB46-E700-0DBD-3382CC4939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9FDFF"/>
              </a:clrFrom>
              <a:clrTo>
                <a:srgbClr val="F9FD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33" t="66293" r="20872" b="-85"/>
          <a:stretch>
            <a:fillRect/>
          </a:stretch>
        </p:blipFill>
        <p:spPr bwMode="auto">
          <a:xfrm>
            <a:off x="5601402" y="-1525859"/>
            <a:ext cx="2376487" cy="7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Connettore curvo 2">
            <a:extLst>
              <a:ext uri="{FF2B5EF4-FFF2-40B4-BE49-F238E27FC236}">
                <a16:creationId xmlns:a16="http://schemas.microsoft.com/office/drawing/2014/main" id="{BDCBCD96-0711-C2B3-B4E5-139101225771}"/>
              </a:ext>
            </a:extLst>
          </p:cNvPr>
          <p:cNvCxnSpPr>
            <a:cxnSpLocks/>
          </p:cNvCxnSpPr>
          <p:nvPr/>
        </p:nvCxnSpPr>
        <p:spPr>
          <a:xfrm flipV="1">
            <a:off x="947057" y="7772395"/>
            <a:ext cx="10570029" cy="1948542"/>
          </a:xfrm>
          <a:prstGeom prst="curvedConnector3">
            <a:avLst>
              <a:gd name="adj1" fmla="val 50000"/>
            </a:avLst>
          </a:prstGeom>
          <a:ln w="444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000">
                  <a:schemeClr val="accent1">
                    <a:lumMod val="45000"/>
                    <a:lumOff val="55000"/>
                  </a:schemeClr>
                </a:gs>
                <a:gs pos="46000">
                  <a:schemeClr val="accent1">
                    <a:lumMod val="7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ttangolo arrotondato 12">
            <a:extLst>
              <a:ext uri="{FF2B5EF4-FFF2-40B4-BE49-F238E27FC236}">
                <a16:creationId xmlns:a16="http://schemas.microsoft.com/office/drawing/2014/main" id="{4551B6DD-0855-6A8C-A56E-7401C26262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59683" y="-2716828"/>
            <a:ext cx="1800225" cy="488950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en-US" sz="18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Public </a:t>
            </a:r>
            <a:r>
              <a:rPr kumimoji="0" lang="it-IT" altLang="en-US" sz="18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Interest</a:t>
            </a:r>
            <a:r>
              <a:rPr kumimoji="0" lang="it-IT" altLang="en-US" sz="18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 Committee</a:t>
            </a:r>
          </a:p>
        </p:txBody>
      </p:sp>
      <p:sp>
        <p:nvSpPr>
          <p:cNvPr id="23" name="Rettangolo arrotondato 15">
            <a:extLst>
              <a:ext uri="{FF2B5EF4-FFF2-40B4-BE49-F238E27FC236}">
                <a16:creationId xmlns:a16="http://schemas.microsoft.com/office/drawing/2014/main" id="{11401E86-C521-3E14-5347-EF47D2D365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71839" y="-2087227"/>
            <a:ext cx="1800225" cy="468313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8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Consultation</a:t>
            </a:r>
            <a:r>
              <a:rPr kumimoji="0" lang="it-IT" altLang="it-IT" sz="18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 </a:t>
            </a:r>
            <a:r>
              <a:rPr kumimoji="0" lang="it-IT" altLang="it-IT" sz="18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Advisory</a:t>
            </a:r>
            <a:r>
              <a:rPr kumimoji="0" lang="it-IT" altLang="it-IT" sz="18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 Group</a:t>
            </a:r>
          </a:p>
        </p:txBody>
      </p:sp>
      <p:cxnSp>
        <p:nvCxnSpPr>
          <p:cNvPr id="24" name="Connettore 1 25">
            <a:extLst>
              <a:ext uri="{FF2B5EF4-FFF2-40B4-BE49-F238E27FC236}">
                <a16:creationId xmlns:a16="http://schemas.microsoft.com/office/drawing/2014/main" id="{1DCD2B00-82E0-3142-59D1-CAF2F73D493E}"/>
              </a:ext>
            </a:extLst>
          </p:cNvPr>
          <p:cNvCxnSpPr>
            <a:cxnSpLocks/>
          </p:cNvCxnSpPr>
          <p:nvPr/>
        </p:nvCxnSpPr>
        <p:spPr bwMode="auto">
          <a:xfrm flipH="1">
            <a:off x="7988208" y="-2257722"/>
            <a:ext cx="742950" cy="503237"/>
          </a:xfrm>
          <a:prstGeom prst="line">
            <a:avLst/>
          </a:prstGeom>
          <a:noFill/>
          <a:ln w="19050" cap="flat" cmpd="sng" algn="ctr">
            <a:solidFill>
              <a:srgbClr val="FFFFFF">
                <a:lumMod val="65000"/>
              </a:srgbClr>
            </a:solidFill>
            <a:prstDash val="solid"/>
            <a:round/>
            <a:headEnd type="triangle" w="med" len="med"/>
            <a:tailEnd type="none" w="med" len="med"/>
          </a:ln>
          <a:effectLst/>
        </p:spPr>
      </p:cxnSp>
      <p:cxnSp>
        <p:nvCxnSpPr>
          <p:cNvPr id="25" name="Connettore 1 26">
            <a:extLst>
              <a:ext uri="{FF2B5EF4-FFF2-40B4-BE49-F238E27FC236}">
                <a16:creationId xmlns:a16="http://schemas.microsoft.com/office/drawing/2014/main" id="{D33E5D0C-40EC-2D03-96E3-EE3AED78A38B}"/>
              </a:ext>
            </a:extLst>
          </p:cNvPr>
          <p:cNvCxnSpPr>
            <a:cxnSpLocks/>
          </p:cNvCxnSpPr>
          <p:nvPr/>
        </p:nvCxnSpPr>
        <p:spPr bwMode="auto">
          <a:xfrm flipV="1">
            <a:off x="8041389" y="-1708293"/>
            <a:ext cx="1430450" cy="84157"/>
          </a:xfrm>
          <a:prstGeom prst="line">
            <a:avLst/>
          </a:prstGeom>
          <a:noFill/>
          <a:ln w="19050" cap="flat" cmpd="sng" algn="ctr">
            <a:solidFill>
              <a:srgbClr val="FFFFFF">
                <a:lumMod val="65000"/>
              </a:srgbClr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01C51664-6C57-D317-5C69-286FC7A5D1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522438" y="4212771"/>
            <a:ext cx="1107219" cy="720000"/>
          </a:xfrm>
          <a:prstGeom prst="ellipse">
            <a:avLst/>
          </a:prstGeom>
          <a:noFill/>
          <a:ln w="28575">
            <a:solidFill>
              <a:schemeClr val="accent1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2000" b="1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1986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A8C264D0-5626-A1B5-E603-782FF12F3F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24279" y="-1089967"/>
            <a:ext cx="1107219" cy="648000"/>
          </a:xfrm>
          <a:prstGeom prst="ellipse">
            <a:avLst/>
          </a:prstGeom>
          <a:noFill/>
          <a:ln w="28575">
            <a:solidFill>
              <a:srgbClr val="BFBFBF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2000" b="1" i="0" u="none" strike="noStrike" kern="0" cap="none" spc="0" normalizeH="0" baseline="0" noProof="0" dirty="0">
                <a:ln>
                  <a:noFill/>
                </a:ln>
                <a:solidFill>
                  <a:srgbClr val="012B86"/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2004</a:t>
            </a:r>
          </a:p>
        </p:txBody>
      </p:sp>
      <p:sp>
        <p:nvSpPr>
          <p:cNvPr id="29" name="Titolo 3">
            <a:extLst>
              <a:ext uri="{FF2B5EF4-FFF2-40B4-BE49-F238E27FC236}">
                <a16:creationId xmlns:a16="http://schemas.microsoft.com/office/drawing/2014/main" id="{CEE8CD46-713A-B976-560E-0017165268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07044" y="204626"/>
            <a:ext cx="3749578" cy="549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B306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rgbClr val="0B3066"/>
                </a:solidFill>
                <a:latin typeface="Tahoma" charset="0"/>
                <a:ea typeface="ＭＳ Ｐゴシック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36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n-lt"/>
                <a:ea typeface="ＭＳ Ｐゴシック"/>
                <a:cs typeface="+mj-cs"/>
              </a:rPr>
              <a:t>IPSAS Board storia</a:t>
            </a:r>
          </a:p>
        </p:txBody>
      </p:sp>
      <p:pic>
        <p:nvPicPr>
          <p:cNvPr id="30" name="Picture 2">
            <a:extLst>
              <a:ext uri="{FF2B5EF4-FFF2-40B4-BE49-F238E27FC236}">
                <a16:creationId xmlns:a16="http://schemas.microsoft.com/office/drawing/2014/main" id="{743ED05D-79F6-B0A8-11B0-12633881A8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0090" y="1091391"/>
            <a:ext cx="2570162" cy="177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CasellaDiTesto 6">
            <a:extLst>
              <a:ext uri="{FF2B5EF4-FFF2-40B4-BE49-F238E27FC236}">
                <a16:creationId xmlns:a16="http://schemas.microsoft.com/office/drawing/2014/main" id="{86280FB7-B8EB-1B7B-178A-A8D38A732D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36494" y="2068090"/>
            <a:ext cx="6563226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285750" marR="0" lvl="0" indent="-28575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altLang="en-US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L’</a:t>
            </a:r>
            <a:r>
              <a:rPr kumimoji="0" lang="it-IT" altLang="en-US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IPSAS Board </a:t>
            </a:r>
            <a:r>
              <a:rPr kumimoji="0" lang="it-IT" altLang="en-US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nasce come </a:t>
            </a:r>
            <a:r>
              <a:rPr kumimoji="0" lang="it-IT" altLang="en-US" b="0" i="0" u="sng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Public Sector Committee dell’IFAC</a:t>
            </a:r>
            <a:endParaRPr kumimoji="0" lang="it-IT" altLang="en-US" b="0" i="0" u="none" strike="noStrike" kern="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n-lt"/>
              <a:ea typeface="ＭＳ Ｐゴシック" panose="020B0600070205080204" pitchFamily="34" charset="-128"/>
            </a:endParaRPr>
          </a:p>
          <a:p>
            <a:pPr marL="285750" marR="0" lvl="0" indent="-28575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altLang="en-US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L’</a:t>
            </a:r>
            <a:r>
              <a:rPr kumimoji="0" lang="it-IT" altLang="en-US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IFAC</a:t>
            </a:r>
            <a:r>
              <a:rPr kumimoji="0" lang="it-IT" altLang="en-US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 è l’Organismo rappresentativo della professione contabile a livello internazionale</a:t>
            </a:r>
          </a:p>
          <a:p>
            <a:pPr marL="285750" marR="0" lvl="0" indent="-28575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altLang="en-US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Unisce oltre 160 ordini della professione contabile di più di 120 paesi</a:t>
            </a:r>
          </a:p>
          <a:p>
            <a:pPr marL="285750" marR="0" lvl="0" indent="-28575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altLang="en-US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n-lt"/>
                <a:ea typeface="ＭＳ Ｐゴシック" panose="020B0600070205080204" pitchFamily="34" charset="-128"/>
              </a:rPr>
              <a:t>Ha il compito di emettere standard, tra i vari, anche nei seguenti settori auditing (revisione), etica, istruzione e formazione</a:t>
            </a:r>
            <a:endParaRPr kumimoji="0" lang="en-GB" altLang="en-US" b="0" i="0" u="none" strike="noStrike" kern="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n-lt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62559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Personalizza struttur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Personalizza struttur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Personalizza struttur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Personalizza struttur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Personalizza struttur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11493</TotalTime>
  <Words>4788</Words>
  <Application>Microsoft Office PowerPoint</Application>
  <PresentationFormat>Widescreen</PresentationFormat>
  <Paragraphs>683</Paragraphs>
  <Slides>55</Slides>
  <Notes>26</Notes>
  <HiddenSlides>0</HiddenSlides>
  <MMClips>24</MMClips>
  <ScaleCrop>false</ScaleCrop>
  <HeadingPairs>
    <vt:vector size="8" baseType="variant">
      <vt:variant>
        <vt:lpstr>Caratteri utilizzati</vt:lpstr>
      </vt:variant>
      <vt:variant>
        <vt:i4>12</vt:i4>
      </vt:variant>
      <vt:variant>
        <vt:lpstr>Tema</vt:lpstr>
      </vt:variant>
      <vt:variant>
        <vt:i4>6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55</vt:i4>
      </vt:variant>
    </vt:vector>
  </HeadingPairs>
  <TitlesOfParts>
    <vt:vector size="74" baseType="lpstr">
      <vt:lpstr>ＭＳ Ｐゴシック</vt:lpstr>
      <vt:lpstr>Aptos</vt:lpstr>
      <vt:lpstr>Aptos Display</vt:lpstr>
      <vt:lpstr>Arial</vt:lpstr>
      <vt:lpstr>Calibri</vt:lpstr>
      <vt:lpstr>Calibri Light</vt:lpstr>
      <vt:lpstr>Cambria</vt:lpstr>
      <vt:lpstr>Frutiger LT 45 Light</vt:lpstr>
      <vt:lpstr>MS Mincho</vt:lpstr>
      <vt:lpstr>Tahoma</vt:lpstr>
      <vt:lpstr>Times New Roman</vt:lpstr>
      <vt:lpstr>Wingdings</vt:lpstr>
      <vt:lpstr>Tema di Office</vt:lpstr>
      <vt:lpstr>Personalizza struttura</vt:lpstr>
      <vt:lpstr>1_Personalizza struttura</vt:lpstr>
      <vt:lpstr>2_Personalizza struttura</vt:lpstr>
      <vt:lpstr>3_Personalizza struttura</vt:lpstr>
      <vt:lpstr>4_Personalizza struttura</vt:lpstr>
      <vt:lpstr>Worksheet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Segreteria Tecnica</dc:creator>
  <cp:lastModifiedBy>RB</cp:lastModifiedBy>
  <cp:revision>175</cp:revision>
  <cp:lastPrinted>2025-02-07T07:16:47Z</cp:lastPrinted>
  <dcterms:created xsi:type="dcterms:W3CDTF">2024-11-28T11:29:10Z</dcterms:created>
  <dcterms:modified xsi:type="dcterms:W3CDTF">2025-04-07T09:44:36Z</dcterms:modified>
</cp:coreProperties>
</file>